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46F12F"/>
    <a:srgbClr val="F595EE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5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0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3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8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3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4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3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5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50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8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60850-1547-463E-93E9-B181B5A3A076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6DB0-93AC-4876-BCAA-265C2CEEC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9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771" y="1122363"/>
            <a:ext cx="11683999" cy="2387600"/>
          </a:xfrm>
        </p:spPr>
        <p:txBody>
          <a:bodyPr/>
          <a:lstStyle/>
          <a:p>
            <a:r>
              <a:rPr lang="en-US" dirty="0" smtClean="0">
                <a:latin typeface="Papyrus" panose="03070502060502030205" pitchFamily="66" charset="0"/>
              </a:rPr>
              <a:t>Gerunds and Egyptian Mythology</a:t>
            </a:r>
            <a:endParaRPr lang="en-US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8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36886" cy="1325563"/>
          </a:xfrm>
        </p:spPr>
        <p:txBody>
          <a:bodyPr/>
          <a:lstStyle/>
          <a:p>
            <a:r>
              <a:rPr lang="en-US" dirty="0" smtClean="0">
                <a:latin typeface="Papyrus" panose="03070502060502030205" pitchFamily="66" charset="0"/>
              </a:rPr>
              <a:t>Definition</a:t>
            </a:r>
            <a:endParaRPr lang="en-US" dirty="0">
              <a:latin typeface="Papyrus" panose="03070502060502030205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0" y="365125"/>
            <a:ext cx="0" cy="6021161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51543" y="1690688"/>
            <a:ext cx="5268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A gerund is the noun form of a verb. It is created by adding </a:t>
            </a:r>
            <a:r>
              <a:rPr lang="en-US" sz="2400" i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–</a:t>
            </a:r>
            <a:r>
              <a:rPr lang="en-US" sz="2400" i="1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ing</a:t>
            </a:r>
            <a:r>
              <a:rPr lang="en-US" sz="2400" i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</a:t>
            </a:r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onto the end of a verb.*</a:t>
            </a:r>
            <a:endParaRPr lang="en-US" sz="24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1543" y="5820002"/>
            <a:ext cx="5268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*Be careful! Not every verb with </a:t>
            </a:r>
            <a:r>
              <a:rPr lang="en-US" sz="1600" i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–</a:t>
            </a:r>
            <a:r>
              <a:rPr lang="en-US" sz="1600" i="1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ing</a:t>
            </a:r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at the end is a gerund. Make sure that it is functioning as a noun before calling it a gerund.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543" y="3247084"/>
            <a:ext cx="52686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Gerunds belong to a category of verb forms called </a:t>
            </a:r>
            <a:r>
              <a:rPr lang="en-US" sz="2400" b="1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verbals</a:t>
            </a:r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. There are two other kinds of </a:t>
            </a:r>
            <a:r>
              <a:rPr lang="en-US" sz="2400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verbals</a:t>
            </a:r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(participles and infinitives), which we will discuss later.</a:t>
            </a:r>
            <a:endParaRPr lang="en-US" sz="24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8717" y="2075408"/>
            <a:ext cx="550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Century Schoolbook" panose="02040604050505020304" pitchFamily="18" charset="0"/>
              </a:rPr>
              <a:t>The sun god Ra enjoys shining. </a:t>
            </a:r>
            <a:endParaRPr lang="en-US" sz="2200" dirty="0">
              <a:latin typeface="Century Schoolbook" panose="020406040505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1772" y="750907"/>
            <a:ext cx="37156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>
                <a:latin typeface="Century Schoolbook" panose="02040604050505020304" pitchFamily="18" charset="0"/>
              </a:rPr>
              <a:t>Examples:</a:t>
            </a:r>
            <a:endParaRPr lang="en-US" sz="3000" i="1" dirty="0">
              <a:latin typeface="Century Schoolbook" panose="020406040505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36972" y="4505411"/>
            <a:ext cx="550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Century Schoolbook" panose="02040604050505020304" pitchFamily="18" charset="0"/>
              </a:rPr>
              <a:t>Osiris taught people about farming.</a:t>
            </a:r>
            <a:endParaRPr lang="en-US" sz="2200" dirty="0">
              <a:latin typeface="Century Schoolbook" panose="02040604050505020304" pitchFamily="18" charset="0"/>
            </a:endParaRPr>
          </a:p>
        </p:txBody>
      </p:sp>
      <p:pic>
        <p:nvPicPr>
          <p:cNvPr id="1026" name="Picture 2" descr="Image result for ra the sun go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413" y="1027906"/>
            <a:ext cx="1050273" cy="230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osi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14716" y="4156124"/>
            <a:ext cx="1423487" cy="166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9448800" y="2474211"/>
            <a:ext cx="930442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939189" y="4915962"/>
            <a:ext cx="930442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68717" y="2657570"/>
            <a:ext cx="4177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entury Schoolbook" panose="02040604050505020304" pitchFamily="18" charset="0"/>
              </a:rPr>
              <a:t>(Note that we could replace “shining” with a noun, like “pizza.”</a:t>
            </a:r>
            <a:endParaRPr lang="en-US" i="1" dirty="0">
              <a:latin typeface="Century Schoolbook" panose="020406040505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38203" y="4982559"/>
            <a:ext cx="4177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entury Schoolbook" panose="02040604050505020304" pitchFamily="18" charset="0"/>
              </a:rPr>
              <a:t>(Note that we could replace “farming” with a noun, like “horticulture.”)</a:t>
            </a:r>
            <a:endParaRPr lang="en-US" i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8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028" y="77132"/>
            <a:ext cx="9056915" cy="1325563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 smtClean="0">
                <a:latin typeface="Papyrus" panose="03070502060502030205" pitchFamily="66" charset="0"/>
              </a:rPr>
              <a:t>Gerund or Not-a-Gerund?</a:t>
            </a:r>
            <a:endParaRPr lang="en-US" sz="5000" b="1" dirty="0">
              <a:latin typeface="Papyrus" panose="03070502060502030205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582" y="3416969"/>
            <a:ext cx="2749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Thoth is the god of writing.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79"/>
          <a:stretch/>
        </p:blipFill>
        <p:spPr>
          <a:xfrm>
            <a:off x="732793" y="1211824"/>
            <a:ext cx="2194890" cy="2115555"/>
          </a:xfrm>
          <a:prstGeom prst="rect">
            <a:avLst/>
          </a:prstGeom>
        </p:spPr>
      </p:pic>
      <p:pic>
        <p:nvPicPr>
          <p:cNvPr id="2054" name="Picture 6" descr="Image result for isis egyptian godde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24" y="1211824"/>
            <a:ext cx="3009566" cy="217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93896" y="3503757"/>
            <a:ext cx="2879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Isis is flying.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62934" y="3503757"/>
            <a:ext cx="3649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Anubis is good at making mummies.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pic>
        <p:nvPicPr>
          <p:cNvPr id="2056" name="Picture 8" descr="Image result for anubis mummi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" t="9481" r="6791"/>
          <a:stretch/>
        </p:blipFill>
        <p:spPr bwMode="auto">
          <a:xfrm>
            <a:off x="8653335" y="1221191"/>
            <a:ext cx="2951748" cy="219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49892" y="5981365"/>
            <a:ext cx="3463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The crocodile god </a:t>
            </a:r>
            <a:r>
              <a:rPr lang="en-US" sz="1600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Sobek</a:t>
            </a:r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looks frightening!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4383" y="5981364"/>
            <a:ext cx="3649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Screeching, Horus turned himself into an owl.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19009" y="5943373"/>
            <a:ext cx="3649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Bes believed partying was the most important part of life.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76"/>
          <a:stretch/>
        </p:blipFill>
        <p:spPr>
          <a:xfrm>
            <a:off x="1095138" y="4157204"/>
            <a:ext cx="1832545" cy="1786169"/>
          </a:xfrm>
          <a:prstGeom prst="rect">
            <a:avLst/>
          </a:prstGeom>
        </p:spPr>
      </p:pic>
      <p:pic>
        <p:nvPicPr>
          <p:cNvPr id="1030" name="Picture 6" descr="Image result for sobek egyp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207" y="4000163"/>
            <a:ext cx="14478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es egypt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3" t="13201" r="13430" b="12330"/>
          <a:stretch/>
        </p:blipFill>
        <p:spPr bwMode="auto">
          <a:xfrm>
            <a:off x="9372171" y="4000163"/>
            <a:ext cx="1431103" cy="195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2393576" y="3755523"/>
            <a:ext cx="632012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937107" y="3823693"/>
            <a:ext cx="632012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0087722" y="3842311"/>
            <a:ext cx="632012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3126" y="6273751"/>
            <a:ext cx="1089902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511283" y="6528148"/>
            <a:ext cx="1057836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771716" y="6235760"/>
            <a:ext cx="632012" cy="0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01537" y="1869283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46F12F"/>
                </a:solidFill>
                <a:latin typeface="Papyrus" panose="03070502060502030205" pitchFamily="66" charset="0"/>
              </a:rPr>
              <a:t>gerund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rgbClr val="46F12F"/>
              </a:solidFill>
              <a:latin typeface="Papyrus" panose="03070502060502030205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58266" y="120829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46F12F"/>
                </a:solidFill>
                <a:latin typeface="Papyrus" panose="03070502060502030205" pitchFamily="66" charset="0"/>
              </a:rPr>
              <a:t>gerund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rgbClr val="46F12F"/>
              </a:solidFill>
              <a:latin typeface="Papyrus" panose="03070502060502030205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059022" y="479197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46F12F"/>
                </a:solidFill>
                <a:latin typeface="Papyrus" panose="03070502060502030205" pitchFamily="66" charset="0"/>
              </a:rPr>
              <a:t>gerund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rgbClr val="46F12F"/>
              </a:solidFill>
              <a:latin typeface="Papyrus" panose="03070502060502030205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0414" y="1056333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Papyrus" panose="03070502060502030205" pitchFamily="66" charset="0"/>
              </a:rPr>
              <a:t>not a gerund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Papyrus" panose="03070502060502030205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0472" y="4619452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Papyrus" panose="03070502060502030205" pitchFamily="66" charset="0"/>
              </a:rPr>
              <a:t>not a gerund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Papyrus" panose="03070502060502030205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22727" y="480003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Papyrus" panose="03070502060502030205" pitchFamily="66" charset="0"/>
              </a:rPr>
              <a:t>not a gerund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22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4" grpId="0"/>
      <p:bldP spid="15" grpId="0"/>
      <p:bldP spid="16" grpId="0"/>
      <p:bldP spid="19" grpId="0"/>
      <p:bldP spid="30" grpId="0"/>
      <p:bldP spid="31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" y="249010"/>
            <a:ext cx="11974286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pyrus" panose="03070502060502030205" pitchFamily="66" charset="0"/>
              </a:rPr>
              <a:t>Anywhere you could use a noun, you can use a gerund.</a:t>
            </a:r>
            <a:endParaRPr lang="en-US" sz="4000" dirty="0">
              <a:latin typeface="Papyrus" panose="03070502060502030205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574573"/>
            <a:ext cx="10555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If you are having trouble deciding whether something is a gerund or not, try replacing it with a noun (or noun phrase).</a:t>
            </a:r>
            <a:endParaRPr lang="en-US" sz="24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pic>
        <p:nvPicPr>
          <p:cNvPr id="1026" name="Picture 2" descr="Image result for bast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" b="97500" l="6667" r="94091">
                        <a14:foregroundMark x1="36515" y1="57024" x2="36515" y2="57024"/>
                        <a14:foregroundMark x1="39697" y1="47857" x2="39697" y2="47857"/>
                        <a14:foregroundMark x1="43939" y1="42381" x2="43939" y2="42381"/>
                        <a14:foregroundMark x1="41818" y1="59167" x2="41818" y2="59167"/>
                        <a14:foregroundMark x1="59394" y1="23095" x2="59394" y2="23095"/>
                        <a14:foregroundMark x1="57879" y1="18929" x2="57879" y2="18929"/>
                        <a14:foregroundMark x1="56212" y1="22262" x2="56212" y2="22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96" y="2492866"/>
            <a:ext cx="2520390" cy="320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5700635"/>
            <a:ext cx="517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The cat goddess </a:t>
            </a:r>
            <a:r>
              <a:rPr lang="en-US" sz="1600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Bastet</a:t>
            </a:r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was loved by the Egyptian people for </a:t>
            </a:r>
            <a:r>
              <a:rPr lang="en-US" sz="1600" u="sng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protecting the pharaoh</a:t>
            </a:r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825096" y="6118412"/>
            <a:ext cx="208799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77107" y="6285410"/>
            <a:ext cx="1783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her generosity</a:t>
            </a:r>
            <a:endParaRPr lang="en-US" sz="1600" i="1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04857" y="5714081"/>
            <a:ext cx="517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People in Egypt prayed to Ra to help them with their suffering.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204857" y="6149789"/>
            <a:ext cx="9086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00800" y="6246944"/>
            <a:ext cx="1407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pain</a:t>
            </a:r>
            <a:endParaRPr lang="en-US" sz="1600" i="1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pic>
        <p:nvPicPr>
          <p:cNvPr id="1028" name="Picture 4" descr="Image result for ra go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75" y="2656108"/>
            <a:ext cx="3878543" cy="290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94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" y="249010"/>
            <a:ext cx="11974286" cy="1768049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pyrus" panose="03070502060502030205" pitchFamily="66" charset="0"/>
              </a:rPr>
              <a:t>Do not mistake the progressive/continuous form of a verb for a gerund.</a:t>
            </a:r>
            <a:endParaRPr lang="en-US" sz="4000" dirty="0">
              <a:latin typeface="Papyrus" panose="03070502060502030205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353" y="2190721"/>
            <a:ext cx="10555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Remember that the progressive/continuous aspect of a verb will also end in –</a:t>
            </a:r>
            <a:r>
              <a:rPr lang="en-US" sz="2400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ing</a:t>
            </a:r>
            <a:r>
              <a:rPr lang="en-US" sz="24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. Look at how the word in function in the sentence to determine if it is acting as a verb or a gerund.</a:t>
            </a:r>
            <a:endParaRPr lang="en-US" sz="24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4347905"/>
            <a:ext cx="37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I am </a:t>
            </a:r>
            <a:r>
              <a:rPr lang="en-US" sz="2000" b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studying</a:t>
            </a:r>
            <a:r>
              <a:rPr lang="en-US" sz="20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mythology.</a:t>
            </a:r>
            <a:endParaRPr lang="en-US" sz="20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9682" y="4347905"/>
            <a:ext cx="37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Schoolbook" panose="02040604050505020304" pitchFamily="18" charset="0"/>
                <a:cs typeface="Andalus" panose="02020603050405020304" pitchFamily="18" charset="-78"/>
              </a:rPr>
              <a:t>S</a:t>
            </a:r>
            <a:r>
              <a:rPr lang="en-US" sz="2000" b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tudying</a:t>
            </a:r>
            <a:r>
              <a:rPr lang="en-US" sz="20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</a:t>
            </a:r>
            <a:r>
              <a:rPr lang="en-US" sz="20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takes effort</a:t>
            </a:r>
            <a:r>
              <a:rPr lang="en-US" sz="20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.</a:t>
            </a:r>
            <a:endParaRPr lang="en-US" sz="20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0270" y="5226447"/>
            <a:ext cx="4410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“Studying” is the action of this sentence, so this is a past progressive/continuous verb.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7660" y="5226447"/>
            <a:ext cx="4410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“Studying” is the subject of this sentence and “takes” is the action, so we know that “studying” must be a gerund.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796988" y="4748015"/>
            <a:ext cx="0" cy="4784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771964" y="4748015"/>
            <a:ext cx="0" cy="4784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75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36886" cy="1325563"/>
          </a:xfrm>
        </p:spPr>
        <p:txBody>
          <a:bodyPr/>
          <a:lstStyle/>
          <a:p>
            <a:r>
              <a:rPr lang="en-US" dirty="0" smtClean="0">
                <a:latin typeface="Papyrus" panose="03070502060502030205" pitchFamily="66" charset="0"/>
              </a:rPr>
              <a:t>Gerund Phrases</a:t>
            </a:r>
            <a:endParaRPr lang="en-US" dirty="0">
              <a:latin typeface="Papyrus" panose="03070502060502030205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0" y="365125"/>
            <a:ext cx="0" cy="6021161"/>
          </a:xfrm>
          <a:prstGeom prst="line">
            <a:avLst/>
          </a:prstGeom>
          <a:ln w="28575">
            <a:solidFill>
              <a:srgbClr val="F595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06400" y="1690688"/>
            <a:ext cx="52686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formula for a gerund phrase:</a:t>
            </a:r>
          </a:p>
          <a:p>
            <a:endParaRPr lang="en-US" sz="24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  <a:p>
            <a:r>
              <a:rPr lang="en-US" sz="20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a gerund + its modifiers = a gerund phrase</a:t>
            </a:r>
            <a:endParaRPr lang="en-US" sz="20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42739" y="2829461"/>
            <a:ext cx="517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entury Schoolbook" panose="02040604050505020304" pitchFamily="18" charset="0"/>
                <a:cs typeface="Andalus" panose="02020603050405020304" pitchFamily="18" charset="-78"/>
              </a:rPr>
              <a:t>Maat</a:t>
            </a:r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 judged the dead by weighing their hearts against a feather to test the purity of their souls.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2739" y="6066224"/>
            <a:ext cx="517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  <a:cs typeface="Andalus" panose="02020603050405020304" pitchFamily="18" charset="-78"/>
              </a:rPr>
              <a:t>After rising from the dead, Osiris became the King of the Underworld.</a:t>
            </a:r>
            <a:endParaRPr lang="en-US" sz="1600" dirty="0">
              <a:latin typeface="Century Schoolbook" panose="02040604050505020304" pitchFamily="18" charset="0"/>
              <a:cs typeface="Andalus" panose="02020603050405020304" pitchFamily="18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97788" y="2856355"/>
            <a:ext cx="914400" cy="292387"/>
          </a:xfrm>
          <a:prstGeom prst="rect">
            <a:avLst/>
          </a:prstGeom>
          <a:solidFill>
            <a:srgbClr val="FFFF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9197788" y="3121848"/>
            <a:ext cx="20439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35594" y="3368377"/>
            <a:ext cx="160915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Image result for maat egyptian godde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248" y="137793"/>
            <a:ext cx="1851212" cy="264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346576" y="6101547"/>
            <a:ext cx="591672" cy="284740"/>
          </a:xfrm>
          <a:prstGeom prst="rect">
            <a:avLst/>
          </a:prstGeom>
          <a:solidFill>
            <a:srgbClr val="FFFF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7346576" y="6392899"/>
            <a:ext cx="20439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Image result for osi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317" y="3460094"/>
            <a:ext cx="2109073" cy="254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48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</TotalTime>
  <Words>426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Andalus</vt:lpstr>
      <vt:lpstr>Arial</vt:lpstr>
      <vt:lpstr>Calibri</vt:lpstr>
      <vt:lpstr>Calibri Light</vt:lpstr>
      <vt:lpstr>Century Schoolbook</vt:lpstr>
      <vt:lpstr>Papyrus</vt:lpstr>
      <vt:lpstr>Office Theme</vt:lpstr>
      <vt:lpstr>Gerunds and Egyptian Mythology</vt:lpstr>
      <vt:lpstr>Definition</vt:lpstr>
      <vt:lpstr>Gerund or Not-a-Gerund?</vt:lpstr>
      <vt:lpstr>Anywhere you could use a noun, you can use a gerund.</vt:lpstr>
      <vt:lpstr>Do not mistake the progressive/continuous form of a verb for a gerund.</vt:lpstr>
      <vt:lpstr>Gerund Phrases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Gerunds and Egyptian Mythology</dc:title>
  <dc:creator>Chapman, Elizabeth M</dc:creator>
  <cp:lastModifiedBy>Chapman, Elizabeth M</cp:lastModifiedBy>
  <cp:revision>30</cp:revision>
  <dcterms:created xsi:type="dcterms:W3CDTF">2016-10-09T19:33:53Z</dcterms:created>
  <dcterms:modified xsi:type="dcterms:W3CDTF">2016-11-07T02:19:18Z</dcterms:modified>
</cp:coreProperties>
</file>