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8" r:id="rId5"/>
    <p:sldId id="262" r:id="rId6"/>
    <p:sldId id="263" r:id="rId7"/>
    <p:sldId id="259" r:id="rId8"/>
    <p:sldId id="260" r:id="rId9"/>
    <p:sldId id="264" r:id="rId10"/>
    <p:sldId id="261" r:id="rId11"/>
    <p:sldId id="265" r:id="rId12"/>
    <p:sldId id="267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71" d="100"/>
          <a:sy n="71" d="100"/>
        </p:scale>
        <p:origin x="4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5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9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8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7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3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4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8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2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08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6C189-FBDC-42A2-8BBA-499879C2E32C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6AD87-B2D1-438F-B63B-18BF136E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9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9799320" cy="23876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latin typeface="Arial Narrow" panose="020B0606020202030204" pitchFamily="34" charset="0"/>
              </a:rPr>
              <a:t>Subjects and Predicates and Evil Kittens</a:t>
            </a:r>
            <a:endParaRPr lang="en-US" sz="7200" b="1" dirty="0"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3720" y="410845"/>
            <a:ext cx="719328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Buttercup hates all of humanity.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images6.fanpop.com/image/photos/35400000/Cute-Kitten-on-a-stump-cute-kittens-35485487-1024-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5840" y="2147410"/>
            <a:ext cx="5090160" cy="405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215640" y="1386840"/>
            <a:ext cx="184404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137660" y="1386840"/>
            <a:ext cx="3116580" cy="106680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64480" y="1386840"/>
            <a:ext cx="406908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248400" y="1354930"/>
            <a:ext cx="929640" cy="312563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54240" y="1920240"/>
            <a:ext cx="4587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Narrow" panose="020B0606020202030204" pitchFamily="34" charset="0"/>
              </a:rPr>
              <a:t>The subject: </a:t>
            </a:r>
            <a:r>
              <a:rPr lang="en-US" sz="2800" dirty="0" smtClean="0">
                <a:latin typeface="Arial Narrow" panose="020B0606020202030204" pitchFamily="34" charset="0"/>
              </a:rPr>
              <a:t>the actor, the doer, the main focus of the sentence, the person from whose perspective the sentence is told</a:t>
            </a:r>
            <a:endParaRPr lang="en-US" sz="2800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54240" y="4025204"/>
            <a:ext cx="458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 Narrow" panose="020B0606020202030204" pitchFamily="34" charset="0"/>
              </a:rPr>
              <a:t>The predicate: </a:t>
            </a:r>
            <a:r>
              <a:rPr lang="en-US" sz="2800" dirty="0" smtClean="0">
                <a:latin typeface="Arial Narrow" panose="020B0606020202030204" pitchFamily="34" charset="0"/>
              </a:rPr>
              <a:t>the action, the thing being done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57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095" y="1400193"/>
            <a:ext cx="10493115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Lapping at the blood on her paws, Muffin smiled.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574374" y="2376188"/>
            <a:ext cx="1132256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23489" y="2376188"/>
            <a:ext cx="1323881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2050" name="Picture 2" descr="http://www.polyvore.com/cgi/img-thing?.out=jpg&amp;size=l&amp;tid=88286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857" y="2725756"/>
            <a:ext cx="3816871" cy="381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01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2945"/>
            <a:ext cx="1187221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For the indignity that he had suffered, Pumpkin would make the humans pay dearly.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35318" y="1476778"/>
            <a:ext cx="1528997" cy="724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859188" y="1499016"/>
            <a:ext cx="281815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11266" name="Picture 2" descr="http://img2-1.timeinc.net/people/i/2013/pets/news/131104/halloween-kitten-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41" y="2646474"/>
            <a:ext cx="5490147" cy="411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37411" y="2513628"/>
            <a:ext cx="3475219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3470" y="1400193"/>
            <a:ext cx="10493115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At night, Oreo sharpens his claws.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362132" y="2376188"/>
            <a:ext cx="1132256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59864" y="2376188"/>
            <a:ext cx="3783934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4098" name="Picture 2" descr="http://farm5.staticflickr.com/4006/4359785953_50436c56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844" y="2947701"/>
            <a:ext cx="6491052" cy="364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86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479" y="586878"/>
            <a:ext cx="10874287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Deep in </a:t>
            </a:r>
            <a:r>
              <a:rPr lang="en-US" dirty="0" err="1" smtClean="0">
                <a:latin typeface="Arial Narrow" panose="020B0606020202030204" pitchFamily="34" charset="0"/>
              </a:rPr>
              <a:t>Tigger’s</a:t>
            </a:r>
            <a:r>
              <a:rPr lang="en-US" dirty="0" smtClean="0">
                <a:latin typeface="Arial Narrow" panose="020B0606020202030204" pitchFamily="34" charset="0"/>
              </a:rPr>
              <a:t> heart is a dark and terrible secret. 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996060" y="1596704"/>
            <a:ext cx="5066681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9474" y="1604447"/>
            <a:ext cx="491170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Be careful: subjects do not always come at the beginning of a sentence.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734" y="1981195"/>
            <a:ext cx="11389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Confusing? Consider how you could flip the parts of the sentence and rewrite it.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19474" y="2173189"/>
            <a:ext cx="108742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Narrow" panose="020B0606020202030204" pitchFamily="34" charset="0"/>
              </a:rPr>
              <a:t>A</a:t>
            </a:r>
            <a:r>
              <a:rPr lang="en-US" dirty="0" smtClean="0">
                <a:latin typeface="Arial Narrow" panose="020B0606020202030204" pitchFamily="34" charset="0"/>
              </a:rPr>
              <a:t> dark and terrible secret is deep in </a:t>
            </a:r>
            <a:r>
              <a:rPr lang="en-US" dirty="0" err="1" smtClean="0">
                <a:latin typeface="Arial Narrow" panose="020B0606020202030204" pitchFamily="34" charset="0"/>
              </a:rPr>
              <a:t>Tigger’s</a:t>
            </a:r>
            <a:r>
              <a:rPr lang="en-US" dirty="0" smtClean="0">
                <a:latin typeface="Arial Narrow" panose="020B0606020202030204" pitchFamily="34" charset="0"/>
              </a:rPr>
              <a:t> heart. 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032566" y="3203150"/>
            <a:ext cx="5066681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356617" y="3221138"/>
            <a:ext cx="4911700" cy="0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63908" y="160444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57800" y="322504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predicate</a:t>
            </a:r>
            <a:endParaRPr lang="en-US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3480" y="1583506"/>
            <a:ext cx="1011839" cy="376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69404" y="3269805"/>
            <a:ext cx="1011839" cy="376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subject</a:t>
            </a:r>
            <a:endParaRPr lang="en-US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 descr="http://www.innocentenglish.com/cute-pictures/wp/wp-content/uploads/2008/05/cute-furry-kitten-sunshi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58"/>
          <a:stretch/>
        </p:blipFill>
        <p:spPr bwMode="auto">
          <a:xfrm>
            <a:off x="3646373" y="3713207"/>
            <a:ext cx="4699373" cy="300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62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/>
      <p:bldP spid="15" grpId="0"/>
      <p:bldP spid="9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630" y="1400193"/>
            <a:ext cx="8484431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The tiny, fluffy kitten pretended to sleep.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066672" y="2376188"/>
            <a:ext cx="1132256" cy="0"/>
          </a:xfrm>
          <a:prstGeom prst="line">
            <a:avLst/>
          </a:prstGeom>
          <a:ln w="63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192901" y="2586050"/>
            <a:ext cx="3006027" cy="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The </a:t>
            </a:r>
            <a:r>
              <a:rPr lang="en-US" sz="2800" b="1" u="sng" dirty="0" smtClean="0">
                <a:solidFill>
                  <a:schemeClr val="accent4"/>
                </a:solidFill>
                <a:latin typeface="Baskerville Old Face" panose="02020602080505020303" pitchFamily="18" charset="0"/>
              </a:rPr>
              <a:t>simple subject </a:t>
            </a:r>
            <a:r>
              <a:rPr lang="en-US" sz="2800" dirty="0" smtClean="0">
                <a:latin typeface="Baskerville Old Face" panose="02020602080505020303" pitchFamily="18" charset="0"/>
              </a:rPr>
              <a:t>is the noun itself; the </a:t>
            </a:r>
            <a:r>
              <a:rPr lang="en-US" sz="2800" b="1" u="sng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complete subject </a:t>
            </a:r>
            <a:r>
              <a:rPr lang="en-US" sz="2800" dirty="0" smtClean="0">
                <a:latin typeface="Baskerville Old Face" panose="02020602080505020303" pitchFamily="18" charset="0"/>
              </a:rPr>
              <a:t>is the noun plus all of its modifiers (adjectives</a:t>
            </a:r>
            <a:r>
              <a:rPr lang="en-US" sz="2800" smtClean="0">
                <a:latin typeface="Baskerville Old Face" panose="02020602080505020303" pitchFamily="18" charset="0"/>
              </a:rPr>
              <a:t>, participles</a:t>
            </a:r>
            <a:r>
              <a:rPr lang="en-US" sz="2800" dirty="0" smtClean="0">
                <a:latin typeface="Baskerville Old Face" panose="02020602080505020303" pitchFamily="18" charset="0"/>
              </a:rPr>
              <a:t>, etc.).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3074" name="Picture 2" descr="http://onlypositive.net/image.axd?picture=2010%2F7%2Fsleeping-kit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323" y="2935617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Side Note: The term “subjective”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3968"/>
            <a:ext cx="10515600" cy="34927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According to Dictionary.com, the definition of </a:t>
            </a:r>
            <a:r>
              <a:rPr lang="en-US" b="1" u="sng" dirty="0" smtClean="0">
                <a:latin typeface="Arial Narrow" panose="020B0606020202030204" pitchFamily="34" charset="0"/>
              </a:rPr>
              <a:t>subjective</a:t>
            </a:r>
            <a:r>
              <a:rPr lang="en-US" dirty="0" smtClean="0">
                <a:latin typeface="Arial Narrow" panose="020B0606020202030204" pitchFamily="34" charset="0"/>
              </a:rPr>
              <a:t> is: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1. existing </a:t>
            </a:r>
            <a:r>
              <a:rPr lang="en-US" dirty="0">
                <a:latin typeface="Arial Narrow" panose="020B0606020202030204" pitchFamily="34" charset="0"/>
              </a:rPr>
              <a:t>in the mind; belonging to the thinking subject rather than to the object of thought (opposed to objective ).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2. pertaining </a:t>
            </a:r>
            <a:r>
              <a:rPr lang="en-US" dirty="0">
                <a:latin typeface="Arial Narrow" panose="020B0606020202030204" pitchFamily="34" charset="0"/>
              </a:rPr>
              <a:t>to or characteristic of an individual; personal; individual:</a:t>
            </a:r>
          </a:p>
          <a:p>
            <a:pPr marL="0" indent="0">
              <a:buNone/>
            </a:pPr>
            <a:r>
              <a:rPr lang="en-US" dirty="0">
                <a:latin typeface="Arial Narrow" panose="020B0606020202030204" pitchFamily="34" charset="0"/>
              </a:rPr>
              <a:t>a subjective evaluation.</a:t>
            </a:r>
          </a:p>
          <a:p>
            <a:pPr marL="0" indent="0">
              <a:buNone/>
            </a:pPr>
            <a:r>
              <a:rPr lang="en-US" dirty="0" smtClean="0">
                <a:latin typeface="Arial Narrow" panose="020B0606020202030204" pitchFamily="34" charset="0"/>
              </a:rPr>
              <a:t>3. placing </a:t>
            </a:r>
            <a:r>
              <a:rPr lang="en-US" dirty="0">
                <a:latin typeface="Arial Narrow" panose="020B0606020202030204" pitchFamily="34" charset="0"/>
              </a:rPr>
              <a:t>excessive emphasis on one's own moods, attitudes, opinions, etc.; unduly egocentric</a:t>
            </a:r>
            <a:r>
              <a:rPr lang="en-US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5276538"/>
            <a:ext cx="1077917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The issue of humankind’s value is </a:t>
            </a:r>
            <a:r>
              <a:rPr lang="en-US" sz="2800" b="1" u="sng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subjective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; while people probably think that they are the most intelligent, important species on the planet, kittens despise humanity and wait for the day that felines will reign over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29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1.bp.blogspot.com/-184nCwaftlY/UZvRYNCxdoI/AAAAAAAAAaI/H9QdwezVugU/s1600/scared+kit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39" y="1968786"/>
            <a:ext cx="5772150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5471410" y="299803"/>
            <a:ext cx="6220918" cy="2773181"/>
          </a:xfrm>
          <a:prstGeom prst="wedgeEllipseCallout">
            <a:avLst>
              <a:gd name="adj1" fmla="val -77460"/>
              <a:gd name="adj2" fmla="val 1133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 Narrow" panose="020B0606020202030204" pitchFamily="34" charset="0"/>
              </a:rPr>
              <a:t>Fear me! And listen to all the different kinds of predicates there are!</a:t>
            </a:r>
            <a:endParaRPr lang="en-US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37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13" y="1400193"/>
            <a:ext cx="1149745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Toby yawned, stretched, and contemplated election rigging in Southeast Asia.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84023" y="1948721"/>
            <a:ext cx="1289157" cy="932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94479" y="419725"/>
            <a:ext cx="10882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A </a:t>
            </a:r>
            <a:r>
              <a:rPr lang="en-US" sz="2800" b="1" u="sng" dirty="0" smtClean="0">
                <a:solidFill>
                  <a:schemeClr val="accent1"/>
                </a:solidFill>
                <a:latin typeface="Baskerville Old Face" panose="02020602080505020303" pitchFamily="18" charset="0"/>
              </a:rPr>
              <a:t>compound predicate </a:t>
            </a:r>
            <a:r>
              <a:rPr lang="en-US" sz="2800" dirty="0" smtClean="0">
                <a:latin typeface="Baskerville Old Face" panose="02020602080505020303" pitchFamily="18" charset="0"/>
              </a:rPr>
              <a:t>includes two or more actions (verbs and their modifiers) for one subject.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5122" name="Picture 2" descr="http://26dates.co.uk/wp-content/uploads/2014/07/cat-yaw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86" y="3274284"/>
            <a:ext cx="6053844" cy="340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3060488" y="1948721"/>
            <a:ext cx="1571473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021694" y="1958042"/>
            <a:ext cx="6655644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74753" y="2902422"/>
            <a:ext cx="2818148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77253" y="3054822"/>
            <a:ext cx="2818148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456539" y="2110444"/>
            <a:ext cx="10220799" cy="1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03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33" y="1400193"/>
            <a:ext cx="11692327" cy="17145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Rusty and Felix are the leaders of an international terrorist organization.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96" y="20118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latin typeface="Baskerville Old Face" panose="02020602080505020303" pitchFamily="18" charset="0"/>
              </a:rPr>
              <a:t>The </a:t>
            </a:r>
            <a:r>
              <a:rPr lang="en-US" sz="2700" b="1" u="sng" dirty="0" smtClean="0">
                <a:solidFill>
                  <a:srgbClr val="7030A0"/>
                </a:solidFill>
                <a:latin typeface="Baskerville Old Face" panose="02020602080505020303" pitchFamily="18" charset="0"/>
              </a:rPr>
              <a:t>predicate nominative </a:t>
            </a:r>
            <a:r>
              <a:rPr lang="en-US" sz="2700" dirty="0" smtClean="0">
                <a:latin typeface="Baskerville Old Face" panose="02020602080505020303" pitchFamily="18" charset="0"/>
              </a:rPr>
              <a:t>follows a linking verb (usually a form of the verb “to be,” but also “becomes,” “appears,” “stays,” “remains,” and others) and renames the subject.</a:t>
            </a:r>
            <a:endParaRPr lang="en-US" sz="2700" dirty="0">
              <a:latin typeface="Baskerville Old Face" panose="02020602080505020303" pitchFamily="18" charset="0"/>
            </a:endParaRPr>
          </a:p>
        </p:txBody>
      </p:sp>
      <p:pic>
        <p:nvPicPr>
          <p:cNvPr id="8194" name="Picture 2" descr="http://blog.civilizedwildlife.com/wp-content/uploads/2010/10/kitten-64-7974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337" y="2874873"/>
            <a:ext cx="4791178" cy="359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4437078" y="2137533"/>
            <a:ext cx="6041047" cy="2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5478" y="3192906"/>
            <a:ext cx="4311492" cy="9323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10-Point Star 6"/>
          <p:cNvSpPr/>
          <p:nvPr/>
        </p:nvSpPr>
        <p:spPr>
          <a:xfrm rot="-300000">
            <a:off x="794479" y="3852055"/>
            <a:ext cx="4631961" cy="2690734"/>
          </a:xfrm>
          <a:prstGeom prst="star10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So the predicate nominative essentially renames the subject.</a:t>
            </a:r>
            <a:endParaRPr lang="en-US" sz="28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8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456" y="1308405"/>
            <a:ext cx="4227227" cy="10881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Tuxedo felt furious.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911" y="284815"/>
            <a:ext cx="12057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The </a:t>
            </a:r>
            <a:r>
              <a:rPr lang="en-US" sz="2800" b="1" u="sng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predicate adjective </a:t>
            </a:r>
            <a:r>
              <a:rPr lang="en-US" sz="2800" dirty="0" smtClean="0">
                <a:latin typeface="Baskerville Old Face" panose="02020602080505020303" pitchFamily="18" charset="0"/>
              </a:rPr>
              <a:t>follows a linking verb (usually a form of the verb “to be” or a sense verb like “feels,” “looks,” “seems,” “sounds,” etc.) and describes the subject.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130977" y="2242862"/>
            <a:ext cx="1379095" cy="1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http://t0.gstatic.com/images?q=tbn:ANd9GcSoGs_huh8vAEM93x_Zod1qCQGansFQ7ocSdBgCIWiuJMwv-f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48" y="2991343"/>
            <a:ext cx="5300845" cy="35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37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" y="1400193"/>
            <a:ext cx="12057089" cy="10881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 Narrow" panose="020B0606020202030204" pitchFamily="34" charset="0"/>
              </a:rPr>
              <a:t>Snickers was delighted to hear about the spread of Ebola.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911" y="284815"/>
            <a:ext cx="12057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The </a:t>
            </a:r>
            <a:r>
              <a:rPr lang="en-US" sz="2800" b="1" u="sng" dirty="0" smtClean="0">
                <a:solidFill>
                  <a:srgbClr val="FFC000"/>
                </a:solidFill>
                <a:latin typeface="Baskerville Old Face" panose="02020602080505020303" pitchFamily="18" charset="0"/>
              </a:rPr>
              <a:t>predicate adjective </a:t>
            </a:r>
            <a:r>
              <a:rPr lang="en-US" sz="2800" dirty="0" smtClean="0">
                <a:latin typeface="Baskerville Old Face" panose="02020602080505020303" pitchFamily="18" charset="0"/>
              </a:rPr>
              <a:t>follows a linking verb (usually a form of the verb “to be” or a sense verb like “feels,” “looks,” “seems,” “sounds,” etc.) and describes the subject.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093648" y="2362781"/>
            <a:ext cx="8703611" cy="1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http://www.hdimagewallpaper.com/wp-content/uploads/2015/02/Cute-Kittens-1-HD-Images-Wallpap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500" y="2649638"/>
            <a:ext cx="5187272" cy="389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51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826</TotalTime>
  <Words>544</Words>
  <Application>Microsoft Office PowerPoint</Application>
  <PresentationFormat>Widescreen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Baskerville Old Face</vt:lpstr>
      <vt:lpstr>Calibri</vt:lpstr>
      <vt:lpstr>Calibri Light</vt:lpstr>
      <vt:lpstr>Office Theme</vt:lpstr>
      <vt:lpstr>Subjects and Predicates and Evil Kittens</vt:lpstr>
      <vt:lpstr>Buttercup hates all of humanity.</vt:lpstr>
      <vt:lpstr>Lapping at the blood on her paws, Muffin smiled.</vt:lpstr>
      <vt:lpstr>For the indignity that he had suffered, Pumpkin would make the humans pay dearly.</vt:lpstr>
      <vt:lpstr>At night, Oreo sharpens his claws.</vt:lpstr>
      <vt:lpstr>Deep in Tigger’s heart is a dark and terrible secret. </vt:lpstr>
      <vt:lpstr>The tiny, fluffy kitten pretended to sleep.</vt:lpstr>
      <vt:lpstr>Side Note: The term “subjective”</vt:lpstr>
      <vt:lpstr>PowerPoint Presentation</vt:lpstr>
      <vt:lpstr>Toby yawned, stretched, and contemplated election rigging in Southeast Asia.</vt:lpstr>
      <vt:lpstr>Rusty and Felix are the leaders of an international terrorist organization.</vt:lpstr>
      <vt:lpstr>Tuxedo felt furious.</vt:lpstr>
      <vt:lpstr>Snickers was delighted to hear about the spread of Ebola.</vt:lpstr>
    </vt:vector>
  </TitlesOfParts>
  <Company>HISD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Subjects and Predicates</dc:title>
  <dc:creator>Chapman, Elizabeth M</dc:creator>
  <cp:lastModifiedBy>Chapman, Elizabeth M</cp:lastModifiedBy>
  <cp:revision>22</cp:revision>
  <dcterms:created xsi:type="dcterms:W3CDTF">2015-04-21T16:13:43Z</dcterms:created>
  <dcterms:modified xsi:type="dcterms:W3CDTF">2017-01-03T14:27:47Z</dcterms:modified>
</cp:coreProperties>
</file>