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3" r:id="rId10"/>
    <p:sldId id="264" r:id="rId11"/>
    <p:sldId id="266" r:id="rId12"/>
    <p:sldId id="267" r:id="rId13"/>
    <p:sldId id="269" r:id="rId14"/>
    <p:sldId id="268"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57EA29-3B07-47CC-BED8-CE91BE311DB8}"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2000393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57EA29-3B07-47CC-BED8-CE91BE311DB8}"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2667882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57EA29-3B07-47CC-BED8-CE91BE311DB8}"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2005611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57EA29-3B07-47CC-BED8-CE91BE311DB8}" type="datetimeFigureOut">
              <a:rPr lang="en-US" smtClean="0"/>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3365191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57EA29-3B07-47CC-BED8-CE91BE311DB8}" type="datetimeFigureOut">
              <a:rPr lang="en-US" smtClean="0"/>
              <a:t>6/24/2016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373607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57EA29-3B07-47CC-BED8-CE91BE311DB8}" type="datetimeFigureOut">
              <a:rPr lang="en-US" smtClean="0"/>
              <a:t>6/24/2016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2576152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7EA29-3B07-47CC-BED8-CE91BE311DB8}" type="datetimeFigureOut">
              <a:rPr lang="en-US" smtClean="0"/>
              <a:t>6/24/2016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2317422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57EA29-3B07-47CC-BED8-CE91BE311DB8}" type="datetimeFigureOut">
              <a:rPr lang="en-US" smtClean="0"/>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420026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57EA29-3B07-47CC-BED8-CE91BE311DB8}" type="datetimeFigureOut">
              <a:rPr lang="en-US" smtClean="0"/>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315793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57EA29-3B07-47CC-BED8-CE91BE311DB8}"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1593576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57EA29-3B07-47CC-BED8-CE91BE311DB8}"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824A8-0F70-4924-A588-F224F69CBC28}" type="slidenum">
              <a:rPr lang="en-US" smtClean="0"/>
              <a:t>‹#›</a:t>
            </a:fld>
            <a:endParaRPr lang="en-US"/>
          </a:p>
        </p:txBody>
      </p:sp>
    </p:spTree>
    <p:extLst>
      <p:ext uri="{BB962C8B-B14F-4D97-AF65-F5344CB8AC3E}">
        <p14:creationId xmlns:p14="http://schemas.microsoft.com/office/powerpoint/2010/main" val="3625459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7EA29-3B07-47CC-BED8-CE91BE311DB8}" type="datetimeFigureOut">
              <a:rPr lang="en-US" smtClean="0"/>
              <a:t>6/24/2016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824A8-0F70-4924-A588-F224F69CBC28}" type="slidenum">
              <a:rPr lang="en-US" smtClean="0"/>
              <a:t>‹#›</a:t>
            </a:fld>
            <a:endParaRPr lang="en-US"/>
          </a:p>
        </p:txBody>
      </p:sp>
    </p:spTree>
    <p:extLst>
      <p:ext uri="{BB962C8B-B14F-4D97-AF65-F5344CB8AC3E}">
        <p14:creationId xmlns:p14="http://schemas.microsoft.com/office/powerpoint/2010/main" val="2115981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4.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1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1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1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smtClean="0">
                <a:solidFill>
                  <a:schemeClr val="bg1"/>
                </a:solidFill>
                <a:latin typeface="Diogenes" panose="02000605040000020004" pitchFamily="2" charset="0"/>
              </a:rPr>
              <a:t>The Odyssey </a:t>
            </a:r>
            <a:r>
              <a:rPr lang="en-US" dirty="0" smtClean="0">
                <a:solidFill>
                  <a:schemeClr val="bg1"/>
                </a:solidFill>
                <a:latin typeface="Diogenes" panose="02000605040000020004" pitchFamily="2" charset="0"/>
              </a:rPr>
              <a:t>Schema Guide</a:t>
            </a:r>
            <a:endParaRPr lang="en-US" i="1" dirty="0">
              <a:solidFill>
                <a:schemeClr val="bg1"/>
              </a:solidFill>
              <a:latin typeface="Diogenes" panose="02000605040000020004" pitchFamily="2" charset="0"/>
            </a:endParaRPr>
          </a:p>
        </p:txBody>
      </p:sp>
    </p:spTree>
    <p:extLst>
      <p:ext uri="{BB962C8B-B14F-4D97-AF65-F5344CB8AC3E}">
        <p14:creationId xmlns:p14="http://schemas.microsoft.com/office/powerpoint/2010/main" val="21420944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5225"/>
            <a:ext cx="10515600" cy="1325563"/>
          </a:xfrm>
        </p:spPr>
        <p:txBody>
          <a:bodyPr/>
          <a:lstStyle/>
          <a:p>
            <a:r>
              <a:rPr lang="en-US" dirty="0" smtClean="0">
                <a:solidFill>
                  <a:schemeClr val="bg1"/>
                </a:solidFill>
                <a:latin typeface="Diogenes" panose="02000605040000020004" pitchFamily="2" charset="0"/>
              </a:rPr>
              <a:t>What is mythology?</a:t>
            </a:r>
            <a:endParaRPr lang="en-US" dirty="0">
              <a:solidFill>
                <a:schemeClr val="bg1"/>
              </a:solidFill>
              <a:latin typeface="Diogenes" panose="02000605040000020004" pitchFamily="2" charset="0"/>
            </a:endParaRPr>
          </a:p>
        </p:txBody>
      </p:sp>
      <p:sp>
        <p:nvSpPr>
          <p:cNvPr id="6" name="Right Arrow 5"/>
          <p:cNvSpPr/>
          <p:nvPr/>
        </p:nvSpPr>
        <p:spPr>
          <a:xfrm>
            <a:off x="6096000" y="529663"/>
            <a:ext cx="1509485" cy="696686"/>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026400" y="518463"/>
            <a:ext cx="3744685" cy="707886"/>
          </a:xfrm>
          <a:prstGeom prst="rect">
            <a:avLst/>
          </a:prstGeom>
          <a:noFill/>
        </p:spPr>
        <p:txBody>
          <a:bodyPr wrap="square" rtlCol="0">
            <a:spAutoFit/>
          </a:bodyPr>
          <a:lstStyle/>
          <a:p>
            <a:pPr algn="ctr"/>
            <a:r>
              <a:rPr lang="en-US" sz="4000" dirty="0" smtClean="0">
                <a:solidFill>
                  <a:srgbClr val="FFFF00"/>
                </a:solidFill>
              </a:rPr>
              <a:t>myths = stories</a:t>
            </a:r>
            <a:endParaRPr lang="en-US" sz="4000" dirty="0">
              <a:solidFill>
                <a:srgbClr val="FFFF00"/>
              </a:solidFill>
            </a:endParaRPr>
          </a:p>
        </p:txBody>
      </p:sp>
      <p:sp>
        <p:nvSpPr>
          <p:cNvPr id="8" name="TextBox 7"/>
          <p:cNvSpPr txBox="1"/>
          <p:nvPr/>
        </p:nvSpPr>
        <p:spPr>
          <a:xfrm>
            <a:off x="25400" y="2991797"/>
            <a:ext cx="812800" cy="1015663"/>
          </a:xfrm>
          <a:prstGeom prst="rect">
            <a:avLst/>
          </a:prstGeom>
          <a:noFill/>
        </p:spPr>
        <p:txBody>
          <a:bodyPr wrap="square" rtlCol="0">
            <a:spAutoFit/>
          </a:bodyPr>
          <a:lstStyle/>
          <a:p>
            <a:r>
              <a:rPr lang="en-US" sz="6000" dirty="0" smtClean="0">
                <a:solidFill>
                  <a:srgbClr val="FFFF00"/>
                </a:solidFill>
              </a:rPr>
              <a:t>1</a:t>
            </a:r>
            <a:endParaRPr lang="en-US" sz="6000" dirty="0">
              <a:solidFill>
                <a:srgbClr val="FFFF00"/>
              </a:solidFill>
            </a:endParaRPr>
          </a:p>
        </p:txBody>
      </p:sp>
      <p:sp>
        <p:nvSpPr>
          <p:cNvPr id="9" name="TextBox 8"/>
          <p:cNvSpPr txBox="1"/>
          <p:nvPr/>
        </p:nvSpPr>
        <p:spPr>
          <a:xfrm>
            <a:off x="725714" y="3020789"/>
            <a:ext cx="5050971" cy="1107996"/>
          </a:xfrm>
          <a:prstGeom prst="rect">
            <a:avLst/>
          </a:prstGeom>
          <a:noFill/>
        </p:spPr>
        <p:txBody>
          <a:bodyPr wrap="square" rtlCol="0">
            <a:spAutoFit/>
          </a:bodyPr>
          <a:lstStyle/>
          <a:p>
            <a:r>
              <a:rPr lang="en-US" sz="2200" dirty="0" smtClean="0">
                <a:solidFill>
                  <a:schemeClr val="bg1"/>
                </a:solidFill>
              </a:rPr>
              <a:t>Myths are often ancient stories told to help explain how the world came to be. All cultures have myths</a:t>
            </a:r>
            <a:r>
              <a:rPr lang="en-US" dirty="0" smtClean="0">
                <a:solidFill>
                  <a:schemeClr val="bg1"/>
                </a:solidFill>
              </a:rPr>
              <a:t>.</a:t>
            </a:r>
          </a:p>
        </p:txBody>
      </p:sp>
      <p:sp>
        <p:nvSpPr>
          <p:cNvPr id="10" name="TextBox 9"/>
          <p:cNvSpPr txBox="1"/>
          <p:nvPr/>
        </p:nvSpPr>
        <p:spPr>
          <a:xfrm>
            <a:off x="6096000" y="2868685"/>
            <a:ext cx="812800" cy="1015663"/>
          </a:xfrm>
          <a:prstGeom prst="rect">
            <a:avLst/>
          </a:prstGeom>
          <a:noFill/>
        </p:spPr>
        <p:txBody>
          <a:bodyPr wrap="square" rtlCol="0">
            <a:spAutoFit/>
          </a:bodyPr>
          <a:lstStyle/>
          <a:p>
            <a:r>
              <a:rPr lang="en-US" sz="6000" dirty="0">
                <a:solidFill>
                  <a:srgbClr val="FFFF00"/>
                </a:solidFill>
              </a:rPr>
              <a:t>2</a:t>
            </a:r>
          </a:p>
        </p:txBody>
      </p:sp>
      <p:sp>
        <p:nvSpPr>
          <p:cNvPr id="11" name="TextBox 10"/>
          <p:cNvSpPr txBox="1"/>
          <p:nvPr/>
        </p:nvSpPr>
        <p:spPr>
          <a:xfrm>
            <a:off x="6792685" y="2991797"/>
            <a:ext cx="5210628" cy="769441"/>
          </a:xfrm>
          <a:prstGeom prst="rect">
            <a:avLst/>
          </a:prstGeom>
          <a:noFill/>
        </p:spPr>
        <p:txBody>
          <a:bodyPr wrap="square" rtlCol="0">
            <a:spAutoFit/>
          </a:bodyPr>
          <a:lstStyle/>
          <a:p>
            <a:r>
              <a:rPr lang="en-US" sz="2200" dirty="0" smtClean="0">
                <a:solidFill>
                  <a:schemeClr val="bg1"/>
                </a:solidFill>
              </a:rPr>
              <a:t>Creation myths explain how the world came to exist.</a:t>
            </a:r>
            <a:endParaRPr lang="en-US" dirty="0" smtClean="0">
              <a:solidFill>
                <a:schemeClr val="bg1"/>
              </a:solidFill>
            </a:endParaRPr>
          </a:p>
        </p:txBody>
      </p:sp>
      <p:sp>
        <p:nvSpPr>
          <p:cNvPr id="12" name="TextBox 11"/>
          <p:cNvSpPr txBox="1"/>
          <p:nvPr/>
        </p:nvSpPr>
        <p:spPr>
          <a:xfrm>
            <a:off x="37059" y="5704325"/>
            <a:ext cx="812800" cy="1015663"/>
          </a:xfrm>
          <a:prstGeom prst="rect">
            <a:avLst/>
          </a:prstGeom>
          <a:noFill/>
        </p:spPr>
        <p:txBody>
          <a:bodyPr wrap="square" rtlCol="0">
            <a:spAutoFit/>
          </a:bodyPr>
          <a:lstStyle/>
          <a:p>
            <a:r>
              <a:rPr lang="en-US" sz="6000" dirty="0" smtClean="0">
                <a:solidFill>
                  <a:srgbClr val="FFFF00"/>
                </a:solidFill>
              </a:rPr>
              <a:t>3</a:t>
            </a:r>
            <a:endParaRPr lang="en-US" sz="6000" dirty="0">
              <a:solidFill>
                <a:srgbClr val="FFFF00"/>
              </a:solidFill>
            </a:endParaRPr>
          </a:p>
        </p:txBody>
      </p:sp>
      <p:sp>
        <p:nvSpPr>
          <p:cNvPr id="13" name="TextBox 12"/>
          <p:cNvSpPr txBox="1"/>
          <p:nvPr/>
        </p:nvSpPr>
        <p:spPr>
          <a:xfrm>
            <a:off x="725713" y="5878683"/>
            <a:ext cx="5050971" cy="769441"/>
          </a:xfrm>
          <a:prstGeom prst="rect">
            <a:avLst/>
          </a:prstGeom>
          <a:noFill/>
        </p:spPr>
        <p:txBody>
          <a:bodyPr wrap="square" rtlCol="0">
            <a:spAutoFit/>
          </a:bodyPr>
          <a:lstStyle/>
          <a:p>
            <a:r>
              <a:rPr lang="en-US" sz="2200" dirty="0" smtClean="0">
                <a:solidFill>
                  <a:schemeClr val="bg1"/>
                </a:solidFill>
              </a:rPr>
              <a:t>National myths explain how a nation or country was founded.</a:t>
            </a:r>
          </a:p>
        </p:txBody>
      </p:sp>
      <p:sp>
        <p:nvSpPr>
          <p:cNvPr id="14" name="TextBox 13"/>
          <p:cNvSpPr txBox="1"/>
          <p:nvPr/>
        </p:nvSpPr>
        <p:spPr>
          <a:xfrm>
            <a:off x="6096000" y="5632461"/>
            <a:ext cx="812800" cy="1015663"/>
          </a:xfrm>
          <a:prstGeom prst="rect">
            <a:avLst/>
          </a:prstGeom>
          <a:noFill/>
        </p:spPr>
        <p:txBody>
          <a:bodyPr wrap="square" rtlCol="0">
            <a:spAutoFit/>
          </a:bodyPr>
          <a:lstStyle/>
          <a:p>
            <a:r>
              <a:rPr lang="en-US" sz="6000" dirty="0">
                <a:solidFill>
                  <a:srgbClr val="FFFF00"/>
                </a:solidFill>
              </a:rPr>
              <a:t>4</a:t>
            </a:r>
          </a:p>
        </p:txBody>
      </p:sp>
      <p:sp>
        <p:nvSpPr>
          <p:cNvPr id="15" name="TextBox 14"/>
          <p:cNvSpPr txBox="1"/>
          <p:nvPr/>
        </p:nvSpPr>
        <p:spPr>
          <a:xfrm>
            <a:off x="6765561" y="5950547"/>
            <a:ext cx="5210628" cy="769441"/>
          </a:xfrm>
          <a:prstGeom prst="rect">
            <a:avLst/>
          </a:prstGeom>
          <a:noFill/>
        </p:spPr>
        <p:txBody>
          <a:bodyPr wrap="square" rtlCol="0">
            <a:spAutoFit/>
          </a:bodyPr>
          <a:lstStyle/>
          <a:p>
            <a:r>
              <a:rPr lang="en-US" sz="2200" dirty="0" smtClean="0">
                <a:solidFill>
                  <a:schemeClr val="bg1"/>
                </a:solidFill>
              </a:rPr>
              <a:t>Myth vs. History – tension between fact and fiction</a:t>
            </a:r>
          </a:p>
        </p:txBody>
      </p:sp>
      <p:pic>
        <p:nvPicPr>
          <p:cNvPr id="1028" name="Picture 4" descr="See origina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8611" y="4287828"/>
            <a:ext cx="1362166" cy="15036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800" y="1565471"/>
            <a:ext cx="1816309" cy="13913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ee original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943" y="1565471"/>
            <a:ext cx="1693077" cy="135446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ee original image"/>
          <p:cNvPicPr>
            <a:picLocks noChangeAspect="1" noChangeArrowheads="1"/>
          </p:cNvPicPr>
          <p:nvPr/>
        </p:nvPicPr>
        <p:blipFill rotWithShape="1">
          <a:blip r:embed="rId5">
            <a:extLst>
              <a:ext uri="{28A0092B-C50C-407E-A947-70E740481C1C}">
                <a14:useLocalDpi xmlns:a14="http://schemas.microsoft.com/office/drawing/2010/main" val="0"/>
              </a:ext>
            </a:extLst>
          </a:blip>
          <a:srcRect l="11103"/>
          <a:stretch/>
        </p:blipFill>
        <p:spPr bwMode="auto">
          <a:xfrm>
            <a:off x="3609791" y="1445249"/>
            <a:ext cx="1651589" cy="1474684"/>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Arrow Connector 19"/>
          <p:cNvCxnSpPr/>
          <p:nvPr/>
        </p:nvCxnSpPr>
        <p:spPr>
          <a:xfrm>
            <a:off x="2770786" y="2162426"/>
            <a:ext cx="67220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6"/>
          <a:stretch>
            <a:fillRect/>
          </a:stretch>
        </p:blipFill>
        <p:spPr>
          <a:xfrm>
            <a:off x="9633426" y="1589469"/>
            <a:ext cx="1478206" cy="1367341"/>
          </a:xfrm>
          <a:prstGeom prst="rect">
            <a:avLst/>
          </a:prstGeom>
        </p:spPr>
      </p:pic>
      <p:pic>
        <p:nvPicPr>
          <p:cNvPr id="1038" name="Picture 14" descr="See original im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1429" y="4287828"/>
            <a:ext cx="1577097" cy="143515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See original imag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70165" y="3997141"/>
            <a:ext cx="1207164" cy="190360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See original imag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17357" y="3781401"/>
            <a:ext cx="1401059" cy="94085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10"/>
          <a:stretch>
            <a:fillRect/>
          </a:stretch>
        </p:blipFill>
        <p:spPr>
          <a:xfrm>
            <a:off x="9773618" y="4948765"/>
            <a:ext cx="1367016" cy="1001782"/>
          </a:xfrm>
          <a:prstGeom prst="rect">
            <a:avLst/>
          </a:prstGeom>
        </p:spPr>
      </p:pic>
      <p:cxnSp>
        <p:nvCxnSpPr>
          <p:cNvPr id="34" name="Straight Arrow Connector 33"/>
          <p:cNvCxnSpPr/>
          <p:nvPr/>
        </p:nvCxnSpPr>
        <p:spPr>
          <a:xfrm flipH="1">
            <a:off x="10433154" y="4576849"/>
            <a:ext cx="15094" cy="56927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951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3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04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98980"/>
          </a:xfrm>
        </p:spPr>
        <p:txBody>
          <a:bodyPr/>
          <a:lstStyle/>
          <a:p>
            <a:r>
              <a:rPr lang="en-US" dirty="0" smtClean="0">
                <a:solidFill>
                  <a:schemeClr val="bg1"/>
                </a:solidFill>
                <a:latin typeface="Diogenes" panose="02000605040000020004" pitchFamily="2" charset="0"/>
              </a:rPr>
              <a:t>What is epic poetry?</a:t>
            </a:r>
            <a:endParaRPr lang="en-US" dirty="0">
              <a:solidFill>
                <a:schemeClr val="bg1"/>
              </a:solidFill>
              <a:latin typeface="Diogenes" panose="02000605040000020004" pitchFamily="2" charset="0"/>
            </a:endParaRPr>
          </a:p>
        </p:txBody>
      </p:sp>
      <p:sp>
        <p:nvSpPr>
          <p:cNvPr id="3" name="Content Placeholder 2"/>
          <p:cNvSpPr>
            <a:spLocks noGrp="1"/>
          </p:cNvSpPr>
          <p:nvPr>
            <p:ph idx="1"/>
          </p:nvPr>
        </p:nvSpPr>
        <p:spPr>
          <a:xfrm>
            <a:off x="838200" y="1259176"/>
            <a:ext cx="10515600" cy="4212235"/>
          </a:xfrm>
        </p:spPr>
        <p:txBody>
          <a:bodyPr>
            <a:normAutofit fontScale="92500" lnSpcReduction="10000"/>
          </a:bodyPr>
          <a:lstStyle/>
          <a:p>
            <a:r>
              <a:rPr lang="en-US" dirty="0" smtClean="0">
                <a:solidFill>
                  <a:schemeClr val="bg1"/>
                </a:solidFill>
              </a:rPr>
              <a:t>An epic is a </a:t>
            </a:r>
            <a:r>
              <a:rPr lang="en-US" i="1" dirty="0" smtClean="0">
                <a:solidFill>
                  <a:schemeClr val="bg1"/>
                </a:solidFill>
              </a:rPr>
              <a:t>genre</a:t>
            </a:r>
            <a:r>
              <a:rPr lang="en-US" dirty="0" smtClean="0">
                <a:solidFill>
                  <a:schemeClr val="bg1"/>
                </a:solidFill>
              </a:rPr>
              <a:t> (or </a:t>
            </a:r>
            <a:r>
              <a:rPr lang="en-US" i="1" dirty="0" smtClean="0">
                <a:solidFill>
                  <a:schemeClr val="bg1"/>
                </a:solidFill>
              </a:rPr>
              <a:t>kind</a:t>
            </a:r>
            <a:r>
              <a:rPr lang="en-US" dirty="0" smtClean="0">
                <a:solidFill>
                  <a:schemeClr val="bg1"/>
                </a:solidFill>
              </a:rPr>
              <a:t>) of literature.</a:t>
            </a:r>
          </a:p>
          <a:p>
            <a:r>
              <a:rPr lang="en-US" dirty="0" smtClean="0">
                <a:solidFill>
                  <a:schemeClr val="bg1"/>
                </a:solidFill>
              </a:rPr>
              <a:t>Epics are BIG:</a:t>
            </a:r>
          </a:p>
          <a:p>
            <a:pPr lvl="1"/>
            <a:r>
              <a:rPr lang="en-US" dirty="0" smtClean="0">
                <a:solidFill>
                  <a:schemeClr val="bg1"/>
                </a:solidFill>
              </a:rPr>
              <a:t>they take place across a broad expanse of land,</a:t>
            </a:r>
          </a:p>
          <a:p>
            <a:pPr lvl="1"/>
            <a:r>
              <a:rPr lang="en-US" dirty="0" smtClean="0">
                <a:solidFill>
                  <a:schemeClr val="bg1"/>
                </a:solidFill>
              </a:rPr>
              <a:t>often over the course of many years,</a:t>
            </a:r>
          </a:p>
          <a:p>
            <a:pPr lvl="1"/>
            <a:r>
              <a:rPr lang="en-US" dirty="0" smtClean="0">
                <a:solidFill>
                  <a:schemeClr val="bg1"/>
                </a:solidFill>
              </a:rPr>
              <a:t>and they deal with lofty, significant themes and questions.</a:t>
            </a:r>
          </a:p>
          <a:p>
            <a:r>
              <a:rPr lang="en-US" dirty="0" smtClean="0">
                <a:solidFill>
                  <a:schemeClr val="bg1"/>
                </a:solidFill>
              </a:rPr>
              <a:t>Epics often include:</a:t>
            </a:r>
          </a:p>
          <a:p>
            <a:pPr lvl="1"/>
            <a:r>
              <a:rPr lang="en-US" dirty="0" smtClean="0">
                <a:solidFill>
                  <a:schemeClr val="bg1"/>
                </a:solidFill>
              </a:rPr>
              <a:t>heroes</a:t>
            </a:r>
          </a:p>
          <a:p>
            <a:pPr lvl="1"/>
            <a:r>
              <a:rPr lang="en-US" dirty="0" smtClean="0">
                <a:solidFill>
                  <a:schemeClr val="bg1"/>
                </a:solidFill>
              </a:rPr>
              <a:t>divine intervention (from the gods)</a:t>
            </a:r>
          </a:p>
          <a:p>
            <a:pPr lvl="1"/>
            <a:r>
              <a:rPr lang="en-US" dirty="0" smtClean="0">
                <a:solidFill>
                  <a:schemeClr val="bg1"/>
                </a:solidFill>
              </a:rPr>
              <a:t>the values of the culture in which the epic was created</a:t>
            </a:r>
          </a:p>
          <a:p>
            <a:pPr lvl="1"/>
            <a:endParaRPr lang="en-US" dirty="0" smtClean="0">
              <a:solidFill>
                <a:schemeClr val="bg1"/>
              </a:solidFill>
            </a:endParaRPr>
          </a:p>
          <a:p>
            <a:r>
              <a:rPr lang="en-US" dirty="0" smtClean="0">
                <a:solidFill>
                  <a:schemeClr val="bg1"/>
                </a:solidFill>
              </a:rPr>
              <a:t>Some famous epics you will encounter in your study of literature:</a:t>
            </a:r>
            <a:endParaRPr lang="en-US" dirty="0">
              <a:solidFill>
                <a:schemeClr val="bg1"/>
              </a:solidFill>
            </a:endParaRPr>
          </a:p>
        </p:txBody>
      </p:sp>
      <p:pic>
        <p:nvPicPr>
          <p:cNvPr id="4" name="Picture 3"/>
          <p:cNvPicPr>
            <a:picLocks noChangeAspect="1"/>
          </p:cNvPicPr>
          <p:nvPr/>
        </p:nvPicPr>
        <p:blipFill>
          <a:blip r:embed="rId2"/>
          <a:stretch>
            <a:fillRect/>
          </a:stretch>
        </p:blipFill>
        <p:spPr>
          <a:xfrm>
            <a:off x="157358" y="5378179"/>
            <a:ext cx="891954" cy="1374890"/>
          </a:xfrm>
          <a:prstGeom prst="rect">
            <a:avLst/>
          </a:prstGeom>
        </p:spPr>
      </p:pic>
      <p:pic>
        <p:nvPicPr>
          <p:cNvPr id="6" name="Picture 5"/>
          <p:cNvPicPr>
            <a:picLocks noChangeAspect="1"/>
          </p:cNvPicPr>
          <p:nvPr/>
        </p:nvPicPr>
        <p:blipFill>
          <a:blip r:embed="rId3"/>
          <a:stretch>
            <a:fillRect/>
          </a:stretch>
        </p:blipFill>
        <p:spPr>
          <a:xfrm>
            <a:off x="1445342" y="5378179"/>
            <a:ext cx="908115" cy="1352302"/>
          </a:xfrm>
          <a:prstGeom prst="rect">
            <a:avLst/>
          </a:prstGeom>
        </p:spPr>
      </p:pic>
      <p:pic>
        <p:nvPicPr>
          <p:cNvPr id="7" name="Picture 6"/>
          <p:cNvPicPr>
            <a:picLocks noChangeAspect="1"/>
          </p:cNvPicPr>
          <p:nvPr/>
        </p:nvPicPr>
        <p:blipFill>
          <a:blip r:embed="rId4"/>
          <a:stretch>
            <a:fillRect/>
          </a:stretch>
        </p:blipFill>
        <p:spPr>
          <a:xfrm>
            <a:off x="2749487" y="5378179"/>
            <a:ext cx="869337" cy="1352302"/>
          </a:xfrm>
          <a:prstGeom prst="rect">
            <a:avLst/>
          </a:prstGeom>
        </p:spPr>
      </p:pic>
      <p:pic>
        <p:nvPicPr>
          <p:cNvPr id="8" name="Picture 7"/>
          <p:cNvPicPr>
            <a:picLocks noChangeAspect="1"/>
          </p:cNvPicPr>
          <p:nvPr/>
        </p:nvPicPr>
        <p:blipFill>
          <a:blip r:embed="rId5"/>
          <a:stretch>
            <a:fillRect/>
          </a:stretch>
        </p:blipFill>
        <p:spPr>
          <a:xfrm>
            <a:off x="4282271" y="5378179"/>
            <a:ext cx="795035" cy="1352302"/>
          </a:xfrm>
          <a:prstGeom prst="rect">
            <a:avLst/>
          </a:prstGeom>
        </p:spPr>
      </p:pic>
      <p:pic>
        <p:nvPicPr>
          <p:cNvPr id="9" name="Picture 8"/>
          <p:cNvPicPr>
            <a:picLocks noChangeAspect="1"/>
          </p:cNvPicPr>
          <p:nvPr/>
        </p:nvPicPr>
        <p:blipFill>
          <a:blip r:embed="rId6"/>
          <a:stretch>
            <a:fillRect/>
          </a:stretch>
        </p:blipFill>
        <p:spPr>
          <a:xfrm>
            <a:off x="5341966" y="5303412"/>
            <a:ext cx="1088348" cy="1427069"/>
          </a:xfrm>
          <a:prstGeom prst="rect">
            <a:avLst/>
          </a:prstGeom>
        </p:spPr>
      </p:pic>
      <p:pic>
        <p:nvPicPr>
          <p:cNvPr id="10" name="Picture 9"/>
          <p:cNvPicPr>
            <a:picLocks noChangeAspect="1"/>
          </p:cNvPicPr>
          <p:nvPr/>
        </p:nvPicPr>
        <p:blipFill>
          <a:blip r:embed="rId7"/>
          <a:stretch>
            <a:fillRect/>
          </a:stretch>
        </p:blipFill>
        <p:spPr>
          <a:xfrm>
            <a:off x="6632317" y="5308439"/>
            <a:ext cx="892748" cy="1444629"/>
          </a:xfrm>
          <a:prstGeom prst="rect">
            <a:avLst/>
          </a:prstGeom>
        </p:spPr>
      </p:pic>
      <p:pic>
        <p:nvPicPr>
          <p:cNvPr id="11" name="Picture 10"/>
          <p:cNvPicPr>
            <a:picLocks noChangeAspect="1"/>
          </p:cNvPicPr>
          <p:nvPr/>
        </p:nvPicPr>
        <p:blipFill>
          <a:blip r:embed="rId8"/>
          <a:stretch>
            <a:fillRect/>
          </a:stretch>
        </p:blipFill>
        <p:spPr>
          <a:xfrm>
            <a:off x="7727068" y="5333392"/>
            <a:ext cx="972234" cy="1338730"/>
          </a:xfrm>
          <a:prstGeom prst="rect">
            <a:avLst/>
          </a:prstGeom>
        </p:spPr>
      </p:pic>
      <p:pic>
        <p:nvPicPr>
          <p:cNvPr id="12" name="Picture 11"/>
          <p:cNvPicPr>
            <a:picLocks noChangeAspect="1"/>
          </p:cNvPicPr>
          <p:nvPr/>
        </p:nvPicPr>
        <p:blipFill>
          <a:blip r:embed="rId9"/>
          <a:stretch>
            <a:fillRect/>
          </a:stretch>
        </p:blipFill>
        <p:spPr>
          <a:xfrm>
            <a:off x="8901305" y="5303412"/>
            <a:ext cx="991849" cy="1481574"/>
          </a:xfrm>
          <a:prstGeom prst="rect">
            <a:avLst/>
          </a:prstGeom>
        </p:spPr>
      </p:pic>
      <p:pic>
        <p:nvPicPr>
          <p:cNvPr id="13" name="Picture 12"/>
          <p:cNvPicPr>
            <a:picLocks noChangeAspect="1"/>
          </p:cNvPicPr>
          <p:nvPr/>
        </p:nvPicPr>
        <p:blipFill>
          <a:blip r:embed="rId10"/>
          <a:stretch>
            <a:fillRect/>
          </a:stretch>
        </p:blipFill>
        <p:spPr>
          <a:xfrm>
            <a:off x="10036264" y="5303411"/>
            <a:ext cx="951528" cy="1373863"/>
          </a:xfrm>
          <a:prstGeom prst="rect">
            <a:avLst/>
          </a:prstGeom>
        </p:spPr>
      </p:pic>
      <p:pic>
        <p:nvPicPr>
          <p:cNvPr id="14" name="Picture 13"/>
          <p:cNvPicPr>
            <a:picLocks noChangeAspect="1"/>
          </p:cNvPicPr>
          <p:nvPr/>
        </p:nvPicPr>
        <p:blipFill>
          <a:blip r:embed="rId11"/>
          <a:stretch>
            <a:fillRect/>
          </a:stretch>
        </p:blipFill>
        <p:spPr>
          <a:xfrm>
            <a:off x="11177410" y="5292072"/>
            <a:ext cx="941257" cy="1396539"/>
          </a:xfrm>
          <a:prstGeom prst="rect">
            <a:avLst/>
          </a:prstGeom>
        </p:spPr>
      </p:pic>
      <p:cxnSp>
        <p:nvCxnSpPr>
          <p:cNvPr id="22" name="Straight Arrow Connector 21"/>
          <p:cNvCxnSpPr/>
          <p:nvPr/>
        </p:nvCxnSpPr>
        <p:spPr>
          <a:xfrm>
            <a:off x="1049312" y="6065624"/>
            <a:ext cx="446853"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302634" y="6054330"/>
            <a:ext cx="446853"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9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4489"/>
            <a:ext cx="10515600" cy="1325563"/>
          </a:xfrm>
        </p:spPr>
        <p:txBody>
          <a:bodyPr/>
          <a:lstStyle/>
          <a:p>
            <a:r>
              <a:rPr lang="en-US" dirty="0" smtClean="0">
                <a:solidFill>
                  <a:schemeClr val="bg1"/>
                </a:solidFill>
                <a:latin typeface="Diogenes" panose="02000605040000020004" pitchFamily="2" charset="0"/>
              </a:rPr>
              <a:t>Who was Homer?</a:t>
            </a:r>
            <a:endParaRPr lang="en-US" dirty="0">
              <a:solidFill>
                <a:schemeClr val="bg1"/>
              </a:solidFill>
              <a:latin typeface="Diogenes" panose="02000605040000020004" pitchFamily="2" charset="0"/>
            </a:endParaRPr>
          </a:p>
        </p:txBody>
      </p:sp>
      <p:pic>
        <p:nvPicPr>
          <p:cNvPr id="7" name="Picture 6"/>
          <p:cNvPicPr>
            <a:picLocks noChangeAspect="1"/>
          </p:cNvPicPr>
          <p:nvPr/>
        </p:nvPicPr>
        <p:blipFill rotWithShape="1">
          <a:blip r:embed="rId2"/>
          <a:srcRect l="18175" r="23595"/>
          <a:stretch/>
        </p:blipFill>
        <p:spPr>
          <a:xfrm>
            <a:off x="10555573" y="405606"/>
            <a:ext cx="1294151" cy="1244600"/>
          </a:xfrm>
          <a:prstGeom prst="rect">
            <a:avLst/>
          </a:prstGeom>
        </p:spPr>
      </p:pic>
      <p:sp>
        <p:nvSpPr>
          <p:cNvPr id="8" name="&quot;No&quot; Symbol 7"/>
          <p:cNvSpPr/>
          <p:nvPr/>
        </p:nvSpPr>
        <p:spPr>
          <a:xfrm>
            <a:off x="10213299" y="0"/>
            <a:ext cx="1978701" cy="1977615"/>
          </a:xfrm>
          <a:prstGeom prst="noSmoking">
            <a:avLst>
              <a:gd name="adj" fmla="val 1107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209862" y="5270744"/>
            <a:ext cx="5081666" cy="1477328"/>
          </a:xfrm>
          <a:prstGeom prst="rect">
            <a:avLst/>
          </a:prstGeom>
          <a:noFill/>
        </p:spPr>
        <p:txBody>
          <a:bodyPr wrap="square" rtlCol="0">
            <a:spAutoFit/>
          </a:bodyPr>
          <a:lstStyle/>
          <a:p>
            <a:r>
              <a:rPr lang="en-US" b="1" i="1" dirty="0" smtClean="0">
                <a:solidFill>
                  <a:schemeClr val="bg1"/>
                </a:solidFill>
              </a:rPr>
              <a:t>Bards</a:t>
            </a:r>
            <a:r>
              <a:rPr lang="en-US" dirty="0" smtClean="0">
                <a:solidFill>
                  <a:schemeClr val="bg1"/>
                </a:solidFill>
              </a:rPr>
              <a:t> were musicians and poets whose job was to entertain. They often travelled to palaces and taverns across the country and were given food and shelter for their work. Bards traded stories with one another in the course of their travels.</a:t>
            </a:r>
            <a:endParaRPr lang="en-US" b="1" i="1" dirty="0">
              <a:solidFill>
                <a:schemeClr val="bg1"/>
              </a:solidFill>
            </a:endParaRPr>
          </a:p>
        </p:txBody>
      </p:sp>
      <p:pic>
        <p:nvPicPr>
          <p:cNvPr id="10" name="Picture 9"/>
          <p:cNvPicPr>
            <a:picLocks noChangeAspect="1"/>
          </p:cNvPicPr>
          <p:nvPr/>
        </p:nvPicPr>
        <p:blipFill rotWithShape="1">
          <a:blip r:embed="rId3"/>
          <a:srcRect b="3106"/>
          <a:stretch/>
        </p:blipFill>
        <p:spPr>
          <a:xfrm>
            <a:off x="209862" y="1450846"/>
            <a:ext cx="4928173" cy="3600125"/>
          </a:xfrm>
          <a:prstGeom prst="rect">
            <a:avLst/>
          </a:prstGeom>
        </p:spPr>
      </p:pic>
      <p:pic>
        <p:nvPicPr>
          <p:cNvPr id="2054" name="Picture 6" descr="See original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480308" y="1457785"/>
            <a:ext cx="2853793" cy="359318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473906" y="5270744"/>
            <a:ext cx="3317168" cy="1477328"/>
          </a:xfrm>
          <a:prstGeom prst="rect">
            <a:avLst/>
          </a:prstGeom>
          <a:noFill/>
        </p:spPr>
        <p:txBody>
          <a:bodyPr wrap="square" rtlCol="0">
            <a:spAutoFit/>
          </a:bodyPr>
          <a:lstStyle/>
          <a:p>
            <a:r>
              <a:rPr lang="en-US" dirty="0" smtClean="0">
                <a:solidFill>
                  <a:schemeClr val="bg1"/>
                </a:solidFill>
              </a:rPr>
              <a:t>The author we call “Homer” didn’t come up with the ideas for the Iliad and the Odyssey – he just compiled them and wrote them down, in around 800 BCE..</a:t>
            </a:r>
            <a:endParaRPr lang="en-US" dirty="0">
              <a:solidFill>
                <a:schemeClr val="bg1"/>
              </a:solidFill>
            </a:endParaRPr>
          </a:p>
        </p:txBody>
      </p:sp>
      <p:sp>
        <p:nvSpPr>
          <p:cNvPr id="13" name="TextBox 12"/>
          <p:cNvSpPr txBox="1"/>
          <p:nvPr/>
        </p:nvSpPr>
        <p:spPr>
          <a:xfrm>
            <a:off x="8676374" y="2167777"/>
            <a:ext cx="3387777" cy="769441"/>
          </a:xfrm>
          <a:prstGeom prst="rect">
            <a:avLst/>
          </a:prstGeom>
          <a:noFill/>
        </p:spPr>
        <p:txBody>
          <a:bodyPr wrap="square" rtlCol="0">
            <a:spAutoFit/>
          </a:bodyPr>
          <a:lstStyle/>
          <a:p>
            <a:r>
              <a:rPr lang="en-US" sz="2200" dirty="0" smtClean="0">
                <a:solidFill>
                  <a:schemeClr val="bg1"/>
                </a:solidFill>
              </a:rPr>
              <a:t>Some people theorize that Homer was…</a:t>
            </a:r>
            <a:endParaRPr lang="en-US" sz="2200" dirty="0">
              <a:solidFill>
                <a:schemeClr val="bg1"/>
              </a:solidFill>
            </a:endParaRPr>
          </a:p>
        </p:txBody>
      </p:sp>
      <p:sp>
        <p:nvSpPr>
          <p:cNvPr id="17" name="TextBox 16"/>
          <p:cNvSpPr txBox="1"/>
          <p:nvPr/>
        </p:nvSpPr>
        <p:spPr>
          <a:xfrm>
            <a:off x="9024079" y="3136806"/>
            <a:ext cx="3040072" cy="430887"/>
          </a:xfrm>
          <a:prstGeom prst="rect">
            <a:avLst/>
          </a:prstGeom>
          <a:noFill/>
        </p:spPr>
        <p:txBody>
          <a:bodyPr wrap="square" rtlCol="0">
            <a:spAutoFit/>
          </a:bodyPr>
          <a:lstStyle/>
          <a:p>
            <a:r>
              <a:rPr lang="en-US" sz="2200" dirty="0" smtClean="0">
                <a:solidFill>
                  <a:schemeClr val="bg1"/>
                </a:solidFill>
              </a:rPr>
              <a:t>blind.</a:t>
            </a:r>
            <a:endParaRPr lang="en-US" sz="2200" dirty="0">
              <a:solidFill>
                <a:schemeClr val="bg1"/>
              </a:solidFill>
            </a:endParaRPr>
          </a:p>
        </p:txBody>
      </p:sp>
      <p:sp>
        <p:nvSpPr>
          <p:cNvPr id="18" name="TextBox 17"/>
          <p:cNvSpPr txBox="1"/>
          <p:nvPr/>
        </p:nvSpPr>
        <p:spPr>
          <a:xfrm>
            <a:off x="9035537" y="3767281"/>
            <a:ext cx="3040072" cy="430887"/>
          </a:xfrm>
          <a:prstGeom prst="rect">
            <a:avLst/>
          </a:prstGeom>
          <a:noFill/>
        </p:spPr>
        <p:txBody>
          <a:bodyPr wrap="square" rtlCol="0">
            <a:spAutoFit/>
          </a:bodyPr>
          <a:lstStyle/>
          <a:p>
            <a:r>
              <a:rPr lang="en-US" sz="2200" dirty="0" smtClean="0">
                <a:solidFill>
                  <a:schemeClr val="bg1"/>
                </a:solidFill>
              </a:rPr>
              <a:t>a woman.</a:t>
            </a:r>
            <a:endParaRPr lang="en-US" sz="2200" dirty="0">
              <a:solidFill>
                <a:schemeClr val="bg1"/>
              </a:solidFill>
            </a:endParaRPr>
          </a:p>
        </p:txBody>
      </p:sp>
      <p:sp>
        <p:nvSpPr>
          <p:cNvPr id="19" name="TextBox 18"/>
          <p:cNvSpPr txBox="1"/>
          <p:nvPr/>
        </p:nvSpPr>
        <p:spPr>
          <a:xfrm>
            <a:off x="9035537" y="4397756"/>
            <a:ext cx="3040072" cy="430887"/>
          </a:xfrm>
          <a:prstGeom prst="rect">
            <a:avLst/>
          </a:prstGeom>
          <a:noFill/>
        </p:spPr>
        <p:txBody>
          <a:bodyPr wrap="square" rtlCol="0">
            <a:spAutoFit/>
          </a:bodyPr>
          <a:lstStyle/>
          <a:p>
            <a:r>
              <a:rPr lang="en-US" sz="2200" dirty="0" smtClean="0">
                <a:solidFill>
                  <a:schemeClr val="bg1"/>
                </a:solidFill>
              </a:rPr>
              <a:t>not a real person at all.</a:t>
            </a:r>
            <a:endParaRPr lang="en-US" sz="2200" dirty="0">
              <a:solidFill>
                <a:schemeClr val="bg1"/>
              </a:solidFill>
            </a:endParaRPr>
          </a:p>
        </p:txBody>
      </p:sp>
      <p:sp>
        <p:nvSpPr>
          <p:cNvPr id="20" name="TextBox 19"/>
          <p:cNvSpPr txBox="1"/>
          <p:nvPr/>
        </p:nvSpPr>
        <p:spPr>
          <a:xfrm>
            <a:off x="9304712" y="5086078"/>
            <a:ext cx="2478806" cy="923330"/>
          </a:xfrm>
          <a:prstGeom prst="rect">
            <a:avLst/>
          </a:prstGeom>
          <a:noFill/>
        </p:spPr>
        <p:txBody>
          <a:bodyPr wrap="square" rtlCol="0">
            <a:spAutoFit/>
          </a:bodyPr>
          <a:lstStyle/>
          <a:p>
            <a:r>
              <a:rPr lang="en-US" dirty="0" smtClean="0">
                <a:solidFill>
                  <a:srgbClr val="FFFF00"/>
                </a:solidFill>
              </a:rPr>
              <a:t>But we don’t really know much about his (or her!) life at all.</a:t>
            </a:r>
            <a:endParaRPr lang="en-US" dirty="0">
              <a:solidFill>
                <a:srgbClr val="FFFF00"/>
              </a:solidFill>
            </a:endParaRPr>
          </a:p>
        </p:txBody>
      </p:sp>
    </p:spTree>
    <p:extLst>
      <p:ext uri="{BB962C8B-B14F-4D97-AF65-F5344CB8AC3E}">
        <p14:creationId xmlns:p14="http://schemas.microsoft.com/office/powerpoint/2010/main" val="52780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p:bldP spid="14" grpId="0"/>
      <p:bldP spid="13" grpId="0"/>
      <p:bldP spid="17" grpId="0"/>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5223"/>
            <a:ext cx="10515600" cy="939019"/>
          </a:xfrm>
        </p:spPr>
        <p:txBody>
          <a:bodyPr/>
          <a:lstStyle/>
          <a:p>
            <a:r>
              <a:rPr lang="en-US" dirty="0" smtClean="0">
                <a:solidFill>
                  <a:schemeClr val="bg1"/>
                </a:solidFill>
                <a:latin typeface="Diogenes" panose="02000605040000020004" pitchFamily="2" charset="0"/>
              </a:rPr>
              <a:t>Generations of Greek Gods</a:t>
            </a:r>
            <a:endParaRPr lang="en-US" dirty="0">
              <a:solidFill>
                <a:schemeClr val="bg1"/>
              </a:solidFill>
              <a:latin typeface="Diogenes" panose="02000605040000020004" pitchFamily="2" charset="0"/>
            </a:endParaRPr>
          </a:p>
        </p:txBody>
      </p:sp>
      <p:sp>
        <p:nvSpPr>
          <p:cNvPr id="5" name="Left Brace 4"/>
          <p:cNvSpPr/>
          <p:nvPr/>
        </p:nvSpPr>
        <p:spPr>
          <a:xfrm>
            <a:off x="1843790" y="1259174"/>
            <a:ext cx="404735" cy="1244183"/>
          </a:xfrm>
          <a:prstGeom prst="leftBrace">
            <a:avLst>
              <a:gd name="adj1" fmla="val 78703"/>
              <a:gd name="adj2" fmla="val 50980"/>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e 8"/>
          <p:cNvSpPr/>
          <p:nvPr/>
        </p:nvSpPr>
        <p:spPr>
          <a:xfrm>
            <a:off x="1843789" y="5131632"/>
            <a:ext cx="404735" cy="1244183"/>
          </a:xfrm>
          <a:prstGeom prst="leftBrace">
            <a:avLst>
              <a:gd name="adj1" fmla="val 78703"/>
              <a:gd name="adj2" fmla="val 50980"/>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p:cNvSpPr/>
          <p:nvPr/>
        </p:nvSpPr>
        <p:spPr>
          <a:xfrm>
            <a:off x="1861279" y="3092971"/>
            <a:ext cx="404735" cy="1244183"/>
          </a:xfrm>
          <a:prstGeom prst="leftBrace">
            <a:avLst>
              <a:gd name="adj1" fmla="val 78703"/>
              <a:gd name="adj2" fmla="val 50980"/>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179881" y="1558099"/>
            <a:ext cx="1543987" cy="646331"/>
          </a:xfrm>
          <a:prstGeom prst="rect">
            <a:avLst/>
          </a:prstGeom>
          <a:noFill/>
        </p:spPr>
        <p:txBody>
          <a:bodyPr wrap="square" rtlCol="0">
            <a:spAutoFit/>
          </a:bodyPr>
          <a:lstStyle/>
          <a:p>
            <a:pPr algn="ctr"/>
            <a:r>
              <a:rPr lang="en-US" dirty="0" smtClean="0">
                <a:solidFill>
                  <a:schemeClr val="bg1"/>
                </a:solidFill>
              </a:rPr>
              <a:t>1</a:t>
            </a:r>
            <a:r>
              <a:rPr lang="en-US" baseline="30000" dirty="0" smtClean="0">
                <a:solidFill>
                  <a:schemeClr val="bg1"/>
                </a:solidFill>
              </a:rPr>
              <a:t>st</a:t>
            </a:r>
            <a:r>
              <a:rPr lang="en-US" dirty="0" smtClean="0">
                <a:solidFill>
                  <a:schemeClr val="bg1"/>
                </a:solidFill>
              </a:rPr>
              <a:t> Generation</a:t>
            </a:r>
          </a:p>
          <a:p>
            <a:pPr algn="ctr"/>
            <a:r>
              <a:rPr lang="en-US" dirty="0" smtClean="0">
                <a:solidFill>
                  <a:schemeClr val="bg1"/>
                </a:solidFill>
              </a:rPr>
              <a:t>The Creators</a:t>
            </a:r>
            <a:endParaRPr lang="en-US" dirty="0">
              <a:solidFill>
                <a:schemeClr val="bg1"/>
              </a:solidFill>
            </a:endParaRPr>
          </a:p>
        </p:txBody>
      </p:sp>
      <p:sp>
        <p:nvSpPr>
          <p:cNvPr id="11" name="TextBox 10"/>
          <p:cNvSpPr txBox="1"/>
          <p:nvPr/>
        </p:nvSpPr>
        <p:spPr>
          <a:xfrm>
            <a:off x="179880" y="3391896"/>
            <a:ext cx="1663909" cy="646331"/>
          </a:xfrm>
          <a:prstGeom prst="rect">
            <a:avLst/>
          </a:prstGeom>
          <a:noFill/>
        </p:spPr>
        <p:txBody>
          <a:bodyPr wrap="square" rtlCol="0">
            <a:spAutoFit/>
          </a:bodyPr>
          <a:lstStyle/>
          <a:p>
            <a:pPr algn="ctr"/>
            <a:r>
              <a:rPr lang="en-US" dirty="0" smtClean="0">
                <a:solidFill>
                  <a:schemeClr val="bg1"/>
                </a:solidFill>
              </a:rPr>
              <a:t>2</a:t>
            </a:r>
            <a:r>
              <a:rPr lang="en-US" baseline="30000" dirty="0" smtClean="0">
                <a:solidFill>
                  <a:schemeClr val="bg1"/>
                </a:solidFill>
              </a:rPr>
              <a:t>nd</a:t>
            </a:r>
            <a:r>
              <a:rPr lang="en-US" dirty="0" smtClean="0">
                <a:solidFill>
                  <a:schemeClr val="bg1"/>
                </a:solidFill>
              </a:rPr>
              <a:t> Generation</a:t>
            </a:r>
          </a:p>
          <a:p>
            <a:pPr algn="ctr"/>
            <a:r>
              <a:rPr lang="en-US" dirty="0" smtClean="0">
                <a:solidFill>
                  <a:schemeClr val="bg1"/>
                </a:solidFill>
              </a:rPr>
              <a:t>The Titans</a:t>
            </a:r>
            <a:endParaRPr lang="en-US" dirty="0">
              <a:solidFill>
                <a:schemeClr val="bg1"/>
              </a:solidFill>
            </a:endParaRPr>
          </a:p>
        </p:txBody>
      </p:sp>
      <p:sp>
        <p:nvSpPr>
          <p:cNvPr id="12" name="TextBox 11"/>
          <p:cNvSpPr txBox="1"/>
          <p:nvPr/>
        </p:nvSpPr>
        <p:spPr>
          <a:xfrm>
            <a:off x="179880" y="5430557"/>
            <a:ext cx="1663909" cy="646331"/>
          </a:xfrm>
          <a:prstGeom prst="rect">
            <a:avLst/>
          </a:prstGeom>
          <a:noFill/>
        </p:spPr>
        <p:txBody>
          <a:bodyPr wrap="square" rtlCol="0">
            <a:spAutoFit/>
          </a:bodyPr>
          <a:lstStyle/>
          <a:p>
            <a:pPr algn="ctr"/>
            <a:r>
              <a:rPr lang="en-US" dirty="0" smtClean="0">
                <a:solidFill>
                  <a:schemeClr val="bg1"/>
                </a:solidFill>
              </a:rPr>
              <a:t>3</a:t>
            </a:r>
            <a:r>
              <a:rPr lang="en-US" baseline="30000" dirty="0" smtClean="0">
                <a:solidFill>
                  <a:schemeClr val="bg1"/>
                </a:solidFill>
              </a:rPr>
              <a:t>rd</a:t>
            </a:r>
            <a:r>
              <a:rPr lang="en-US" dirty="0" smtClean="0">
                <a:solidFill>
                  <a:schemeClr val="bg1"/>
                </a:solidFill>
              </a:rPr>
              <a:t> Generation</a:t>
            </a:r>
          </a:p>
          <a:p>
            <a:pPr algn="ctr"/>
            <a:r>
              <a:rPr lang="en-US" dirty="0" smtClean="0">
                <a:solidFill>
                  <a:schemeClr val="bg1"/>
                </a:solidFill>
              </a:rPr>
              <a:t>The Olympians</a:t>
            </a:r>
            <a:endParaRPr lang="en-US" dirty="0">
              <a:solidFill>
                <a:schemeClr val="bg1"/>
              </a:solidFill>
            </a:endParaRPr>
          </a:p>
        </p:txBody>
      </p:sp>
      <p:pic>
        <p:nvPicPr>
          <p:cNvPr id="14" name="Picture 13"/>
          <p:cNvPicPr>
            <a:picLocks noChangeAspect="1"/>
          </p:cNvPicPr>
          <p:nvPr/>
        </p:nvPicPr>
        <p:blipFill>
          <a:blip r:embed="rId2"/>
          <a:stretch>
            <a:fillRect/>
          </a:stretch>
        </p:blipFill>
        <p:spPr>
          <a:xfrm>
            <a:off x="3028488" y="1097691"/>
            <a:ext cx="1048843" cy="1405666"/>
          </a:xfrm>
          <a:prstGeom prst="rect">
            <a:avLst/>
          </a:prstGeom>
        </p:spPr>
      </p:pic>
      <p:pic>
        <p:nvPicPr>
          <p:cNvPr id="15" name="Picture 14"/>
          <p:cNvPicPr>
            <a:picLocks noChangeAspect="1"/>
          </p:cNvPicPr>
          <p:nvPr/>
        </p:nvPicPr>
        <p:blipFill>
          <a:blip r:embed="rId3"/>
          <a:stretch>
            <a:fillRect/>
          </a:stretch>
        </p:blipFill>
        <p:spPr>
          <a:xfrm>
            <a:off x="4859552" y="1154242"/>
            <a:ext cx="1316402" cy="1316402"/>
          </a:xfrm>
          <a:prstGeom prst="rect">
            <a:avLst/>
          </a:prstGeom>
        </p:spPr>
      </p:pic>
      <p:sp>
        <p:nvSpPr>
          <p:cNvPr id="16" name="TextBox 15"/>
          <p:cNvSpPr txBox="1"/>
          <p:nvPr/>
        </p:nvSpPr>
        <p:spPr>
          <a:xfrm>
            <a:off x="2700968" y="2503357"/>
            <a:ext cx="1703882" cy="523220"/>
          </a:xfrm>
          <a:prstGeom prst="rect">
            <a:avLst/>
          </a:prstGeom>
          <a:noFill/>
        </p:spPr>
        <p:txBody>
          <a:bodyPr wrap="square" rtlCol="0">
            <a:spAutoFit/>
          </a:bodyPr>
          <a:lstStyle/>
          <a:p>
            <a:pPr algn="ctr"/>
            <a:r>
              <a:rPr lang="en-US" sz="1400" dirty="0" smtClean="0">
                <a:solidFill>
                  <a:schemeClr val="bg1"/>
                </a:solidFill>
              </a:rPr>
              <a:t>Gaia</a:t>
            </a:r>
          </a:p>
          <a:p>
            <a:pPr algn="ctr"/>
            <a:r>
              <a:rPr lang="en-US" sz="1400" dirty="0" smtClean="0">
                <a:solidFill>
                  <a:schemeClr val="bg1"/>
                </a:solidFill>
              </a:rPr>
              <a:t>(Mother Earth)</a:t>
            </a:r>
            <a:endParaRPr lang="en-US" sz="1400" dirty="0">
              <a:solidFill>
                <a:schemeClr val="bg1"/>
              </a:solidFill>
            </a:endParaRPr>
          </a:p>
        </p:txBody>
      </p:sp>
      <p:sp>
        <p:nvSpPr>
          <p:cNvPr id="17" name="TextBox 16"/>
          <p:cNvSpPr txBox="1"/>
          <p:nvPr/>
        </p:nvSpPr>
        <p:spPr>
          <a:xfrm>
            <a:off x="4665812" y="2470644"/>
            <a:ext cx="1703882" cy="523220"/>
          </a:xfrm>
          <a:prstGeom prst="rect">
            <a:avLst/>
          </a:prstGeom>
          <a:noFill/>
        </p:spPr>
        <p:txBody>
          <a:bodyPr wrap="square" rtlCol="0">
            <a:spAutoFit/>
          </a:bodyPr>
          <a:lstStyle/>
          <a:p>
            <a:pPr algn="ctr"/>
            <a:r>
              <a:rPr lang="en-US" sz="1400" dirty="0" err="1" smtClean="0">
                <a:solidFill>
                  <a:schemeClr val="bg1"/>
                </a:solidFill>
              </a:rPr>
              <a:t>Ouranous</a:t>
            </a:r>
            <a:endParaRPr lang="en-US" sz="1400" dirty="0" smtClean="0">
              <a:solidFill>
                <a:schemeClr val="bg1"/>
              </a:solidFill>
            </a:endParaRPr>
          </a:p>
          <a:p>
            <a:pPr algn="ctr"/>
            <a:r>
              <a:rPr lang="en-US" sz="1400" dirty="0" smtClean="0">
                <a:solidFill>
                  <a:schemeClr val="bg1"/>
                </a:solidFill>
              </a:rPr>
              <a:t>(Father Sky)</a:t>
            </a:r>
            <a:endParaRPr lang="en-US" sz="1400" dirty="0">
              <a:solidFill>
                <a:schemeClr val="bg1"/>
              </a:solidFill>
            </a:endParaRPr>
          </a:p>
        </p:txBody>
      </p:sp>
      <p:pic>
        <p:nvPicPr>
          <p:cNvPr id="19" name="Picture 18"/>
          <p:cNvPicPr>
            <a:picLocks noChangeAspect="1"/>
          </p:cNvPicPr>
          <p:nvPr/>
        </p:nvPicPr>
        <p:blipFill>
          <a:blip r:embed="rId4"/>
          <a:stretch>
            <a:fillRect/>
          </a:stretch>
        </p:blipFill>
        <p:spPr>
          <a:xfrm>
            <a:off x="6846431" y="2973408"/>
            <a:ext cx="1821969" cy="1364718"/>
          </a:xfrm>
          <a:prstGeom prst="rect">
            <a:avLst/>
          </a:prstGeom>
        </p:spPr>
      </p:pic>
      <p:cxnSp>
        <p:nvCxnSpPr>
          <p:cNvPr id="21" name="Straight Connector 20"/>
          <p:cNvCxnSpPr/>
          <p:nvPr/>
        </p:nvCxnSpPr>
        <p:spPr>
          <a:xfrm>
            <a:off x="4126166" y="1798024"/>
            <a:ext cx="662306" cy="0"/>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457319" y="1812443"/>
            <a:ext cx="0" cy="1579453"/>
          </a:xfrm>
          <a:prstGeom prst="straightConnector1">
            <a:avLst/>
          </a:prstGeom>
          <a:ln w="38100">
            <a:solidFill>
              <a:schemeClr val="bg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2999622" y="3602850"/>
            <a:ext cx="2810455" cy="707416"/>
          </a:xfrm>
          <a:prstGeom prst="rect">
            <a:avLst/>
          </a:prstGeom>
          <a:noFill/>
        </p:spPr>
        <p:txBody>
          <a:bodyPr wrap="none" lIns="91440" tIns="45720" rIns="91440" bIns="45720">
            <a:prstTxWarp prst="textStop">
              <a:avLst>
                <a:gd name="adj" fmla="val 15259"/>
              </a:avLst>
            </a:prstTxWarp>
            <a:spAutoFit/>
          </a:bodyPr>
          <a:lstStyle/>
          <a:p>
            <a:pPr algn="ctr"/>
            <a:r>
              <a:rPr lang="en-US" sz="5400" b="1" cap="none" spc="0" dirty="0" smtClean="0">
                <a:ln w="9525">
                  <a:solidFill>
                    <a:srgbClr val="FF0000"/>
                  </a:solidFill>
                  <a:prstDash val="solid"/>
                </a:ln>
                <a:solidFill>
                  <a:srgbClr val="FFFF00"/>
                </a:solidFill>
                <a:effectLst>
                  <a:outerShdw blurRad="12700" dist="38100" dir="2700000" algn="tl" rotWithShape="0">
                    <a:schemeClr val="accent5">
                      <a:lumMod val="60000"/>
                      <a:lumOff val="40000"/>
                    </a:schemeClr>
                  </a:outerShdw>
                </a:effectLst>
                <a:latin typeface="Diogenes" panose="02000605040000020004" pitchFamily="2" charset="0"/>
              </a:rPr>
              <a:t>The Titans</a:t>
            </a:r>
            <a:endParaRPr lang="en-US" sz="5400" b="1" cap="none" spc="0" dirty="0">
              <a:ln w="9525">
                <a:solidFill>
                  <a:srgbClr val="FF0000"/>
                </a:solidFill>
                <a:prstDash val="solid"/>
              </a:ln>
              <a:solidFill>
                <a:srgbClr val="FFFF00"/>
              </a:solidFill>
              <a:effectLst>
                <a:outerShdw blurRad="12700" dist="38100" dir="2700000" algn="tl" rotWithShape="0">
                  <a:schemeClr val="accent5">
                    <a:lumMod val="60000"/>
                    <a:lumOff val="40000"/>
                  </a:schemeClr>
                </a:outerShdw>
              </a:effectLst>
              <a:latin typeface="Diogenes" panose="02000605040000020004" pitchFamily="2" charset="0"/>
            </a:endParaRPr>
          </a:p>
        </p:txBody>
      </p:sp>
      <p:sp>
        <p:nvSpPr>
          <p:cNvPr id="25" name="Right Arrow 24"/>
          <p:cNvSpPr/>
          <p:nvPr/>
        </p:nvSpPr>
        <p:spPr>
          <a:xfrm>
            <a:off x="5947044" y="3732999"/>
            <a:ext cx="768549" cy="482185"/>
          </a:xfrm>
          <a:prstGeom prst="rightArrow">
            <a:avLst>
              <a:gd name="adj1" fmla="val 31348"/>
              <a:gd name="adj2" fmla="val 50000"/>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8807672" y="2764967"/>
            <a:ext cx="3165644" cy="1815882"/>
          </a:xfrm>
          <a:prstGeom prst="rect">
            <a:avLst/>
          </a:prstGeom>
          <a:noFill/>
        </p:spPr>
        <p:txBody>
          <a:bodyPr wrap="square" rtlCol="0">
            <a:spAutoFit/>
          </a:bodyPr>
          <a:lstStyle/>
          <a:p>
            <a:r>
              <a:rPr lang="en-US" sz="1400" dirty="0" smtClean="0">
                <a:solidFill>
                  <a:schemeClr val="bg1"/>
                </a:solidFill>
              </a:rPr>
              <a:t>The king of the Titans, Kronos, devoured each of his children with his sister/wife, Rhea, so that they would never grow up to usurp his power. When Rhea gave birth to Zeus, she gave Kronos a rock to swallow instead of the baby. Zeus grew up, defeated his father, and released his siblings from Kronos’ stomach.</a:t>
            </a:r>
            <a:endParaRPr lang="en-US" sz="1400" dirty="0">
              <a:solidFill>
                <a:schemeClr val="bg1"/>
              </a:solidFill>
            </a:endParaRPr>
          </a:p>
        </p:txBody>
      </p:sp>
      <p:cxnSp>
        <p:nvCxnSpPr>
          <p:cNvPr id="29" name="Straight Arrow Connector 28"/>
          <p:cNvCxnSpPr>
            <a:stCxn id="19" idx="2"/>
          </p:cNvCxnSpPr>
          <p:nvPr/>
        </p:nvCxnSpPr>
        <p:spPr>
          <a:xfrm flipH="1">
            <a:off x="2742751" y="4338126"/>
            <a:ext cx="5014665" cy="343156"/>
          </a:xfrm>
          <a:prstGeom prst="straightConnector1">
            <a:avLst/>
          </a:prstGeom>
          <a:ln w="38100">
            <a:solidFill>
              <a:schemeClr val="bg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033680" y="6119336"/>
            <a:ext cx="1578964" cy="738664"/>
          </a:xfrm>
          <a:prstGeom prst="rect">
            <a:avLst/>
          </a:prstGeom>
          <a:noFill/>
        </p:spPr>
        <p:txBody>
          <a:bodyPr wrap="square" rtlCol="0">
            <a:spAutoFit/>
          </a:bodyPr>
          <a:lstStyle/>
          <a:p>
            <a:pPr algn="ctr"/>
            <a:r>
              <a:rPr lang="en-US" sz="1400" dirty="0" smtClean="0">
                <a:solidFill>
                  <a:schemeClr val="bg1"/>
                </a:solidFill>
              </a:rPr>
              <a:t>Zeus</a:t>
            </a:r>
          </a:p>
          <a:p>
            <a:pPr algn="ctr"/>
            <a:r>
              <a:rPr lang="en-US" sz="1400" dirty="0" smtClean="0">
                <a:solidFill>
                  <a:schemeClr val="bg1"/>
                </a:solidFill>
              </a:rPr>
              <a:t>(King of the Gods and Sky)</a:t>
            </a:r>
            <a:endParaRPr lang="en-US" sz="1400" dirty="0">
              <a:solidFill>
                <a:schemeClr val="bg1"/>
              </a:solidFill>
            </a:endParaRPr>
          </a:p>
        </p:txBody>
      </p:sp>
      <p:pic>
        <p:nvPicPr>
          <p:cNvPr id="33" name="Picture 32"/>
          <p:cNvPicPr>
            <a:picLocks noChangeAspect="1"/>
          </p:cNvPicPr>
          <p:nvPr/>
        </p:nvPicPr>
        <p:blipFill rotWithShape="1">
          <a:blip r:embed="rId5"/>
          <a:srcRect l="23961"/>
          <a:stretch/>
        </p:blipFill>
        <p:spPr>
          <a:xfrm>
            <a:off x="2412534" y="4831402"/>
            <a:ext cx="822841" cy="1322007"/>
          </a:xfrm>
          <a:prstGeom prst="rect">
            <a:avLst/>
          </a:prstGeom>
        </p:spPr>
      </p:pic>
      <p:pic>
        <p:nvPicPr>
          <p:cNvPr id="38" name="Picture 37"/>
          <p:cNvPicPr>
            <a:picLocks noChangeAspect="1"/>
          </p:cNvPicPr>
          <p:nvPr/>
        </p:nvPicPr>
        <p:blipFill>
          <a:blip r:embed="rId6"/>
          <a:stretch>
            <a:fillRect/>
          </a:stretch>
        </p:blipFill>
        <p:spPr>
          <a:xfrm>
            <a:off x="3431860" y="4908528"/>
            <a:ext cx="1151517" cy="1151517"/>
          </a:xfrm>
          <a:prstGeom prst="rect">
            <a:avLst/>
          </a:prstGeom>
        </p:spPr>
      </p:pic>
      <p:sp>
        <p:nvSpPr>
          <p:cNvPr id="39" name="TextBox 38"/>
          <p:cNvSpPr txBox="1"/>
          <p:nvPr/>
        </p:nvSpPr>
        <p:spPr>
          <a:xfrm>
            <a:off x="3218136" y="6102273"/>
            <a:ext cx="1653672" cy="738664"/>
          </a:xfrm>
          <a:prstGeom prst="rect">
            <a:avLst/>
          </a:prstGeom>
          <a:noFill/>
        </p:spPr>
        <p:txBody>
          <a:bodyPr wrap="square" rtlCol="0">
            <a:spAutoFit/>
          </a:bodyPr>
          <a:lstStyle/>
          <a:p>
            <a:pPr algn="ctr"/>
            <a:r>
              <a:rPr lang="en-US" sz="1400" dirty="0" smtClean="0">
                <a:solidFill>
                  <a:schemeClr val="bg1"/>
                </a:solidFill>
              </a:rPr>
              <a:t>Hera</a:t>
            </a:r>
          </a:p>
          <a:p>
            <a:pPr algn="ctr"/>
            <a:r>
              <a:rPr lang="en-US" sz="1400" dirty="0" smtClean="0">
                <a:solidFill>
                  <a:schemeClr val="bg1"/>
                </a:solidFill>
              </a:rPr>
              <a:t>(Queen of the Gods)</a:t>
            </a:r>
            <a:endParaRPr lang="en-US" sz="1400" dirty="0">
              <a:solidFill>
                <a:schemeClr val="bg1"/>
              </a:solidFill>
            </a:endParaRPr>
          </a:p>
        </p:txBody>
      </p:sp>
      <p:pic>
        <p:nvPicPr>
          <p:cNvPr id="40" name="Picture 39"/>
          <p:cNvPicPr>
            <a:picLocks noChangeAspect="1"/>
          </p:cNvPicPr>
          <p:nvPr/>
        </p:nvPicPr>
        <p:blipFill rotWithShape="1">
          <a:blip r:embed="rId7"/>
          <a:srcRect r="14266"/>
          <a:stretch/>
        </p:blipFill>
        <p:spPr>
          <a:xfrm>
            <a:off x="4793003" y="4886987"/>
            <a:ext cx="1248033" cy="1120204"/>
          </a:xfrm>
          <a:prstGeom prst="rect">
            <a:avLst/>
          </a:prstGeom>
        </p:spPr>
      </p:pic>
      <p:sp>
        <p:nvSpPr>
          <p:cNvPr id="41" name="TextBox 40"/>
          <p:cNvSpPr txBox="1"/>
          <p:nvPr/>
        </p:nvSpPr>
        <p:spPr>
          <a:xfrm>
            <a:off x="4642725" y="6076888"/>
            <a:ext cx="1511534" cy="738664"/>
          </a:xfrm>
          <a:prstGeom prst="rect">
            <a:avLst/>
          </a:prstGeom>
          <a:noFill/>
        </p:spPr>
        <p:txBody>
          <a:bodyPr wrap="square" rtlCol="0">
            <a:spAutoFit/>
          </a:bodyPr>
          <a:lstStyle/>
          <a:p>
            <a:pPr algn="ctr"/>
            <a:r>
              <a:rPr lang="en-US" sz="1400" dirty="0" smtClean="0">
                <a:solidFill>
                  <a:schemeClr val="bg1"/>
                </a:solidFill>
              </a:rPr>
              <a:t>Aphrodite</a:t>
            </a:r>
          </a:p>
          <a:p>
            <a:pPr algn="ctr"/>
            <a:r>
              <a:rPr lang="en-US" sz="1400" dirty="0" smtClean="0">
                <a:solidFill>
                  <a:schemeClr val="bg1"/>
                </a:solidFill>
              </a:rPr>
              <a:t>(Goddess of Love and Beauty)</a:t>
            </a:r>
            <a:endParaRPr lang="en-US" sz="1400" dirty="0">
              <a:solidFill>
                <a:schemeClr val="bg1"/>
              </a:solidFill>
            </a:endParaRPr>
          </a:p>
        </p:txBody>
      </p:sp>
      <p:pic>
        <p:nvPicPr>
          <p:cNvPr id="42" name="Picture 41"/>
          <p:cNvPicPr>
            <a:picLocks noChangeAspect="1"/>
          </p:cNvPicPr>
          <p:nvPr/>
        </p:nvPicPr>
        <p:blipFill>
          <a:blip r:embed="rId8"/>
          <a:stretch>
            <a:fillRect/>
          </a:stretch>
        </p:blipFill>
        <p:spPr>
          <a:xfrm>
            <a:off x="6293436" y="4886987"/>
            <a:ext cx="1151517" cy="1151517"/>
          </a:xfrm>
          <a:prstGeom prst="rect">
            <a:avLst/>
          </a:prstGeom>
        </p:spPr>
      </p:pic>
      <p:sp>
        <p:nvSpPr>
          <p:cNvPr id="43" name="TextBox 42"/>
          <p:cNvSpPr txBox="1"/>
          <p:nvPr/>
        </p:nvSpPr>
        <p:spPr>
          <a:xfrm>
            <a:off x="6013635" y="6053323"/>
            <a:ext cx="1653672" cy="738664"/>
          </a:xfrm>
          <a:prstGeom prst="rect">
            <a:avLst/>
          </a:prstGeom>
          <a:noFill/>
        </p:spPr>
        <p:txBody>
          <a:bodyPr wrap="square" rtlCol="0">
            <a:spAutoFit/>
          </a:bodyPr>
          <a:lstStyle/>
          <a:p>
            <a:pPr algn="ctr"/>
            <a:r>
              <a:rPr lang="en-US" sz="1400" dirty="0" smtClean="0">
                <a:solidFill>
                  <a:schemeClr val="bg1"/>
                </a:solidFill>
              </a:rPr>
              <a:t>Athena</a:t>
            </a:r>
          </a:p>
          <a:p>
            <a:pPr algn="ctr"/>
            <a:r>
              <a:rPr lang="en-US" sz="1400" dirty="0" smtClean="0">
                <a:solidFill>
                  <a:schemeClr val="bg1"/>
                </a:solidFill>
              </a:rPr>
              <a:t>(Goddess of War and Wisdom)</a:t>
            </a:r>
            <a:endParaRPr lang="en-US" sz="1400" dirty="0">
              <a:solidFill>
                <a:schemeClr val="bg1"/>
              </a:solidFill>
            </a:endParaRPr>
          </a:p>
        </p:txBody>
      </p:sp>
      <p:pic>
        <p:nvPicPr>
          <p:cNvPr id="45" name="Picture 44"/>
          <p:cNvPicPr>
            <a:picLocks noChangeAspect="1"/>
          </p:cNvPicPr>
          <p:nvPr/>
        </p:nvPicPr>
        <p:blipFill>
          <a:blip r:embed="rId9"/>
          <a:stretch>
            <a:fillRect/>
          </a:stretch>
        </p:blipFill>
        <p:spPr>
          <a:xfrm>
            <a:off x="7743623" y="4878341"/>
            <a:ext cx="795278" cy="1260981"/>
          </a:xfrm>
          <a:prstGeom prst="rect">
            <a:avLst/>
          </a:prstGeom>
        </p:spPr>
      </p:pic>
      <p:sp>
        <p:nvSpPr>
          <p:cNvPr id="47" name="TextBox 46"/>
          <p:cNvSpPr txBox="1"/>
          <p:nvPr/>
        </p:nvSpPr>
        <p:spPr>
          <a:xfrm>
            <a:off x="7529024" y="6102273"/>
            <a:ext cx="1224475" cy="738664"/>
          </a:xfrm>
          <a:prstGeom prst="rect">
            <a:avLst/>
          </a:prstGeom>
          <a:noFill/>
        </p:spPr>
        <p:txBody>
          <a:bodyPr wrap="square" rtlCol="0">
            <a:spAutoFit/>
          </a:bodyPr>
          <a:lstStyle/>
          <a:p>
            <a:pPr algn="ctr"/>
            <a:r>
              <a:rPr lang="en-US" sz="1400" dirty="0" smtClean="0">
                <a:solidFill>
                  <a:schemeClr val="bg1"/>
                </a:solidFill>
              </a:rPr>
              <a:t>Poseidon</a:t>
            </a:r>
          </a:p>
          <a:p>
            <a:pPr algn="ctr"/>
            <a:r>
              <a:rPr lang="en-US" sz="1400" dirty="0" smtClean="0">
                <a:solidFill>
                  <a:schemeClr val="bg1"/>
                </a:solidFill>
              </a:rPr>
              <a:t>(God of the Sea)</a:t>
            </a:r>
            <a:endParaRPr lang="en-US" sz="1400" dirty="0">
              <a:solidFill>
                <a:schemeClr val="bg1"/>
              </a:solidFill>
            </a:endParaRPr>
          </a:p>
        </p:txBody>
      </p:sp>
      <p:pic>
        <p:nvPicPr>
          <p:cNvPr id="48" name="Picture 47"/>
          <p:cNvPicPr>
            <a:picLocks noChangeAspect="1"/>
          </p:cNvPicPr>
          <p:nvPr/>
        </p:nvPicPr>
        <p:blipFill>
          <a:blip r:embed="rId10"/>
          <a:stretch>
            <a:fillRect/>
          </a:stretch>
        </p:blipFill>
        <p:spPr>
          <a:xfrm>
            <a:off x="8711077" y="4870769"/>
            <a:ext cx="1103715" cy="1239076"/>
          </a:xfrm>
          <a:prstGeom prst="rect">
            <a:avLst/>
          </a:prstGeom>
        </p:spPr>
      </p:pic>
      <p:pic>
        <p:nvPicPr>
          <p:cNvPr id="49" name="Picture 48"/>
          <p:cNvPicPr>
            <a:picLocks noChangeAspect="1"/>
          </p:cNvPicPr>
          <p:nvPr/>
        </p:nvPicPr>
        <p:blipFill>
          <a:blip r:embed="rId11"/>
          <a:stretch>
            <a:fillRect/>
          </a:stretch>
        </p:blipFill>
        <p:spPr>
          <a:xfrm>
            <a:off x="9984391" y="4857414"/>
            <a:ext cx="1108654" cy="1195909"/>
          </a:xfrm>
          <a:prstGeom prst="rect">
            <a:avLst/>
          </a:prstGeom>
        </p:spPr>
      </p:pic>
      <p:pic>
        <p:nvPicPr>
          <p:cNvPr id="50" name="Picture 49"/>
          <p:cNvPicPr>
            <a:picLocks noChangeAspect="1"/>
          </p:cNvPicPr>
          <p:nvPr/>
        </p:nvPicPr>
        <p:blipFill rotWithShape="1">
          <a:blip r:embed="rId12"/>
          <a:srcRect l="11141" t="6530" r="11420" b="14487"/>
          <a:stretch/>
        </p:blipFill>
        <p:spPr>
          <a:xfrm>
            <a:off x="11277402" y="4855069"/>
            <a:ext cx="843490" cy="1215351"/>
          </a:xfrm>
          <a:prstGeom prst="rect">
            <a:avLst/>
          </a:prstGeom>
        </p:spPr>
      </p:pic>
      <p:sp>
        <p:nvSpPr>
          <p:cNvPr id="51" name="TextBox 50"/>
          <p:cNvSpPr txBox="1"/>
          <p:nvPr/>
        </p:nvSpPr>
        <p:spPr>
          <a:xfrm>
            <a:off x="8590317" y="6102273"/>
            <a:ext cx="1224475" cy="738664"/>
          </a:xfrm>
          <a:prstGeom prst="rect">
            <a:avLst/>
          </a:prstGeom>
          <a:noFill/>
        </p:spPr>
        <p:txBody>
          <a:bodyPr wrap="square" rtlCol="0">
            <a:spAutoFit/>
          </a:bodyPr>
          <a:lstStyle/>
          <a:p>
            <a:pPr algn="ctr"/>
            <a:r>
              <a:rPr lang="en-US" sz="1400" dirty="0" smtClean="0">
                <a:solidFill>
                  <a:schemeClr val="bg1"/>
                </a:solidFill>
              </a:rPr>
              <a:t>Hades</a:t>
            </a:r>
          </a:p>
          <a:p>
            <a:pPr algn="ctr"/>
            <a:r>
              <a:rPr lang="en-US" sz="1400" dirty="0" smtClean="0">
                <a:solidFill>
                  <a:schemeClr val="bg1"/>
                </a:solidFill>
              </a:rPr>
              <a:t>(God of the Underworld)</a:t>
            </a:r>
            <a:endParaRPr lang="en-US" sz="1400" dirty="0">
              <a:solidFill>
                <a:schemeClr val="bg1"/>
              </a:solidFill>
            </a:endParaRPr>
          </a:p>
        </p:txBody>
      </p:sp>
      <p:sp>
        <p:nvSpPr>
          <p:cNvPr id="52" name="TextBox 51"/>
          <p:cNvSpPr txBox="1"/>
          <p:nvPr/>
        </p:nvSpPr>
        <p:spPr>
          <a:xfrm>
            <a:off x="9900152" y="6102273"/>
            <a:ext cx="1224475" cy="523220"/>
          </a:xfrm>
          <a:prstGeom prst="rect">
            <a:avLst/>
          </a:prstGeom>
          <a:noFill/>
        </p:spPr>
        <p:txBody>
          <a:bodyPr wrap="square" rtlCol="0">
            <a:spAutoFit/>
          </a:bodyPr>
          <a:lstStyle/>
          <a:p>
            <a:pPr algn="ctr"/>
            <a:r>
              <a:rPr lang="en-US" sz="1400" dirty="0" smtClean="0">
                <a:solidFill>
                  <a:schemeClr val="bg1"/>
                </a:solidFill>
              </a:rPr>
              <a:t>Apollo</a:t>
            </a:r>
          </a:p>
          <a:p>
            <a:pPr algn="ctr"/>
            <a:r>
              <a:rPr lang="en-US" sz="1400" dirty="0" smtClean="0">
                <a:solidFill>
                  <a:schemeClr val="bg1"/>
                </a:solidFill>
              </a:rPr>
              <a:t>(God of Light)</a:t>
            </a:r>
            <a:endParaRPr lang="en-US" sz="1400" dirty="0">
              <a:solidFill>
                <a:schemeClr val="bg1"/>
              </a:solidFill>
            </a:endParaRPr>
          </a:p>
        </p:txBody>
      </p:sp>
      <p:sp>
        <p:nvSpPr>
          <p:cNvPr id="53" name="TextBox 52"/>
          <p:cNvSpPr txBox="1"/>
          <p:nvPr/>
        </p:nvSpPr>
        <p:spPr>
          <a:xfrm>
            <a:off x="10876086" y="6038504"/>
            <a:ext cx="1407458" cy="738664"/>
          </a:xfrm>
          <a:prstGeom prst="rect">
            <a:avLst/>
          </a:prstGeom>
          <a:noFill/>
        </p:spPr>
        <p:txBody>
          <a:bodyPr wrap="square" rtlCol="0">
            <a:spAutoFit/>
          </a:bodyPr>
          <a:lstStyle/>
          <a:p>
            <a:pPr algn="ctr"/>
            <a:r>
              <a:rPr lang="en-US" sz="1400" dirty="0" smtClean="0">
                <a:solidFill>
                  <a:schemeClr val="bg1"/>
                </a:solidFill>
              </a:rPr>
              <a:t>Hermes</a:t>
            </a:r>
          </a:p>
          <a:p>
            <a:pPr algn="ctr"/>
            <a:r>
              <a:rPr lang="en-US" sz="1400" dirty="0" smtClean="0">
                <a:solidFill>
                  <a:schemeClr val="bg1"/>
                </a:solidFill>
              </a:rPr>
              <a:t>(Messenger God)</a:t>
            </a:r>
            <a:endParaRPr lang="en-US" sz="1400" dirty="0">
              <a:solidFill>
                <a:schemeClr val="bg1"/>
              </a:solidFill>
            </a:endParaRPr>
          </a:p>
        </p:txBody>
      </p:sp>
    </p:spTree>
    <p:extLst>
      <p:ext uri="{BB962C8B-B14F-4D97-AF65-F5344CB8AC3E}">
        <p14:creationId xmlns:p14="http://schemas.microsoft.com/office/powerpoint/2010/main" val="1741605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5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6" grpId="0"/>
      <p:bldP spid="11" grpId="0"/>
      <p:bldP spid="12" grpId="0"/>
      <p:bldP spid="16" grpId="0"/>
      <p:bldP spid="17" grpId="0"/>
      <p:bldP spid="24" grpId="0"/>
      <p:bldP spid="25" grpId="0" animBg="1"/>
      <p:bldP spid="27" grpId="0"/>
      <p:bldP spid="31" grpId="0"/>
      <p:bldP spid="39" grpId="0"/>
      <p:bldP spid="41" grpId="0"/>
      <p:bldP spid="43" grpId="0"/>
      <p:bldP spid="47" grpId="0"/>
      <p:bldP spid="51" grpId="0"/>
      <p:bldP spid="52" grpId="0"/>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803" y="140272"/>
            <a:ext cx="11542427" cy="1088921"/>
          </a:xfrm>
        </p:spPr>
        <p:txBody>
          <a:bodyPr/>
          <a:lstStyle/>
          <a:p>
            <a:r>
              <a:rPr lang="en-US" dirty="0" smtClean="0">
                <a:solidFill>
                  <a:schemeClr val="bg1"/>
                </a:solidFill>
                <a:latin typeface="Diogenes" panose="02000605040000020004" pitchFamily="2" charset="0"/>
              </a:rPr>
              <a:t>The Wedding of Thetis</a:t>
            </a:r>
            <a:endParaRPr lang="en-US" dirty="0">
              <a:solidFill>
                <a:schemeClr val="bg1"/>
              </a:solidFill>
              <a:latin typeface="Diogenes" panose="02000605040000020004" pitchFamily="2" charset="0"/>
            </a:endParaRPr>
          </a:p>
        </p:txBody>
      </p:sp>
      <p:pic>
        <p:nvPicPr>
          <p:cNvPr id="4098" name="Picture 2" descr="Image result for ze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12" y="1229193"/>
            <a:ext cx="3127270" cy="37193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85814" y="5084045"/>
            <a:ext cx="3266666" cy="1600438"/>
          </a:xfrm>
          <a:prstGeom prst="rect">
            <a:avLst/>
          </a:prstGeom>
          <a:noFill/>
        </p:spPr>
        <p:txBody>
          <a:bodyPr wrap="square" rtlCol="0">
            <a:spAutoFit/>
          </a:bodyPr>
          <a:lstStyle/>
          <a:p>
            <a:r>
              <a:rPr lang="en-US" sz="1400" dirty="0" smtClean="0">
                <a:solidFill>
                  <a:schemeClr val="bg1"/>
                </a:solidFill>
              </a:rPr>
              <a:t>Zeus was a bit of a – ahem – ladies’ man, and he had children with many women besides his wife. However, he received a prophecy that if he had a child with the sea nymph Thetis, that child would grow up to take his throne, just as he had taken the throne from his own father, Kronos.</a:t>
            </a:r>
            <a:endParaRPr lang="en-US" sz="1400" dirty="0">
              <a:solidFill>
                <a:schemeClr val="bg1"/>
              </a:solidFill>
            </a:endParaRPr>
          </a:p>
        </p:txBody>
      </p:sp>
      <p:pic>
        <p:nvPicPr>
          <p:cNvPr id="9" name="Picture 8"/>
          <p:cNvPicPr>
            <a:picLocks noChangeAspect="1"/>
          </p:cNvPicPr>
          <p:nvPr/>
        </p:nvPicPr>
        <p:blipFill rotWithShape="1">
          <a:blip r:embed="rId3"/>
          <a:srcRect r="12790"/>
          <a:stretch/>
        </p:blipFill>
        <p:spPr>
          <a:xfrm>
            <a:off x="3698638" y="1229193"/>
            <a:ext cx="3892334" cy="3719328"/>
          </a:xfrm>
          <a:prstGeom prst="rect">
            <a:avLst/>
          </a:prstGeom>
        </p:spPr>
      </p:pic>
      <p:sp>
        <p:nvSpPr>
          <p:cNvPr id="11" name="TextBox 10"/>
          <p:cNvSpPr txBox="1"/>
          <p:nvPr/>
        </p:nvSpPr>
        <p:spPr>
          <a:xfrm>
            <a:off x="3749072" y="5062277"/>
            <a:ext cx="3841900" cy="1600438"/>
          </a:xfrm>
          <a:prstGeom prst="rect">
            <a:avLst/>
          </a:prstGeom>
          <a:noFill/>
        </p:spPr>
        <p:txBody>
          <a:bodyPr wrap="square" rtlCol="0">
            <a:spAutoFit/>
          </a:bodyPr>
          <a:lstStyle/>
          <a:p>
            <a:r>
              <a:rPr lang="en-US" sz="1400" dirty="0" smtClean="0">
                <a:solidFill>
                  <a:schemeClr val="bg1"/>
                </a:solidFill>
              </a:rPr>
              <a:t>In fact, any son born to Thetis was prophesized to be great, so Zeus decided to marry her off to a mortal – King Peleus – to reduce the risk to himself. Thetis wasn’t happy about the arranged marriage, so to placate her, Zeus offered to throw her the most astonishing wedding ever on Mount Olympus.</a:t>
            </a:r>
            <a:endParaRPr lang="en-US" sz="1400" dirty="0">
              <a:solidFill>
                <a:schemeClr val="bg1"/>
              </a:solidFill>
            </a:endParaRPr>
          </a:p>
        </p:txBody>
      </p:sp>
      <p:pic>
        <p:nvPicPr>
          <p:cNvPr id="4102" name="Picture 6" descr="See original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06828" y="1959428"/>
            <a:ext cx="4056170" cy="264892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8013963" y="4954555"/>
            <a:ext cx="3841900" cy="1815882"/>
          </a:xfrm>
          <a:prstGeom prst="rect">
            <a:avLst/>
          </a:prstGeom>
          <a:noFill/>
        </p:spPr>
        <p:txBody>
          <a:bodyPr wrap="square" rtlCol="0">
            <a:spAutoFit/>
          </a:bodyPr>
          <a:lstStyle/>
          <a:p>
            <a:r>
              <a:rPr lang="en-US" sz="1400" dirty="0" smtClean="0">
                <a:solidFill>
                  <a:schemeClr val="bg1"/>
                </a:solidFill>
              </a:rPr>
              <a:t>The wedding was amazing. But Zeus, understandably, had left one person off the guest list – Eris, Goddess of Discord. Eris resented the exclusion, and in revenge she rolled a golden apple into the crowd, where it landed at the feet of three goddesses – Hera, Athena, and Aphrodite, each of whom thought the apple was intended for her.</a:t>
            </a:r>
            <a:endParaRPr lang="en-US" sz="1400" dirty="0">
              <a:solidFill>
                <a:schemeClr val="bg1"/>
              </a:solidFill>
            </a:endParaRPr>
          </a:p>
        </p:txBody>
      </p:sp>
    </p:spTree>
    <p:extLst>
      <p:ext uri="{BB962C8B-B14F-4D97-AF65-F5344CB8AC3E}">
        <p14:creationId xmlns:p14="http://schemas.microsoft.com/office/powerpoint/2010/main" val="249073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803" y="292556"/>
            <a:ext cx="11542427" cy="912132"/>
          </a:xfrm>
        </p:spPr>
        <p:txBody>
          <a:bodyPr/>
          <a:lstStyle/>
          <a:p>
            <a:r>
              <a:rPr lang="en-US" dirty="0" smtClean="0">
                <a:solidFill>
                  <a:schemeClr val="bg1"/>
                </a:solidFill>
                <a:latin typeface="Diogenes" panose="02000605040000020004" pitchFamily="2" charset="0"/>
              </a:rPr>
              <a:t>The Judgment of Paris</a:t>
            </a:r>
            <a:endParaRPr lang="en-US" dirty="0">
              <a:solidFill>
                <a:schemeClr val="bg1"/>
              </a:solidFill>
              <a:latin typeface="Diogenes" panose="02000605040000020004" pitchFamily="2" charset="0"/>
            </a:endParaRPr>
          </a:p>
        </p:txBody>
      </p:sp>
      <p:pic>
        <p:nvPicPr>
          <p:cNvPr id="7170" name="Picture 2" descr="See origina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3243" y="1204688"/>
            <a:ext cx="8635546" cy="45003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99803" y="5878490"/>
            <a:ext cx="11556060" cy="738664"/>
          </a:xfrm>
          <a:prstGeom prst="rect">
            <a:avLst/>
          </a:prstGeom>
          <a:noFill/>
        </p:spPr>
        <p:txBody>
          <a:bodyPr wrap="square" rtlCol="0">
            <a:spAutoFit/>
          </a:bodyPr>
          <a:lstStyle/>
          <a:p>
            <a:r>
              <a:rPr lang="en-US" sz="1400" dirty="0" smtClean="0">
                <a:solidFill>
                  <a:schemeClr val="bg1"/>
                </a:solidFill>
              </a:rPr>
              <a:t>To arbitrate the matter, the goddesses chose a judge for a beauty contest – Paris, a prince from the royal family of Troy. However, each goddess secretly attempts a bribe; Hera promises to make Paris the most powerful man alive, Athena promises to make him the smartest man alive, and Aphrodite promises to give him the love of the most beautiful woman alive. Paris chooses Aphrodite.</a:t>
            </a:r>
            <a:endParaRPr lang="en-US" sz="1400" dirty="0">
              <a:solidFill>
                <a:schemeClr val="bg1"/>
              </a:solidFill>
            </a:endParaRPr>
          </a:p>
        </p:txBody>
      </p:sp>
    </p:spTree>
    <p:extLst>
      <p:ext uri="{BB962C8B-B14F-4D97-AF65-F5344CB8AC3E}">
        <p14:creationId xmlns:p14="http://schemas.microsoft.com/office/powerpoint/2010/main" val="183433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ee original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571" y="847513"/>
            <a:ext cx="8965746" cy="58501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757714" y="145143"/>
            <a:ext cx="6763657" cy="430887"/>
          </a:xfrm>
          <a:prstGeom prst="rect">
            <a:avLst/>
          </a:prstGeom>
          <a:noFill/>
        </p:spPr>
        <p:txBody>
          <a:bodyPr wrap="square" rtlCol="0">
            <a:spAutoFit/>
          </a:bodyPr>
          <a:lstStyle/>
          <a:p>
            <a:pPr algn="ctr"/>
            <a:r>
              <a:rPr lang="en-US" sz="2200" dirty="0" smtClean="0">
                <a:solidFill>
                  <a:schemeClr val="bg1"/>
                </a:solidFill>
              </a:rPr>
              <a:t>(in comic form)</a:t>
            </a:r>
            <a:endParaRPr lang="en-US" sz="2200" dirty="0">
              <a:solidFill>
                <a:schemeClr val="bg1"/>
              </a:solidFill>
            </a:endParaRPr>
          </a:p>
        </p:txBody>
      </p:sp>
    </p:spTree>
    <p:extLst>
      <p:ext uri="{BB962C8B-B14F-4D97-AF65-F5344CB8AC3E}">
        <p14:creationId xmlns:p14="http://schemas.microsoft.com/office/powerpoint/2010/main" val="14942956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803" y="365126"/>
            <a:ext cx="11542427" cy="796018"/>
          </a:xfrm>
        </p:spPr>
        <p:txBody>
          <a:bodyPr/>
          <a:lstStyle/>
          <a:p>
            <a:r>
              <a:rPr lang="en-US" dirty="0" smtClean="0">
                <a:solidFill>
                  <a:schemeClr val="bg1"/>
                </a:solidFill>
                <a:latin typeface="Diogenes" panose="02000605040000020004" pitchFamily="2" charset="0"/>
              </a:rPr>
              <a:t>The Birth of Achilles</a:t>
            </a:r>
            <a:endParaRPr lang="en-US" dirty="0">
              <a:solidFill>
                <a:schemeClr val="bg1"/>
              </a:solidFill>
              <a:latin typeface="Diogenes" panose="02000605040000020004" pitchFamily="2" charset="0"/>
            </a:endParaRPr>
          </a:p>
        </p:txBody>
      </p:sp>
      <p:pic>
        <p:nvPicPr>
          <p:cNvPr id="6146" name="Picture 2" descr="See original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016" y="1553255"/>
            <a:ext cx="5715000" cy="38481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99803" y="5533988"/>
            <a:ext cx="5885202" cy="738664"/>
          </a:xfrm>
          <a:prstGeom prst="rect">
            <a:avLst/>
          </a:prstGeom>
          <a:noFill/>
        </p:spPr>
        <p:txBody>
          <a:bodyPr wrap="square" rtlCol="0">
            <a:spAutoFit/>
          </a:bodyPr>
          <a:lstStyle/>
          <a:p>
            <a:r>
              <a:rPr lang="en-US" sz="1400" dirty="0" smtClean="0">
                <a:solidFill>
                  <a:schemeClr val="bg1"/>
                </a:solidFill>
              </a:rPr>
              <a:t>Shortly after the wedding, Thetis gives birth to a son named Achilles. She wants to make him immortal (like herself), so she dips him in the River Styx in the Underworld. His only vulnerable point is the heel where she held him.</a:t>
            </a:r>
            <a:endParaRPr lang="en-US" sz="1400" dirty="0">
              <a:solidFill>
                <a:schemeClr val="bg1"/>
              </a:solidFill>
            </a:endParaRPr>
          </a:p>
        </p:txBody>
      </p:sp>
      <p:sp>
        <p:nvSpPr>
          <p:cNvPr id="8" name="TextBox 7"/>
          <p:cNvSpPr txBox="1"/>
          <p:nvPr/>
        </p:nvSpPr>
        <p:spPr>
          <a:xfrm>
            <a:off x="6574971" y="5346689"/>
            <a:ext cx="5471886" cy="954107"/>
          </a:xfrm>
          <a:prstGeom prst="rect">
            <a:avLst/>
          </a:prstGeom>
          <a:noFill/>
        </p:spPr>
        <p:txBody>
          <a:bodyPr wrap="square" rtlCol="0">
            <a:spAutoFit/>
          </a:bodyPr>
          <a:lstStyle/>
          <a:p>
            <a:r>
              <a:rPr lang="en-US" sz="1400" dirty="0" smtClean="0">
                <a:solidFill>
                  <a:schemeClr val="bg1"/>
                </a:solidFill>
              </a:rPr>
              <a:t>Achilles grows up to be the strongest man of his generation. His mother gives him a prophesy – he can either live a long and happy life without fame, or a short a glorious one, after which his name will be remembered forever.</a:t>
            </a:r>
            <a:endParaRPr lang="en-US" sz="1400" dirty="0">
              <a:solidFill>
                <a:schemeClr val="bg1"/>
              </a:solidFill>
            </a:endParaRPr>
          </a:p>
        </p:txBody>
      </p:sp>
      <p:pic>
        <p:nvPicPr>
          <p:cNvPr id="6150" name="Picture 6"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8546" y="1553255"/>
            <a:ext cx="3748768" cy="363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25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The Births of Helen and </a:t>
            </a:r>
            <a:r>
              <a:rPr lang="en-US" dirty="0" smtClean="0">
                <a:solidFill>
                  <a:schemeClr val="bg1"/>
                </a:solidFill>
                <a:latin typeface="Diogenes" panose="02000605040000020004" pitchFamily="2" charset="0"/>
              </a:rPr>
              <a:t>Clytemnestra</a:t>
            </a:r>
            <a:endParaRPr lang="en-US" dirty="0">
              <a:solidFill>
                <a:schemeClr val="bg1"/>
              </a:solidFill>
              <a:latin typeface="Diogenes" panose="02000605040000020004" pitchFamily="2" charset="0"/>
            </a:endParaRPr>
          </a:p>
        </p:txBody>
      </p:sp>
      <p:pic>
        <p:nvPicPr>
          <p:cNvPr id="5122" name="Picture 2" descr="See original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786" y="1349829"/>
            <a:ext cx="3467100" cy="427672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2832" y="1349829"/>
            <a:ext cx="5587682" cy="427672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See original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16732" y="249012"/>
            <a:ext cx="1648881" cy="3455988"/>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See original imag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3110"/>
          <a:stretch/>
        </p:blipFill>
        <p:spPr bwMode="auto">
          <a:xfrm>
            <a:off x="10218057" y="4223657"/>
            <a:ext cx="1547556" cy="219881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85814" y="5800726"/>
            <a:ext cx="3606072" cy="954107"/>
          </a:xfrm>
          <a:prstGeom prst="rect">
            <a:avLst/>
          </a:prstGeom>
          <a:noFill/>
        </p:spPr>
        <p:txBody>
          <a:bodyPr wrap="square" rtlCol="0">
            <a:spAutoFit/>
          </a:bodyPr>
          <a:lstStyle/>
          <a:p>
            <a:r>
              <a:rPr lang="en-US" sz="1400" dirty="0" smtClean="0">
                <a:solidFill>
                  <a:schemeClr val="bg1"/>
                </a:solidFill>
              </a:rPr>
              <a:t>Zeus fell in love with a Queen named Leda, but Leda was already married and wanted to remain faithful to her husband. Zeus turned himself into a swan and seduced her.</a:t>
            </a:r>
            <a:endParaRPr lang="en-US" sz="1400" dirty="0">
              <a:solidFill>
                <a:schemeClr val="bg1"/>
              </a:solidFill>
            </a:endParaRPr>
          </a:p>
        </p:txBody>
      </p:sp>
      <p:sp>
        <p:nvSpPr>
          <p:cNvPr id="10" name="TextBox 9"/>
          <p:cNvSpPr txBox="1"/>
          <p:nvPr/>
        </p:nvSpPr>
        <p:spPr>
          <a:xfrm>
            <a:off x="4026806" y="5800726"/>
            <a:ext cx="5533707" cy="738664"/>
          </a:xfrm>
          <a:prstGeom prst="rect">
            <a:avLst/>
          </a:prstGeom>
          <a:noFill/>
        </p:spPr>
        <p:txBody>
          <a:bodyPr wrap="square" rtlCol="0">
            <a:spAutoFit/>
          </a:bodyPr>
          <a:lstStyle/>
          <a:p>
            <a:r>
              <a:rPr lang="en-US" sz="1400" dirty="0" smtClean="0">
                <a:solidFill>
                  <a:schemeClr val="bg1"/>
                </a:solidFill>
              </a:rPr>
              <a:t>Nine months later, Leda gave birth to an egg. Inside were two baby girls; Helen was Leda’s daughter with Zeus, and Clytemnestra was Leda’s daughter with her husband, King Tyndareus.</a:t>
            </a:r>
            <a:endParaRPr lang="en-US" sz="1400" dirty="0">
              <a:solidFill>
                <a:schemeClr val="bg1"/>
              </a:solidFill>
            </a:endParaRPr>
          </a:p>
        </p:txBody>
      </p:sp>
      <p:sp>
        <p:nvSpPr>
          <p:cNvPr id="5" name="TextBox 4"/>
          <p:cNvSpPr txBox="1"/>
          <p:nvPr/>
        </p:nvSpPr>
        <p:spPr>
          <a:xfrm>
            <a:off x="10116732" y="3705000"/>
            <a:ext cx="1648881" cy="369332"/>
          </a:xfrm>
          <a:prstGeom prst="rect">
            <a:avLst/>
          </a:prstGeom>
          <a:noFill/>
        </p:spPr>
        <p:txBody>
          <a:bodyPr wrap="square" rtlCol="0">
            <a:spAutoFit/>
          </a:bodyPr>
          <a:lstStyle/>
          <a:p>
            <a:pPr algn="ctr"/>
            <a:r>
              <a:rPr lang="en-US" b="1" dirty="0" smtClean="0">
                <a:solidFill>
                  <a:schemeClr val="bg1"/>
                </a:solidFill>
              </a:rPr>
              <a:t>Helen</a:t>
            </a:r>
            <a:endParaRPr lang="en-US" b="1" dirty="0">
              <a:solidFill>
                <a:schemeClr val="bg1"/>
              </a:solidFill>
            </a:endParaRPr>
          </a:p>
        </p:txBody>
      </p:sp>
      <p:sp>
        <p:nvSpPr>
          <p:cNvPr id="12" name="TextBox 11"/>
          <p:cNvSpPr txBox="1"/>
          <p:nvPr/>
        </p:nvSpPr>
        <p:spPr>
          <a:xfrm>
            <a:off x="10218332" y="6422473"/>
            <a:ext cx="1648881" cy="369332"/>
          </a:xfrm>
          <a:prstGeom prst="rect">
            <a:avLst/>
          </a:prstGeom>
          <a:noFill/>
        </p:spPr>
        <p:txBody>
          <a:bodyPr wrap="square" rtlCol="0">
            <a:spAutoFit/>
          </a:bodyPr>
          <a:lstStyle/>
          <a:p>
            <a:pPr algn="ctr"/>
            <a:r>
              <a:rPr lang="en-US" b="1" dirty="0" smtClean="0">
                <a:solidFill>
                  <a:schemeClr val="bg1"/>
                </a:solidFill>
              </a:rPr>
              <a:t>Clytemnestra</a:t>
            </a:r>
            <a:endParaRPr lang="en-US" b="1" dirty="0">
              <a:solidFill>
                <a:schemeClr val="bg1"/>
              </a:solidFill>
            </a:endParaRPr>
          </a:p>
        </p:txBody>
      </p:sp>
    </p:spTree>
    <p:extLst>
      <p:ext uri="{BB962C8B-B14F-4D97-AF65-F5344CB8AC3E}">
        <p14:creationId xmlns:p14="http://schemas.microsoft.com/office/powerpoint/2010/main" val="3260661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1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The Marriages of Helen and Clytemnestra</a:t>
            </a:r>
            <a:endParaRPr lang="en-US" dirty="0">
              <a:solidFill>
                <a:schemeClr val="bg1"/>
              </a:solidFill>
              <a:latin typeface="Diogenes" panose="02000605040000020004" pitchFamily="2" charset="0"/>
            </a:endParaRPr>
          </a:p>
        </p:txBody>
      </p:sp>
      <p:pic>
        <p:nvPicPr>
          <p:cNvPr id="3" name="Picture 2"/>
          <p:cNvPicPr>
            <a:picLocks noChangeAspect="1"/>
          </p:cNvPicPr>
          <p:nvPr/>
        </p:nvPicPr>
        <p:blipFill>
          <a:blip r:embed="rId2"/>
          <a:stretch>
            <a:fillRect/>
          </a:stretch>
        </p:blipFill>
        <p:spPr>
          <a:xfrm>
            <a:off x="324787" y="1261783"/>
            <a:ext cx="3550528" cy="4015478"/>
          </a:xfrm>
          <a:prstGeom prst="rect">
            <a:avLst/>
          </a:prstGeom>
        </p:spPr>
      </p:pic>
      <p:pic>
        <p:nvPicPr>
          <p:cNvPr id="9218" name="Picture 2"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8684" y="1312241"/>
            <a:ext cx="3008539" cy="40511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See original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3110"/>
          <a:stretch/>
        </p:blipFill>
        <p:spPr bwMode="auto">
          <a:xfrm>
            <a:off x="10319657" y="2017485"/>
            <a:ext cx="1547556" cy="219881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See original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0593" y="2017485"/>
            <a:ext cx="1693636" cy="224791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55300" y="5363386"/>
            <a:ext cx="3689501" cy="1169551"/>
          </a:xfrm>
          <a:prstGeom prst="rect">
            <a:avLst/>
          </a:prstGeom>
          <a:noFill/>
        </p:spPr>
        <p:txBody>
          <a:bodyPr wrap="square" rtlCol="0">
            <a:spAutoFit/>
          </a:bodyPr>
          <a:lstStyle/>
          <a:p>
            <a:r>
              <a:rPr lang="en-US" sz="1400" dirty="0" smtClean="0">
                <a:solidFill>
                  <a:schemeClr val="bg1"/>
                </a:solidFill>
              </a:rPr>
              <a:t>By the time she was a teenager, Helen was the most beautiful  woman in the world, and suitors from all over Greece – </a:t>
            </a:r>
            <a:r>
              <a:rPr lang="en-US" sz="1400" b="1" u="sng" dirty="0" smtClean="0">
                <a:solidFill>
                  <a:schemeClr val="bg1"/>
                </a:solidFill>
              </a:rPr>
              <a:t>including a young prince named Odysseus </a:t>
            </a:r>
            <a:r>
              <a:rPr lang="en-US" sz="1400" dirty="0" smtClean="0">
                <a:solidFill>
                  <a:schemeClr val="bg1"/>
                </a:solidFill>
              </a:rPr>
              <a:t>– were clambering to marry her.</a:t>
            </a:r>
            <a:endParaRPr lang="en-US" sz="1400" dirty="0">
              <a:solidFill>
                <a:schemeClr val="bg1"/>
              </a:solidFill>
            </a:endParaRPr>
          </a:p>
        </p:txBody>
      </p:sp>
      <p:sp>
        <p:nvSpPr>
          <p:cNvPr id="10" name="TextBox 9"/>
          <p:cNvSpPr txBox="1"/>
          <p:nvPr/>
        </p:nvSpPr>
        <p:spPr>
          <a:xfrm>
            <a:off x="4148567" y="5399053"/>
            <a:ext cx="3703661" cy="1384995"/>
          </a:xfrm>
          <a:prstGeom prst="rect">
            <a:avLst/>
          </a:prstGeom>
          <a:noFill/>
        </p:spPr>
        <p:txBody>
          <a:bodyPr wrap="square" rtlCol="0">
            <a:spAutoFit/>
          </a:bodyPr>
          <a:lstStyle/>
          <a:p>
            <a:r>
              <a:rPr lang="en-US" sz="1400" dirty="0" smtClean="0">
                <a:solidFill>
                  <a:schemeClr val="bg1"/>
                </a:solidFill>
              </a:rPr>
              <a:t>Helen’s stepfather, King Tyndareus, was worried that fighting would break out once a husband was chosen, so </a:t>
            </a:r>
            <a:r>
              <a:rPr lang="en-US" sz="1400" b="1" u="sng" dirty="0" smtClean="0">
                <a:solidFill>
                  <a:schemeClr val="bg1"/>
                </a:solidFill>
              </a:rPr>
              <a:t>he made all of the suitors swear to abide by the decision and protect Helen from anyone who was not her rightful husband</a:t>
            </a:r>
            <a:r>
              <a:rPr lang="en-US" sz="1400" dirty="0" smtClean="0">
                <a:solidFill>
                  <a:schemeClr val="bg1"/>
                </a:solidFill>
              </a:rPr>
              <a:t>. He then chose Menelaus, King of Sparta.</a:t>
            </a:r>
            <a:endParaRPr lang="en-US" sz="1400" dirty="0">
              <a:solidFill>
                <a:schemeClr val="bg1"/>
              </a:solidFill>
            </a:endParaRPr>
          </a:p>
        </p:txBody>
      </p:sp>
      <p:sp>
        <p:nvSpPr>
          <p:cNvPr id="11" name="TextBox 10"/>
          <p:cNvSpPr txBox="1"/>
          <p:nvPr/>
        </p:nvSpPr>
        <p:spPr>
          <a:xfrm>
            <a:off x="8436111" y="4598834"/>
            <a:ext cx="3266666" cy="523220"/>
          </a:xfrm>
          <a:prstGeom prst="rect">
            <a:avLst/>
          </a:prstGeom>
          <a:noFill/>
        </p:spPr>
        <p:txBody>
          <a:bodyPr wrap="square" rtlCol="0">
            <a:spAutoFit/>
          </a:bodyPr>
          <a:lstStyle/>
          <a:p>
            <a:r>
              <a:rPr lang="en-US" sz="1400" dirty="0" smtClean="0">
                <a:solidFill>
                  <a:schemeClr val="bg1"/>
                </a:solidFill>
              </a:rPr>
              <a:t>Clytemnestra married Menelaus’ brother, Agamemnon, King of Mycenae</a:t>
            </a:r>
            <a:endParaRPr lang="en-US" sz="1400" dirty="0">
              <a:solidFill>
                <a:schemeClr val="bg1"/>
              </a:solidFill>
            </a:endParaRPr>
          </a:p>
        </p:txBody>
      </p:sp>
      <p:cxnSp>
        <p:nvCxnSpPr>
          <p:cNvPr id="5" name="Straight Connector 4"/>
          <p:cNvCxnSpPr/>
          <p:nvPr/>
        </p:nvCxnSpPr>
        <p:spPr>
          <a:xfrm>
            <a:off x="9786415" y="3087864"/>
            <a:ext cx="595086" cy="0"/>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662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The Abduction of Helen</a:t>
            </a:r>
            <a:endParaRPr lang="en-US" dirty="0">
              <a:solidFill>
                <a:schemeClr val="bg1"/>
              </a:solidFill>
              <a:latin typeface="Diogenes" panose="02000605040000020004" pitchFamily="2" charset="0"/>
            </a:endParaRPr>
          </a:p>
        </p:txBody>
      </p:sp>
      <p:pic>
        <p:nvPicPr>
          <p:cNvPr id="12290" name="Picture 2" descr="See origina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1064" y="1175658"/>
            <a:ext cx="3516539" cy="436832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See original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798" y="1175658"/>
            <a:ext cx="3334951" cy="442504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175523" y="5600700"/>
            <a:ext cx="8450550" cy="738664"/>
          </a:xfrm>
          <a:prstGeom prst="rect">
            <a:avLst/>
          </a:prstGeom>
          <a:noFill/>
        </p:spPr>
        <p:txBody>
          <a:bodyPr wrap="square" rtlCol="0">
            <a:spAutoFit/>
          </a:bodyPr>
          <a:lstStyle/>
          <a:p>
            <a:r>
              <a:rPr lang="en-US" sz="1400" dirty="0" smtClean="0">
                <a:solidFill>
                  <a:schemeClr val="bg1"/>
                </a:solidFill>
              </a:rPr>
              <a:t>Paris, Prince of Troy, sails to Sparta, where King Menelaus treats him as an honored guest. Aphrodite is true to her word and makes Helen fall in love with Paris as they are feasting together. Paris takes Helen and they sneak off in a ship together to head back to Troy.</a:t>
            </a:r>
            <a:endParaRPr lang="en-US" sz="1400" dirty="0">
              <a:solidFill>
                <a:schemeClr val="bg1"/>
              </a:solidFill>
            </a:endParaRPr>
          </a:p>
        </p:txBody>
      </p:sp>
    </p:spTree>
    <p:extLst>
      <p:ext uri="{BB962C8B-B14F-4D97-AF65-F5344CB8AC3E}">
        <p14:creationId xmlns:p14="http://schemas.microsoft.com/office/powerpoint/2010/main" val="266655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The Face That Launched a Thousand Ships</a:t>
            </a:r>
            <a:endParaRPr lang="en-US" dirty="0">
              <a:solidFill>
                <a:schemeClr val="bg1"/>
              </a:solidFill>
              <a:latin typeface="Diogenes" panose="02000605040000020004" pitchFamily="2" charset="0"/>
            </a:endParaRPr>
          </a:p>
        </p:txBody>
      </p:sp>
      <p:pic>
        <p:nvPicPr>
          <p:cNvPr id="10242" name="Picture 2" descr="See original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22670"/>
          <a:stretch/>
        </p:blipFill>
        <p:spPr bwMode="auto">
          <a:xfrm>
            <a:off x="324785" y="1371387"/>
            <a:ext cx="4652109" cy="355036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2543" y="1371388"/>
            <a:ext cx="3010705" cy="35503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4785" y="5105148"/>
            <a:ext cx="4652109" cy="1169551"/>
          </a:xfrm>
          <a:prstGeom prst="rect">
            <a:avLst/>
          </a:prstGeom>
          <a:noFill/>
        </p:spPr>
        <p:txBody>
          <a:bodyPr wrap="square" rtlCol="0">
            <a:spAutoFit/>
          </a:bodyPr>
          <a:lstStyle/>
          <a:p>
            <a:r>
              <a:rPr lang="en-US" sz="1400" dirty="0" smtClean="0">
                <a:solidFill>
                  <a:schemeClr val="bg1"/>
                </a:solidFill>
              </a:rPr>
              <a:t>Because all of the princes throughout Greece had sworn to protect Helen’s marriage when they were courting her, they were now obligated to help Menelaus go to Troy to take her back. Agamemnon took charges of the men as the general of all the Greeks.</a:t>
            </a:r>
            <a:endParaRPr lang="en-US" sz="1400" dirty="0">
              <a:solidFill>
                <a:schemeClr val="bg1"/>
              </a:solidFill>
            </a:endParaRPr>
          </a:p>
        </p:txBody>
      </p:sp>
      <p:sp>
        <p:nvSpPr>
          <p:cNvPr id="6" name="TextBox 5"/>
          <p:cNvSpPr txBox="1"/>
          <p:nvPr/>
        </p:nvSpPr>
        <p:spPr>
          <a:xfrm>
            <a:off x="5117911" y="5105147"/>
            <a:ext cx="3125338" cy="1600438"/>
          </a:xfrm>
          <a:prstGeom prst="rect">
            <a:avLst/>
          </a:prstGeom>
          <a:noFill/>
        </p:spPr>
        <p:txBody>
          <a:bodyPr wrap="square" rtlCol="0">
            <a:spAutoFit/>
          </a:bodyPr>
          <a:lstStyle/>
          <a:p>
            <a:r>
              <a:rPr lang="en-US" sz="1400" dirty="0" smtClean="0">
                <a:solidFill>
                  <a:schemeClr val="bg1"/>
                </a:solidFill>
              </a:rPr>
              <a:t>Odysseus, at this point, was happily married to Helen and Clytemnestra’s cousin, Penelope. He had a one-year-old son named Telemachus. When Agamemnon asked him to join, Odysseus pretended to be crazy, but Agamemnon wasn’t fooled.</a:t>
            </a:r>
            <a:endParaRPr lang="en-US" sz="1400" dirty="0">
              <a:solidFill>
                <a:schemeClr val="bg1"/>
              </a:solidFill>
            </a:endParaRPr>
          </a:p>
        </p:txBody>
      </p:sp>
      <p:pic>
        <p:nvPicPr>
          <p:cNvPr id="10246" name="Picture 6" descr="See original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87238" y="1371387"/>
            <a:ext cx="2608641" cy="355036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489790" y="5105147"/>
            <a:ext cx="3125338" cy="1600438"/>
          </a:xfrm>
          <a:prstGeom prst="rect">
            <a:avLst/>
          </a:prstGeom>
          <a:noFill/>
        </p:spPr>
        <p:txBody>
          <a:bodyPr wrap="square" rtlCol="0">
            <a:spAutoFit/>
          </a:bodyPr>
          <a:lstStyle/>
          <a:p>
            <a:r>
              <a:rPr lang="en-US" sz="1400" dirty="0" smtClean="0">
                <a:solidFill>
                  <a:schemeClr val="bg1"/>
                </a:solidFill>
              </a:rPr>
              <a:t>The Greeks get ready to sail, but there are no winds. Agamemnon receives a prophecy that to begin the journey, he must sacrifice his daughter with Clytemnestra, Iphigenia. He kills her, the winds start, and Clytemnestra is very unhappy.</a:t>
            </a:r>
            <a:endParaRPr lang="en-US" sz="1400" dirty="0">
              <a:solidFill>
                <a:schemeClr val="bg1"/>
              </a:solidFill>
            </a:endParaRPr>
          </a:p>
        </p:txBody>
      </p:sp>
    </p:spTree>
    <p:extLst>
      <p:ext uri="{BB962C8B-B14F-4D97-AF65-F5344CB8AC3E}">
        <p14:creationId xmlns:p14="http://schemas.microsoft.com/office/powerpoint/2010/main" val="325500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Arrival at Troy</a:t>
            </a:r>
            <a:endParaRPr lang="en-US" dirty="0">
              <a:solidFill>
                <a:schemeClr val="bg1"/>
              </a:solidFill>
              <a:latin typeface="Diogenes" panose="02000605040000020004" pitchFamily="2" charset="0"/>
            </a:endParaRPr>
          </a:p>
        </p:txBody>
      </p:sp>
      <p:pic>
        <p:nvPicPr>
          <p:cNvPr id="11266" name="Picture 2" descr="See original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956" y="541338"/>
            <a:ext cx="6667500" cy="2695576"/>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786" y="1492700"/>
            <a:ext cx="3911458" cy="3890981"/>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troy hector painting"/>
          <p:cNvPicPr>
            <a:picLocks noChangeAspect="1" noChangeArrowheads="1"/>
          </p:cNvPicPr>
          <p:nvPr/>
        </p:nvPicPr>
        <p:blipFill rotWithShape="1">
          <a:blip r:embed="rId4">
            <a:extLst>
              <a:ext uri="{28A0092B-C50C-407E-A947-70E740481C1C}">
                <a14:useLocalDpi xmlns:a14="http://schemas.microsoft.com/office/drawing/2010/main" val="0"/>
              </a:ext>
            </a:extLst>
          </a:blip>
          <a:srcRect t="10029" b="19540"/>
          <a:stretch/>
        </p:blipFill>
        <p:spPr bwMode="auto">
          <a:xfrm>
            <a:off x="7123874" y="3901018"/>
            <a:ext cx="2164505" cy="229087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4786" y="5546834"/>
            <a:ext cx="3911458" cy="307777"/>
          </a:xfrm>
          <a:prstGeom prst="rect">
            <a:avLst/>
          </a:prstGeom>
          <a:noFill/>
        </p:spPr>
        <p:txBody>
          <a:bodyPr wrap="square" rtlCol="0">
            <a:spAutoFit/>
          </a:bodyPr>
          <a:lstStyle/>
          <a:p>
            <a:r>
              <a:rPr lang="en-US" sz="1400" dirty="0" smtClean="0">
                <a:solidFill>
                  <a:schemeClr val="bg1"/>
                </a:solidFill>
              </a:rPr>
              <a:t>The Greeks sail east to Troy.</a:t>
            </a:r>
            <a:endParaRPr lang="en-US" sz="1400" dirty="0">
              <a:solidFill>
                <a:schemeClr val="bg1"/>
              </a:solidFill>
            </a:endParaRPr>
          </a:p>
        </p:txBody>
      </p:sp>
      <p:sp>
        <p:nvSpPr>
          <p:cNvPr id="4" name="Freeform 3"/>
          <p:cNvSpPr/>
          <p:nvPr/>
        </p:nvSpPr>
        <p:spPr>
          <a:xfrm>
            <a:off x="1844842" y="3192379"/>
            <a:ext cx="850232" cy="1345819"/>
          </a:xfrm>
          <a:custGeom>
            <a:avLst/>
            <a:gdLst>
              <a:gd name="connsiteX0" fmla="*/ 0 w 850232"/>
              <a:gd name="connsiteY0" fmla="*/ 1026695 h 1345819"/>
              <a:gd name="connsiteX1" fmla="*/ 385011 w 850232"/>
              <a:gd name="connsiteY1" fmla="*/ 1283368 h 1345819"/>
              <a:gd name="connsiteX2" fmla="*/ 770021 w 850232"/>
              <a:gd name="connsiteY2" fmla="*/ 1267326 h 1345819"/>
              <a:gd name="connsiteX3" fmla="*/ 721895 w 850232"/>
              <a:gd name="connsiteY3" fmla="*/ 433137 h 1345819"/>
              <a:gd name="connsiteX4" fmla="*/ 850232 w 850232"/>
              <a:gd name="connsiteY4" fmla="*/ 0 h 134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232" h="1345819">
                <a:moveTo>
                  <a:pt x="0" y="1026695"/>
                </a:moveTo>
                <a:cubicBezTo>
                  <a:pt x="128337" y="1134979"/>
                  <a:pt x="256674" y="1243263"/>
                  <a:pt x="385011" y="1283368"/>
                </a:cubicBezTo>
                <a:cubicBezTo>
                  <a:pt x="513348" y="1323473"/>
                  <a:pt x="713874" y="1409031"/>
                  <a:pt x="770021" y="1267326"/>
                </a:cubicBezTo>
                <a:cubicBezTo>
                  <a:pt x="826168" y="1125621"/>
                  <a:pt x="708527" y="644358"/>
                  <a:pt x="721895" y="433137"/>
                </a:cubicBezTo>
                <a:cubicBezTo>
                  <a:pt x="735263" y="221916"/>
                  <a:pt x="792747" y="110958"/>
                  <a:pt x="850232" y="0"/>
                </a:cubicBezTo>
              </a:path>
            </a:pathLst>
          </a:custGeom>
          <a:noFill/>
          <a:ln w="28575">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773956" y="3375351"/>
            <a:ext cx="6667500" cy="307777"/>
          </a:xfrm>
          <a:prstGeom prst="rect">
            <a:avLst/>
          </a:prstGeom>
          <a:noFill/>
        </p:spPr>
        <p:txBody>
          <a:bodyPr wrap="square" rtlCol="0">
            <a:spAutoFit/>
          </a:bodyPr>
          <a:lstStyle/>
          <a:p>
            <a:r>
              <a:rPr lang="en-US" sz="1400" dirty="0" smtClean="0">
                <a:solidFill>
                  <a:schemeClr val="bg1"/>
                </a:solidFill>
              </a:rPr>
              <a:t>However, Troy is protected by enormous, magical walls that cannot be broached.</a:t>
            </a:r>
            <a:endParaRPr lang="en-US" sz="1400" dirty="0">
              <a:solidFill>
                <a:schemeClr val="bg1"/>
              </a:solidFill>
            </a:endParaRPr>
          </a:p>
        </p:txBody>
      </p:sp>
      <p:sp>
        <p:nvSpPr>
          <p:cNvPr id="11" name="TextBox 10"/>
          <p:cNvSpPr txBox="1"/>
          <p:nvPr/>
        </p:nvSpPr>
        <p:spPr>
          <a:xfrm>
            <a:off x="6250397" y="6255896"/>
            <a:ext cx="3911458" cy="523220"/>
          </a:xfrm>
          <a:prstGeom prst="rect">
            <a:avLst/>
          </a:prstGeom>
          <a:noFill/>
        </p:spPr>
        <p:txBody>
          <a:bodyPr wrap="square" rtlCol="0">
            <a:spAutoFit/>
          </a:bodyPr>
          <a:lstStyle/>
          <a:p>
            <a:pPr algn="ctr"/>
            <a:r>
              <a:rPr lang="en-US" sz="1400" dirty="0" smtClean="0">
                <a:solidFill>
                  <a:schemeClr val="bg1"/>
                </a:solidFill>
              </a:rPr>
              <a:t>The greatest warrior on the Trojan side is named Hector, the older brother of Paris.</a:t>
            </a:r>
            <a:endParaRPr lang="en-US" sz="1400" dirty="0">
              <a:solidFill>
                <a:schemeClr val="bg1"/>
              </a:solidFill>
            </a:endParaRPr>
          </a:p>
        </p:txBody>
      </p:sp>
    </p:spTree>
    <p:extLst>
      <p:ext uri="{BB962C8B-B14F-4D97-AF65-F5344CB8AC3E}">
        <p14:creationId xmlns:p14="http://schemas.microsoft.com/office/powerpoint/2010/main" val="264300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27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animBg="1"/>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The War Stalls</a:t>
            </a:r>
            <a:endParaRPr lang="en-US" dirty="0">
              <a:solidFill>
                <a:schemeClr val="bg1"/>
              </a:solidFill>
              <a:latin typeface="Diogenes" panose="02000605040000020004" pitchFamily="2" charset="0"/>
            </a:endParaRPr>
          </a:p>
        </p:txBody>
      </p:sp>
      <p:pic>
        <p:nvPicPr>
          <p:cNvPr id="17410" name="Picture 2" descr="File:Hamilton Achilles Patroclus.jpg"/>
          <p:cNvPicPr>
            <a:picLocks noChangeAspect="1" noChangeArrowheads="1"/>
          </p:cNvPicPr>
          <p:nvPr/>
        </p:nvPicPr>
        <p:blipFill rotWithShape="1">
          <a:blip r:embed="rId2">
            <a:extLst>
              <a:ext uri="{28A0092B-C50C-407E-A947-70E740481C1C}">
                <a14:useLocalDpi xmlns:a14="http://schemas.microsoft.com/office/drawing/2010/main" val="0"/>
              </a:ext>
            </a:extLst>
          </a:blip>
          <a:srcRect l="10818" r="16407"/>
          <a:stretch/>
        </p:blipFill>
        <p:spPr bwMode="auto">
          <a:xfrm>
            <a:off x="7470985" y="1338375"/>
            <a:ext cx="4039737" cy="3934264"/>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785" y="1417824"/>
            <a:ext cx="2595835" cy="3854815"/>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See original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6043" r="13622"/>
          <a:stretch/>
        </p:blipFill>
        <p:spPr bwMode="auto">
          <a:xfrm>
            <a:off x="3302759" y="1417824"/>
            <a:ext cx="3786087" cy="385481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24785" y="5511126"/>
            <a:ext cx="2595834" cy="1169551"/>
          </a:xfrm>
          <a:prstGeom prst="rect">
            <a:avLst/>
          </a:prstGeom>
          <a:noFill/>
        </p:spPr>
        <p:txBody>
          <a:bodyPr wrap="square" rtlCol="0">
            <a:spAutoFit/>
          </a:bodyPr>
          <a:lstStyle/>
          <a:p>
            <a:r>
              <a:rPr lang="en-US" sz="1400" dirty="0" smtClean="0">
                <a:solidFill>
                  <a:schemeClr val="bg1"/>
                </a:solidFill>
              </a:rPr>
              <a:t>After 10 years, Achilles stops fighting because he feels that Agamemnon is not giving him enough honor. Without him, the Greek army struggles.</a:t>
            </a:r>
            <a:endParaRPr lang="en-US" sz="1400" dirty="0">
              <a:solidFill>
                <a:schemeClr val="bg1"/>
              </a:solidFill>
            </a:endParaRPr>
          </a:p>
        </p:txBody>
      </p:sp>
      <p:sp>
        <p:nvSpPr>
          <p:cNvPr id="7" name="TextBox 6"/>
          <p:cNvSpPr txBox="1"/>
          <p:nvPr/>
        </p:nvSpPr>
        <p:spPr>
          <a:xfrm>
            <a:off x="3223504" y="5511125"/>
            <a:ext cx="3865342" cy="738664"/>
          </a:xfrm>
          <a:prstGeom prst="rect">
            <a:avLst/>
          </a:prstGeom>
          <a:noFill/>
        </p:spPr>
        <p:txBody>
          <a:bodyPr wrap="square" rtlCol="0">
            <a:spAutoFit/>
          </a:bodyPr>
          <a:lstStyle/>
          <a:p>
            <a:r>
              <a:rPr lang="en-US" sz="1400" dirty="0" smtClean="0">
                <a:solidFill>
                  <a:schemeClr val="bg1"/>
                </a:solidFill>
              </a:rPr>
              <a:t>Achilles’ friend (and possibly lover) </a:t>
            </a:r>
            <a:r>
              <a:rPr lang="en-US" sz="1400" dirty="0" err="1" smtClean="0">
                <a:solidFill>
                  <a:schemeClr val="bg1"/>
                </a:solidFill>
              </a:rPr>
              <a:t>Patroclus</a:t>
            </a:r>
            <a:r>
              <a:rPr lang="en-US" sz="1400" dirty="0" smtClean="0">
                <a:solidFill>
                  <a:schemeClr val="bg1"/>
                </a:solidFill>
              </a:rPr>
              <a:t> takes Achilles’ armor and goes out into battle. Hector, thinking he’s Achilles, kills </a:t>
            </a:r>
            <a:r>
              <a:rPr lang="en-US" sz="1400" dirty="0" err="1" smtClean="0">
                <a:solidFill>
                  <a:schemeClr val="bg1"/>
                </a:solidFill>
              </a:rPr>
              <a:t>Patroclus</a:t>
            </a:r>
            <a:r>
              <a:rPr lang="en-US" sz="1400" dirty="0" smtClean="0">
                <a:solidFill>
                  <a:schemeClr val="bg1"/>
                </a:solidFill>
              </a:rPr>
              <a:t>.</a:t>
            </a:r>
            <a:endParaRPr lang="en-US" sz="1400" dirty="0">
              <a:solidFill>
                <a:schemeClr val="bg1"/>
              </a:solidFill>
            </a:endParaRPr>
          </a:p>
        </p:txBody>
      </p:sp>
      <p:sp>
        <p:nvSpPr>
          <p:cNvPr id="8" name="TextBox 7"/>
          <p:cNvSpPr txBox="1"/>
          <p:nvPr/>
        </p:nvSpPr>
        <p:spPr>
          <a:xfrm>
            <a:off x="7470984" y="5511125"/>
            <a:ext cx="4039737" cy="523220"/>
          </a:xfrm>
          <a:prstGeom prst="rect">
            <a:avLst/>
          </a:prstGeom>
          <a:noFill/>
        </p:spPr>
        <p:txBody>
          <a:bodyPr wrap="square" rtlCol="0">
            <a:spAutoFit/>
          </a:bodyPr>
          <a:lstStyle/>
          <a:p>
            <a:r>
              <a:rPr lang="en-US" sz="1400" dirty="0" smtClean="0">
                <a:solidFill>
                  <a:schemeClr val="bg1"/>
                </a:solidFill>
              </a:rPr>
              <a:t>Achilles goes mad with grief when he hears that </a:t>
            </a:r>
            <a:r>
              <a:rPr lang="en-US" sz="1400" dirty="0" err="1" smtClean="0">
                <a:solidFill>
                  <a:schemeClr val="bg1"/>
                </a:solidFill>
              </a:rPr>
              <a:t>Patroclus</a:t>
            </a:r>
            <a:r>
              <a:rPr lang="en-US" sz="1400" dirty="0" smtClean="0">
                <a:solidFill>
                  <a:schemeClr val="bg1"/>
                </a:solidFill>
              </a:rPr>
              <a:t> is dead, and swears to kill Hector.</a:t>
            </a:r>
            <a:endParaRPr lang="en-US" sz="1400" dirty="0">
              <a:solidFill>
                <a:schemeClr val="bg1"/>
              </a:solidFill>
            </a:endParaRPr>
          </a:p>
        </p:txBody>
      </p:sp>
    </p:spTree>
    <p:extLst>
      <p:ext uri="{BB962C8B-B14F-4D97-AF65-F5344CB8AC3E}">
        <p14:creationId xmlns:p14="http://schemas.microsoft.com/office/powerpoint/2010/main" val="374225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4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The Deaths of Hector and Achilles</a:t>
            </a:r>
            <a:endParaRPr lang="en-US" dirty="0">
              <a:solidFill>
                <a:schemeClr val="bg1"/>
              </a:solidFill>
              <a:latin typeface="Diogenes" panose="02000605040000020004" pitchFamily="2" charset="0"/>
            </a:endParaRPr>
          </a:p>
        </p:txBody>
      </p:sp>
      <p:pic>
        <p:nvPicPr>
          <p:cNvPr id="16386" name="Picture 2" descr="See original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14812" r="7067"/>
          <a:stretch/>
        </p:blipFill>
        <p:spPr bwMode="auto">
          <a:xfrm>
            <a:off x="324786" y="1502229"/>
            <a:ext cx="6790766" cy="3887918"/>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See original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280" t="28290" r="5067" b="11427"/>
          <a:stretch/>
        </p:blipFill>
        <p:spPr bwMode="auto">
          <a:xfrm>
            <a:off x="7427495" y="1502229"/>
            <a:ext cx="4315325" cy="38262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4786" y="5455108"/>
            <a:ext cx="6790766" cy="738664"/>
          </a:xfrm>
          <a:prstGeom prst="rect">
            <a:avLst/>
          </a:prstGeom>
          <a:noFill/>
        </p:spPr>
        <p:txBody>
          <a:bodyPr wrap="square" rtlCol="0">
            <a:spAutoFit/>
          </a:bodyPr>
          <a:lstStyle/>
          <a:p>
            <a:r>
              <a:rPr lang="en-US" sz="1400" dirty="0" smtClean="0">
                <a:solidFill>
                  <a:schemeClr val="bg1"/>
                </a:solidFill>
              </a:rPr>
              <a:t>Achilles kills Hector and drags his naked body behind his chariot around the walls of Troy for twelve days. Eventually </a:t>
            </a:r>
            <a:r>
              <a:rPr lang="en-US" sz="1400" dirty="0" err="1" smtClean="0">
                <a:solidFill>
                  <a:schemeClr val="bg1"/>
                </a:solidFill>
              </a:rPr>
              <a:t>Priam</a:t>
            </a:r>
            <a:r>
              <a:rPr lang="en-US" sz="1400" dirty="0" smtClean="0">
                <a:solidFill>
                  <a:schemeClr val="bg1"/>
                </a:solidFill>
              </a:rPr>
              <a:t>, King of Troy and Hector’s father, comes to Achilles and begs him to let him give Hector an honorable burial, and Achilles relents.</a:t>
            </a:r>
            <a:endParaRPr lang="en-US" sz="1400" dirty="0">
              <a:solidFill>
                <a:schemeClr val="bg1"/>
              </a:solidFill>
            </a:endParaRPr>
          </a:p>
        </p:txBody>
      </p:sp>
      <p:sp>
        <p:nvSpPr>
          <p:cNvPr id="6" name="TextBox 5"/>
          <p:cNvSpPr txBox="1"/>
          <p:nvPr/>
        </p:nvSpPr>
        <p:spPr>
          <a:xfrm>
            <a:off x="7470984" y="5511125"/>
            <a:ext cx="4039737" cy="738664"/>
          </a:xfrm>
          <a:prstGeom prst="rect">
            <a:avLst/>
          </a:prstGeom>
          <a:noFill/>
        </p:spPr>
        <p:txBody>
          <a:bodyPr wrap="square" rtlCol="0">
            <a:spAutoFit/>
          </a:bodyPr>
          <a:lstStyle/>
          <a:p>
            <a:r>
              <a:rPr lang="en-US" sz="1400" dirty="0" smtClean="0">
                <a:solidFill>
                  <a:schemeClr val="bg1"/>
                </a:solidFill>
              </a:rPr>
              <a:t>Paris shoots an arrow, guided by Apollo, at Achilles and it pierces him in his heel – his only weak point. Thus, Achilles perishes.</a:t>
            </a:r>
            <a:endParaRPr lang="en-US" sz="1400" dirty="0">
              <a:solidFill>
                <a:schemeClr val="bg1"/>
              </a:solidFill>
            </a:endParaRPr>
          </a:p>
        </p:txBody>
      </p:sp>
    </p:spTree>
    <p:extLst>
      <p:ext uri="{BB962C8B-B14F-4D97-AF65-F5344CB8AC3E}">
        <p14:creationId xmlns:p14="http://schemas.microsoft.com/office/powerpoint/2010/main" val="107129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38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The Trojan Horse</a:t>
            </a:r>
            <a:endParaRPr lang="en-US" dirty="0">
              <a:solidFill>
                <a:schemeClr val="bg1"/>
              </a:solidFill>
              <a:latin typeface="Diogenes" panose="02000605040000020004" pitchFamily="2" charset="0"/>
            </a:endParaRPr>
          </a:p>
        </p:txBody>
      </p:sp>
      <p:pic>
        <p:nvPicPr>
          <p:cNvPr id="15362" name="Picture 2" descr="See origina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5482" y="1175658"/>
            <a:ext cx="4503674" cy="45430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5482" y="5718665"/>
            <a:ext cx="4480194" cy="1169551"/>
          </a:xfrm>
          <a:prstGeom prst="rect">
            <a:avLst/>
          </a:prstGeom>
          <a:noFill/>
        </p:spPr>
        <p:txBody>
          <a:bodyPr wrap="square" rtlCol="0">
            <a:spAutoFit/>
          </a:bodyPr>
          <a:lstStyle/>
          <a:p>
            <a:r>
              <a:rPr lang="en-US" sz="1400" dirty="0" smtClean="0">
                <a:solidFill>
                  <a:schemeClr val="bg1"/>
                </a:solidFill>
              </a:rPr>
              <a:t>After 10 years, the war is still at a stalemate. </a:t>
            </a:r>
            <a:r>
              <a:rPr lang="en-US" sz="1400" b="1" u="sng" dirty="0" smtClean="0">
                <a:solidFill>
                  <a:schemeClr val="bg1"/>
                </a:solidFill>
              </a:rPr>
              <a:t>Odysseus has a tricky idea to end it</a:t>
            </a:r>
            <a:r>
              <a:rPr lang="en-US" sz="1400" dirty="0" smtClean="0">
                <a:solidFill>
                  <a:schemeClr val="bg1"/>
                </a:solidFill>
              </a:rPr>
              <a:t>, once and for all; the Greeks construct a giant statue of a horse (the symbol of Troy) and take their ships a mile away, so that it looks as if they have given up the siege.</a:t>
            </a:r>
            <a:endParaRPr lang="en-US" sz="1400" dirty="0">
              <a:solidFill>
                <a:schemeClr val="bg1"/>
              </a:solidFill>
            </a:endParaRPr>
          </a:p>
        </p:txBody>
      </p:sp>
      <p:sp>
        <p:nvSpPr>
          <p:cNvPr id="6" name="TextBox 5"/>
          <p:cNvSpPr txBox="1"/>
          <p:nvPr/>
        </p:nvSpPr>
        <p:spPr>
          <a:xfrm>
            <a:off x="5532685" y="5718664"/>
            <a:ext cx="6198243" cy="738664"/>
          </a:xfrm>
          <a:prstGeom prst="rect">
            <a:avLst/>
          </a:prstGeom>
          <a:noFill/>
        </p:spPr>
        <p:txBody>
          <a:bodyPr wrap="square" rtlCol="0">
            <a:spAutoFit/>
          </a:bodyPr>
          <a:lstStyle/>
          <a:p>
            <a:r>
              <a:rPr lang="en-US" sz="1400" dirty="0" smtClean="0">
                <a:solidFill>
                  <a:schemeClr val="bg1"/>
                </a:solidFill>
              </a:rPr>
              <a:t>However, there are Greek soldiers hiding inside the horse, and after the Trojans bring them inside the walls, they wreak havoc on the city by destroying the temples, slaughtering children, and enslaving the women. Troy is utterly destroyed.</a:t>
            </a:r>
            <a:endParaRPr lang="en-US" sz="1400" dirty="0">
              <a:solidFill>
                <a:schemeClr val="bg1"/>
              </a:solidFill>
            </a:endParaRPr>
          </a:p>
        </p:txBody>
      </p:sp>
      <p:pic>
        <p:nvPicPr>
          <p:cNvPr id="15366" name="Picture 6" descr="https://upload.wikimedia.org/wikipedia/commons/thumb/6/63/J_G_Trautmann_Das_brennende_Troja.jpg/800px-J_G_Trautmann_Das_brennende_Troj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166" y="1096969"/>
            <a:ext cx="5859518" cy="4621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19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36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The Returns</a:t>
            </a:r>
            <a:endParaRPr lang="en-US" dirty="0">
              <a:solidFill>
                <a:schemeClr val="bg1"/>
              </a:solidFill>
              <a:latin typeface="Diogenes" panose="02000605040000020004" pitchFamily="2" charset="0"/>
            </a:endParaRPr>
          </a:p>
        </p:txBody>
      </p:sp>
      <p:pic>
        <p:nvPicPr>
          <p:cNvPr id="14338" name="Picture 2" descr="See original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10598" r="10245"/>
          <a:stretch/>
        </p:blipFill>
        <p:spPr bwMode="auto">
          <a:xfrm>
            <a:off x="324786" y="1175658"/>
            <a:ext cx="4523874" cy="4152901"/>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See original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4693" y="1175658"/>
            <a:ext cx="1972381" cy="4176102"/>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See original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19155" b="10818"/>
          <a:stretch/>
        </p:blipFill>
        <p:spPr bwMode="auto">
          <a:xfrm>
            <a:off x="7539790" y="1175659"/>
            <a:ext cx="2248682" cy="4176102"/>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See original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43449" y="2170300"/>
            <a:ext cx="2104172" cy="20726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4786" y="5516540"/>
            <a:ext cx="4523874" cy="738664"/>
          </a:xfrm>
          <a:prstGeom prst="rect">
            <a:avLst/>
          </a:prstGeom>
          <a:noFill/>
        </p:spPr>
        <p:txBody>
          <a:bodyPr wrap="square" rtlCol="0">
            <a:spAutoFit/>
          </a:bodyPr>
          <a:lstStyle/>
          <a:p>
            <a:r>
              <a:rPr lang="en-US" sz="1400" dirty="0" smtClean="0">
                <a:solidFill>
                  <a:schemeClr val="bg1"/>
                </a:solidFill>
              </a:rPr>
              <a:t>Helen returns with Menelaus; he forgives her, and she is once again Queen of Sparta. She grows older and her beauty fades.</a:t>
            </a:r>
            <a:endParaRPr lang="en-US" sz="1400" dirty="0">
              <a:solidFill>
                <a:schemeClr val="bg1"/>
              </a:solidFill>
            </a:endParaRPr>
          </a:p>
        </p:txBody>
      </p:sp>
      <p:sp>
        <p:nvSpPr>
          <p:cNvPr id="8" name="TextBox 7"/>
          <p:cNvSpPr txBox="1"/>
          <p:nvPr/>
        </p:nvSpPr>
        <p:spPr>
          <a:xfrm>
            <a:off x="5294693" y="5516539"/>
            <a:ext cx="6572520" cy="1169551"/>
          </a:xfrm>
          <a:prstGeom prst="rect">
            <a:avLst/>
          </a:prstGeom>
          <a:noFill/>
        </p:spPr>
        <p:txBody>
          <a:bodyPr wrap="square" rtlCol="0">
            <a:spAutoFit/>
          </a:bodyPr>
          <a:lstStyle/>
          <a:p>
            <a:r>
              <a:rPr lang="en-US" sz="1400" dirty="0" smtClean="0">
                <a:solidFill>
                  <a:schemeClr val="bg1"/>
                </a:solidFill>
              </a:rPr>
              <a:t>Most of the surviving Greeks, however, were cursed for their cruelty in Troy and had difficult returns home. While in Troy, Agamemnon captured a Trojan princess named Cassandra and brought her back to Mycenae as his concubine. While he was away, his wife, Clytemnestra, had taken a lover. Upon his return, Clytemnestra slaughtered Agamemnon.</a:t>
            </a:r>
            <a:endParaRPr lang="en-US" sz="1400" dirty="0">
              <a:solidFill>
                <a:schemeClr val="bg1"/>
              </a:solidFill>
            </a:endParaRPr>
          </a:p>
        </p:txBody>
      </p:sp>
    </p:spTree>
    <p:extLst>
      <p:ext uri="{BB962C8B-B14F-4D97-AF65-F5344CB8AC3E}">
        <p14:creationId xmlns:p14="http://schemas.microsoft.com/office/powerpoint/2010/main" val="27029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4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786" y="249012"/>
            <a:ext cx="11542427" cy="926646"/>
          </a:xfrm>
        </p:spPr>
        <p:txBody>
          <a:bodyPr/>
          <a:lstStyle/>
          <a:p>
            <a:r>
              <a:rPr lang="en-US" dirty="0" smtClean="0">
                <a:solidFill>
                  <a:schemeClr val="bg1"/>
                </a:solidFill>
                <a:latin typeface="Diogenes" panose="02000605040000020004" pitchFamily="2" charset="0"/>
              </a:rPr>
              <a:t>Historical Troy</a:t>
            </a:r>
            <a:endParaRPr lang="en-US" dirty="0">
              <a:solidFill>
                <a:schemeClr val="bg1"/>
              </a:solidFill>
              <a:latin typeface="Diogenes" panose="02000605040000020004" pitchFamily="2" charset="0"/>
            </a:endParaRPr>
          </a:p>
        </p:txBody>
      </p:sp>
      <p:sp>
        <p:nvSpPr>
          <p:cNvPr id="3" name="TextBox 2"/>
          <p:cNvSpPr txBox="1"/>
          <p:nvPr/>
        </p:nvSpPr>
        <p:spPr>
          <a:xfrm>
            <a:off x="324786" y="1175658"/>
            <a:ext cx="11690751" cy="769441"/>
          </a:xfrm>
          <a:prstGeom prst="rect">
            <a:avLst/>
          </a:prstGeom>
          <a:noFill/>
        </p:spPr>
        <p:txBody>
          <a:bodyPr wrap="square" rtlCol="0">
            <a:spAutoFit/>
          </a:bodyPr>
          <a:lstStyle/>
          <a:p>
            <a:r>
              <a:rPr lang="en-US" sz="2200" dirty="0" smtClean="0">
                <a:solidFill>
                  <a:schemeClr val="bg1"/>
                </a:solidFill>
              </a:rPr>
              <a:t>For hundred of years, people assumed that the Trojan War was entirely fictional. However, in the middle of the 1800’s, archeologists discovered the remains of the city of Troy in what is today Turkey.</a:t>
            </a:r>
            <a:endParaRPr lang="en-US" sz="2200" dirty="0">
              <a:solidFill>
                <a:schemeClr val="bg1"/>
              </a:solidFill>
            </a:endParaRPr>
          </a:p>
        </p:txBody>
      </p:sp>
      <p:pic>
        <p:nvPicPr>
          <p:cNvPr id="13314" name="Picture 2" descr="Walls of Troy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786" y="2281988"/>
            <a:ext cx="4668216" cy="350921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s://upload.wikimedia.org/wikipedia/commons/thumb/7/73/Priam%27s_treasure.jpg/220px-Priam%27s_treas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9295" y="2281988"/>
            <a:ext cx="2369252" cy="35538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8294840" y="2281988"/>
            <a:ext cx="3509211" cy="3509211"/>
          </a:xfrm>
          <a:prstGeom prst="rect">
            <a:avLst/>
          </a:prstGeom>
        </p:spPr>
      </p:pic>
      <p:sp>
        <p:nvSpPr>
          <p:cNvPr id="6" name="TextBox 5"/>
          <p:cNvSpPr txBox="1"/>
          <p:nvPr/>
        </p:nvSpPr>
        <p:spPr>
          <a:xfrm>
            <a:off x="324786" y="5835866"/>
            <a:ext cx="4668216" cy="307777"/>
          </a:xfrm>
          <a:prstGeom prst="rect">
            <a:avLst/>
          </a:prstGeom>
          <a:noFill/>
        </p:spPr>
        <p:txBody>
          <a:bodyPr wrap="square" rtlCol="0">
            <a:spAutoFit/>
          </a:bodyPr>
          <a:lstStyle/>
          <a:p>
            <a:pPr algn="ctr"/>
            <a:r>
              <a:rPr lang="en-US" sz="1400" dirty="0" smtClean="0">
                <a:solidFill>
                  <a:schemeClr val="bg1"/>
                </a:solidFill>
              </a:rPr>
              <a:t>The remains of the walls of Troy.</a:t>
            </a:r>
            <a:endParaRPr lang="en-US" sz="1400" dirty="0">
              <a:solidFill>
                <a:schemeClr val="bg1"/>
              </a:solidFill>
            </a:endParaRPr>
          </a:p>
        </p:txBody>
      </p:sp>
      <p:sp>
        <p:nvSpPr>
          <p:cNvPr id="9" name="TextBox 8"/>
          <p:cNvSpPr txBox="1"/>
          <p:nvPr/>
        </p:nvSpPr>
        <p:spPr>
          <a:xfrm>
            <a:off x="5459295" y="5864978"/>
            <a:ext cx="2369252" cy="307777"/>
          </a:xfrm>
          <a:prstGeom prst="rect">
            <a:avLst/>
          </a:prstGeom>
          <a:noFill/>
        </p:spPr>
        <p:txBody>
          <a:bodyPr wrap="square" rtlCol="0">
            <a:spAutoFit/>
          </a:bodyPr>
          <a:lstStyle/>
          <a:p>
            <a:pPr algn="ctr"/>
            <a:r>
              <a:rPr lang="en-US" sz="1400" dirty="0" smtClean="0">
                <a:solidFill>
                  <a:schemeClr val="bg1"/>
                </a:solidFill>
              </a:rPr>
              <a:t>Artifacts from the war.</a:t>
            </a:r>
            <a:endParaRPr lang="en-US" sz="1400" dirty="0">
              <a:solidFill>
                <a:schemeClr val="bg1"/>
              </a:solidFill>
            </a:endParaRPr>
          </a:p>
        </p:txBody>
      </p:sp>
      <p:sp>
        <p:nvSpPr>
          <p:cNvPr id="10" name="TextBox 9"/>
          <p:cNvSpPr txBox="1"/>
          <p:nvPr/>
        </p:nvSpPr>
        <p:spPr>
          <a:xfrm>
            <a:off x="8294839" y="5820311"/>
            <a:ext cx="3509211" cy="307777"/>
          </a:xfrm>
          <a:prstGeom prst="rect">
            <a:avLst/>
          </a:prstGeom>
          <a:noFill/>
        </p:spPr>
        <p:txBody>
          <a:bodyPr wrap="square" rtlCol="0">
            <a:spAutoFit/>
          </a:bodyPr>
          <a:lstStyle/>
          <a:p>
            <a:pPr algn="ctr"/>
            <a:r>
              <a:rPr lang="en-US" sz="1400" dirty="0" smtClean="0">
                <a:solidFill>
                  <a:schemeClr val="bg1"/>
                </a:solidFill>
              </a:rPr>
              <a:t>Agamemnon’s death mask.</a:t>
            </a:r>
            <a:endParaRPr lang="en-US" sz="1400" dirty="0">
              <a:solidFill>
                <a:schemeClr val="bg1"/>
              </a:solidFill>
            </a:endParaRPr>
          </a:p>
        </p:txBody>
      </p:sp>
    </p:spTree>
    <p:extLst>
      <p:ext uri="{BB962C8B-B14F-4D97-AF65-F5344CB8AC3E}">
        <p14:creationId xmlns:p14="http://schemas.microsoft.com/office/powerpoint/2010/main" val="176138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Diogenes" panose="02000605040000020004" pitchFamily="2" charset="0"/>
              </a:rPr>
              <a:t>The Most Important Points to Remember</a:t>
            </a:r>
            <a:endParaRPr lang="en-US" dirty="0">
              <a:solidFill>
                <a:schemeClr val="bg1"/>
              </a:solidFill>
              <a:latin typeface="Diogenes" panose="02000605040000020004" pitchFamily="2" charset="0"/>
            </a:endParaRPr>
          </a:p>
        </p:txBody>
      </p:sp>
      <p:sp>
        <p:nvSpPr>
          <p:cNvPr id="4" name="Content Placeholder 3"/>
          <p:cNvSpPr>
            <a:spLocks noGrp="1"/>
          </p:cNvSpPr>
          <p:nvPr>
            <p:ph idx="1"/>
          </p:nvPr>
        </p:nvSpPr>
        <p:spPr/>
        <p:txBody>
          <a:bodyPr/>
          <a:lstStyle/>
          <a:p>
            <a:r>
              <a:rPr lang="en-US" dirty="0" smtClean="0">
                <a:solidFill>
                  <a:schemeClr val="bg1"/>
                </a:solidFill>
              </a:rPr>
              <a:t>The most significant attributes of Achilles, the greatest of the Greek heroes, were his 1) strength, 2) courage, and 3) desire for glory.</a:t>
            </a:r>
          </a:p>
          <a:p>
            <a:r>
              <a:rPr lang="en-US" dirty="0" smtClean="0">
                <a:solidFill>
                  <a:schemeClr val="bg1"/>
                </a:solidFill>
              </a:rPr>
              <a:t>Odysseus is a trickster.</a:t>
            </a:r>
          </a:p>
          <a:p>
            <a:r>
              <a:rPr lang="en-US" dirty="0" smtClean="0">
                <a:solidFill>
                  <a:schemeClr val="bg1"/>
                </a:solidFill>
              </a:rPr>
              <a:t>Both Helen and Clytemnestra were unfaithful to their husbands (although many would argue that they had good cause).</a:t>
            </a:r>
            <a:endParaRPr lang="en-US" dirty="0">
              <a:solidFill>
                <a:schemeClr val="bg1"/>
              </a:solidFill>
            </a:endParaRPr>
          </a:p>
        </p:txBody>
      </p:sp>
    </p:spTree>
    <p:extLst>
      <p:ext uri="{BB962C8B-B14F-4D97-AF65-F5344CB8AC3E}">
        <p14:creationId xmlns:p14="http://schemas.microsoft.com/office/powerpoint/2010/main" val="411299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Diogenes" panose="02000605040000020004" pitchFamily="2" charset="0"/>
              </a:rPr>
              <a:t>Exit Ticket</a:t>
            </a:r>
            <a:endParaRPr lang="en-US" dirty="0">
              <a:solidFill>
                <a:schemeClr val="bg1"/>
              </a:solidFill>
              <a:latin typeface="Diogenes" panose="02000605040000020004" pitchFamily="2" charset="0"/>
            </a:endParaRPr>
          </a:p>
        </p:txBody>
      </p:sp>
      <p:sp>
        <p:nvSpPr>
          <p:cNvPr id="4" name="Content Placeholder 3"/>
          <p:cNvSpPr>
            <a:spLocks noGrp="1"/>
          </p:cNvSpPr>
          <p:nvPr>
            <p:ph idx="1"/>
          </p:nvPr>
        </p:nvSpPr>
        <p:spPr/>
        <p:txBody>
          <a:bodyPr>
            <a:normAutofit/>
          </a:bodyPr>
          <a:lstStyle/>
          <a:p>
            <a:pPr marL="0" indent="0">
              <a:buNone/>
            </a:pPr>
            <a:r>
              <a:rPr lang="en-US" sz="4000" i="1" dirty="0" smtClean="0">
                <a:solidFill>
                  <a:schemeClr val="bg1"/>
                </a:solidFill>
              </a:rPr>
              <a:t>“All is fair in love and war.”</a:t>
            </a:r>
          </a:p>
          <a:p>
            <a:pPr marL="0" indent="0">
              <a:buNone/>
            </a:pPr>
            <a:endParaRPr lang="en-US" sz="4000" dirty="0">
              <a:solidFill>
                <a:schemeClr val="bg1"/>
              </a:solidFill>
            </a:endParaRPr>
          </a:p>
          <a:p>
            <a:pPr marL="0" indent="0">
              <a:buNone/>
            </a:pPr>
            <a:r>
              <a:rPr lang="en-US" sz="4000" dirty="0" smtClean="0">
                <a:solidFill>
                  <a:schemeClr val="bg1"/>
                </a:solidFill>
              </a:rPr>
              <a:t>Do you agree or disagree with this statement? Use examples from the story of the Trojan War to justify your opinion.</a:t>
            </a:r>
            <a:endParaRPr lang="en-US" sz="4000" dirty="0">
              <a:solidFill>
                <a:schemeClr val="bg1"/>
              </a:solidFill>
            </a:endParaRPr>
          </a:p>
        </p:txBody>
      </p:sp>
    </p:spTree>
    <p:extLst>
      <p:ext uri="{BB962C8B-B14F-4D97-AF65-F5344CB8AC3E}">
        <p14:creationId xmlns:p14="http://schemas.microsoft.com/office/powerpoint/2010/main" val="393745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650</TotalTime>
  <Words>1758</Words>
  <Application>Microsoft Office PowerPoint</Application>
  <PresentationFormat>Widescreen</PresentationFormat>
  <Paragraphs>115</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Diogenes</vt:lpstr>
      <vt:lpstr>Office Theme</vt:lpstr>
      <vt:lpstr>The Odyssey Schema Guide</vt:lpstr>
      <vt:lpstr>What is mythology?</vt:lpstr>
      <vt:lpstr>What is epic poetry?</vt:lpstr>
      <vt:lpstr>Who was Homer?</vt:lpstr>
      <vt:lpstr>Generations of Greek Gods</vt:lpstr>
      <vt:lpstr>The Wedding of Thetis</vt:lpstr>
      <vt:lpstr>The Judgment of Paris</vt:lpstr>
      <vt:lpstr>PowerPoint Presentation</vt:lpstr>
      <vt:lpstr>The Birth of Achilles</vt:lpstr>
      <vt:lpstr>The Births of Helen and Clytemnestra</vt:lpstr>
      <vt:lpstr>The Marriages of Helen and Clytemnestra</vt:lpstr>
      <vt:lpstr>The Abduction of Helen</vt:lpstr>
      <vt:lpstr>The Face That Launched a Thousand Ships</vt:lpstr>
      <vt:lpstr>Arrival at Troy</vt:lpstr>
      <vt:lpstr>The War Stalls</vt:lpstr>
      <vt:lpstr>The Deaths of Hector and Achilles</vt:lpstr>
      <vt:lpstr>The Trojan Horse</vt:lpstr>
      <vt:lpstr>The Returns</vt:lpstr>
      <vt:lpstr>Historical Troy</vt:lpstr>
      <vt:lpstr>The Most Important Points to Remember</vt:lpstr>
      <vt:lpstr>Exit Ticket</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Odyssey Schema Guide</dc:title>
  <dc:creator>Chapman, Elizabeth M</dc:creator>
  <cp:lastModifiedBy>Chapman, Elizabeth M</cp:lastModifiedBy>
  <cp:revision>48</cp:revision>
  <dcterms:created xsi:type="dcterms:W3CDTF">2016-06-15T09:45:20Z</dcterms:created>
  <dcterms:modified xsi:type="dcterms:W3CDTF">2016-06-24T14:29:10Z</dcterms:modified>
</cp:coreProperties>
</file>