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1" r:id="rId6"/>
    <p:sldId id="259"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CE65-7257-4C22-960C-35E2C68630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219372-A5FC-4B97-AFB0-94B724CBAF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202D95-DEF5-478F-A682-6A9A0830D92F}"/>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5510DBB5-7595-4454-984E-D9FA33EA3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B4DE3-E4BE-46DE-9D53-61DAC321B3EA}"/>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34926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E12CB-02EE-4DE0-837F-9586816B46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A54996-8E41-4629-863A-DA743A7C311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738431-4CF9-4B89-9910-F04FCDE0D3D5}"/>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93EA2266-7C47-48E1-AE24-7ED980C9C2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7335C-5708-4232-8907-32F58EB40835}"/>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519501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B7491-0AF2-4028-AE3C-67CDB5CC61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E48CB6-C59A-4A62-B11D-07E7FE14A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674388-925F-4792-9B31-2C385A74F97E}"/>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2E91EC1B-5E3E-4861-8B63-490266939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EE43B-7914-4D48-8391-C309BAAE015B}"/>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1194038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B5EB-DA79-4815-8184-65033A5D76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BF87EE-E7C8-47BF-9925-56970146395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304350-5B77-4056-98FC-27528F5BFE8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481953-FB02-4DF5-BC68-A39FC9F2BE60}"/>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6" name="Footer Placeholder 5">
            <a:extLst>
              <a:ext uri="{FF2B5EF4-FFF2-40B4-BE49-F238E27FC236}">
                <a16:creationId xmlns:a16="http://schemas.microsoft.com/office/drawing/2014/main" id="{D320DD9D-5B64-4D91-AF4F-3D22E680F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F887C8-0DE6-431A-8F26-16050B4F2C67}"/>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81145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88A6-7085-4FE5-B4EC-0319AEA7A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B7E908-F618-4708-87E1-BAF04422C8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894D5AD-CAE0-44C4-B5E6-F719FDDFAB6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7FEF1F-93C0-4D64-B9B1-93EA02AB2C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D7F6A84-8493-42FC-B076-DFE5A216FB2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EFA845-9B2B-4A10-A7D3-9C316EAC428D}"/>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8" name="Footer Placeholder 7">
            <a:extLst>
              <a:ext uri="{FF2B5EF4-FFF2-40B4-BE49-F238E27FC236}">
                <a16:creationId xmlns:a16="http://schemas.microsoft.com/office/drawing/2014/main" id="{BF24C8C7-5084-45BD-8B75-A10FEA38D0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B52CB8-B1D1-4E4B-9A0B-696737331C9D}"/>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310472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C41A5-3A79-465A-BD3F-99B3A8ED45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40771F-A7A4-4D78-9FF7-F192C335ED95}"/>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4" name="Footer Placeholder 3">
            <a:extLst>
              <a:ext uri="{FF2B5EF4-FFF2-40B4-BE49-F238E27FC236}">
                <a16:creationId xmlns:a16="http://schemas.microsoft.com/office/drawing/2014/main" id="{151F110C-1227-4A99-8474-CCFAAFF4D4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F2501F-E6B9-452A-9D27-C8E798706923}"/>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140336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666081-8579-4F2B-B0FA-E07B69ABD090}"/>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3" name="Footer Placeholder 2">
            <a:extLst>
              <a:ext uri="{FF2B5EF4-FFF2-40B4-BE49-F238E27FC236}">
                <a16:creationId xmlns:a16="http://schemas.microsoft.com/office/drawing/2014/main" id="{C4FF3BCD-113B-4BAE-A266-6CA7F7EF98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19BE23-5AE4-4D0D-B48F-0A984381FBFC}"/>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257987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8BA5-A414-4DC6-BE77-B95B1A67EE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C4EE71-1DC0-4A61-A8B8-5AE3B193A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D374F5-782D-4216-923C-CFD0D601B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497DD2-25AD-409C-ABE0-9DF664F66598}"/>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6" name="Footer Placeholder 5">
            <a:extLst>
              <a:ext uri="{FF2B5EF4-FFF2-40B4-BE49-F238E27FC236}">
                <a16:creationId xmlns:a16="http://schemas.microsoft.com/office/drawing/2014/main" id="{A2188D64-57C4-4FBE-A81A-00D9D5A4A4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009821-F8F7-4C46-A860-3AA2517A16D5}"/>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3314509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F54E-9CDD-4A7A-AC5B-EFE76F5C4F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5317B-68FA-4F5A-B0E8-DBB0B4EB34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C17D04-F2FF-40DE-9C68-B6F48B29E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A604FC-3E2D-4995-8BBF-E5AA7A5D60EA}"/>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6" name="Footer Placeholder 5">
            <a:extLst>
              <a:ext uri="{FF2B5EF4-FFF2-40B4-BE49-F238E27FC236}">
                <a16:creationId xmlns:a16="http://schemas.microsoft.com/office/drawing/2014/main" id="{41161DEC-8809-4EC8-A52D-35DCE3EF0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FAF9F3-2D8B-4ADF-9106-FB6084FD0EDE}"/>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269566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25D7-0F1B-4F9E-9270-3090612354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DDF3A-4389-4DC8-832C-21156963ED8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ABB824-6D2F-49C4-BABA-F563EAE58327}"/>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DD480B52-8033-4FF8-81F0-F44941185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FE1F1-F07C-4440-820C-8199C45D991B}"/>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418532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AB689E-E34B-4538-BBD1-AA79EE9C96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AF3A8B-5820-46C0-A2AD-A663F908BD0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F7C20-A727-4897-9813-BE84725703E4}"/>
              </a:ext>
            </a:extLst>
          </p:cNvPr>
          <p:cNvSpPr>
            <a:spLocks noGrp="1"/>
          </p:cNvSpPr>
          <p:nvPr>
            <p:ph type="dt" sz="half" idx="10"/>
          </p:nvPr>
        </p:nvSpPr>
        <p:spPr/>
        <p:txBody>
          <a:body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969EDFA4-C45D-4435-971C-096552929B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B0DA2-9942-423B-BC5F-51353607AABF}"/>
              </a:ext>
            </a:extLst>
          </p:cNvPr>
          <p:cNvSpPr>
            <a:spLocks noGrp="1"/>
          </p:cNvSpPr>
          <p:nvPr>
            <p:ph type="sldNum" sz="quarter" idx="12"/>
          </p:nvPr>
        </p:nvSpPr>
        <p:spPr/>
        <p:txBody>
          <a:bodyPr/>
          <a:lstStyle/>
          <a:p>
            <a:fld id="{27028274-4EAB-4575-90A5-8BC80E9D4B54}" type="slidenum">
              <a:rPr lang="en-US" smtClean="0"/>
              <a:t>‹#›</a:t>
            </a:fld>
            <a:endParaRPr lang="en-US"/>
          </a:p>
        </p:txBody>
      </p:sp>
    </p:spTree>
    <p:extLst>
      <p:ext uri="{BB962C8B-B14F-4D97-AF65-F5344CB8AC3E}">
        <p14:creationId xmlns:p14="http://schemas.microsoft.com/office/powerpoint/2010/main" val="802965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7000" r="-9000" b="-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3FBB41-5B06-4B25-BD68-025CA1A878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8AE43C-E57E-409B-AC26-0D4ABDC77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B323E6-F0F1-464E-AA7B-A91BD2A20C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15CAF4-1DB6-449A-925F-EA360EA75FB4}" type="datetimeFigureOut">
              <a:rPr lang="en-US" smtClean="0"/>
              <a:t>5/10/2018</a:t>
            </a:fld>
            <a:endParaRPr lang="en-US"/>
          </a:p>
        </p:txBody>
      </p:sp>
      <p:sp>
        <p:nvSpPr>
          <p:cNvPr id="5" name="Footer Placeholder 4">
            <a:extLst>
              <a:ext uri="{FF2B5EF4-FFF2-40B4-BE49-F238E27FC236}">
                <a16:creationId xmlns:a16="http://schemas.microsoft.com/office/drawing/2014/main" id="{4031CC4B-FAD9-44FD-8002-BF2EE96756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52EDEE-3DFB-4C76-9812-5D32249DEC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028274-4EAB-4575-90A5-8BC80E9D4B54}" type="slidenum">
              <a:rPr lang="en-US" smtClean="0"/>
              <a:t>‹#›</a:t>
            </a:fld>
            <a:endParaRPr lang="en-US"/>
          </a:p>
        </p:txBody>
      </p:sp>
    </p:spTree>
    <p:extLst>
      <p:ext uri="{BB962C8B-B14F-4D97-AF65-F5344CB8AC3E}">
        <p14:creationId xmlns:p14="http://schemas.microsoft.com/office/powerpoint/2010/main" val="3460366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12BD3-1B2D-45C7-BF26-CBEBABC08520}"/>
              </a:ext>
            </a:extLst>
          </p:cNvPr>
          <p:cNvSpPr>
            <a:spLocks noGrp="1"/>
          </p:cNvSpPr>
          <p:nvPr>
            <p:ph type="ctrTitle"/>
          </p:nvPr>
        </p:nvSpPr>
        <p:spPr>
          <a:xfrm>
            <a:off x="1524000" y="1122363"/>
            <a:ext cx="7122160" cy="2387600"/>
          </a:xfrm>
        </p:spPr>
        <p:txBody>
          <a:bodyPr>
            <a:normAutofit/>
          </a:bodyPr>
          <a:lstStyle/>
          <a:p>
            <a:r>
              <a:rPr lang="en-US" sz="10000" dirty="0">
                <a:latin typeface="Blackadder ITC" panose="04020505051007020D02" pitchFamily="82" charset="0"/>
              </a:rPr>
              <a:t>Sonnets</a:t>
            </a:r>
          </a:p>
        </p:txBody>
      </p:sp>
      <p:sp>
        <p:nvSpPr>
          <p:cNvPr id="3" name="Subtitle 2">
            <a:extLst>
              <a:ext uri="{FF2B5EF4-FFF2-40B4-BE49-F238E27FC236}">
                <a16:creationId xmlns:a16="http://schemas.microsoft.com/office/drawing/2014/main" id="{E3F4DB79-5FF4-4E79-9321-4AAC810D2BDB}"/>
              </a:ext>
            </a:extLst>
          </p:cNvPr>
          <p:cNvSpPr>
            <a:spLocks noGrp="1"/>
          </p:cNvSpPr>
          <p:nvPr>
            <p:ph type="subTitle" idx="1"/>
          </p:nvPr>
        </p:nvSpPr>
        <p:spPr>
          <a:xfrm>
            <a:off x="1524000" y="3602038"/>
            <a:ext cx="6990080" cy="1655762"/>
          </a:xfrm>
        </p:spPr>
        <p:txBody>
          <a:bodyPr/>
          <a:lstStyle/>
          <a:p>
            <a:r>
              <a:rPr lang="en-US" dirty="0"/>
              <a:t>Ms. Chapman</a:t>
            </a:r>
          </a:p>
          <a:p>
            <a:r>
              <a:rPr lang="en-US" dirty="0"/>
              <a:t>Bellaire High School</a:t>
            </a:r>
          </a:p>
        </p:txBody>
      </p:sp>
    </p:spTree>
    <p:extLst>
      <p:ext uri="{BB962C8B-B14F-4D97-AF65-F5344CB8AC3E}">
        <p14:creationId xmlns:p14="http://schemas.microsoft.com/office/powerpoint/2010/main" val="3659687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838200" y="314325"/>
            <a:ext cx="10515600" cy="1325563"/>
          </a:xfrm>
        </p:spPr>
        <p:txBody>
          <a:bodyPr>
            <a:normAutofit/>
          </a:bodyPr>
          <a:lstStyle/>
          <a:p>
            <a:r>
              <a:rPr lang="en-US" sz="6500" dirty="0">
                <a:latin typeface="Blackadder ITC" panose="04020505051007020D02" pitchFamily="82" charset="0"/>
              </a:rPr>
              <a:t>The Italian Renaissance</a:t>
            </a:r>
          </a:p>
        </p:txBody>
      </p:sp>
      <p:sp>
        <p:nvSpPr>
          <p:cNvPr id="3" name="Content Placeholder 2">
            <a:extLst>
              <a:ext uri="{FF2B5EF4-FFF2-40B4-BE49-F238E27FC236}">
                <a16:creationId xmlns:a16="http://schemas.microsoft.com/office/drawing/2014/main" id="{FE25531A-BB70-43DC-B21D-133B25EF175E}"/>
              </a:ext>
            </a:extLst>
          </p:cNvPr>
          <p:cNvSpPr>
            <a:spLocks noGrp="1"/>
          </p:cNvSpPr>
          <p:nvPr>
            <p:ph idx="1"/>
          </p:nvPr>
        </p:nvSpPr>
        <p:spPr>
          <a:xfrm>
            <a:off x="838200" y="1609408"/>
            <a:ext cx="7574280" cy="4351338"/>
          </a:xfrm>
        </p:spPr>
        <p:txBody>
          <a:bodyPr>
            <a:normAutofit/>
          </a:bodyPr>
          <a:lstStyle/>
          <a:p>
            <a:r>
              <a:rPr lang="en-US" sz="2600" dirty="0"/>
              <a:t>After the fall of the Roman Empire, Europe went through a period of limited economic and cultural growth. (</a:t>
            </a:r>
            <a:r>
              <a:rPr lang="en-US" sz="2600" u="sng" dirty="0"/>
              <a:t>roughly 300 CE</a:t>
            </a:r>
            <a:r>
              <a:rPr lang="en-US" sz="2600" dirty="0"/>
              <a:t>)</a:t>
            </a:r>
          </a:p>
          <a:p>
            <a:r>
              <a:rPr lang="en-US" sz="2600" dirty="0"/>
              <a:t>However, about 1,000 year later, Italian cities begin to experience a renaissance (or “rebirth”) of scholarly and intellectual pursuits. (</a:t>
            </a:r>
            <a:r>
              <a:rPr lang="en-US" sz="2600" u="sng" dirty="0"/>
              <a:t>roughly 1300 CE</a:t>
            </a:r>
            <a:r>
              <a:rPr lang="en-US" sz="2600" dirty="0"/>
              <a:t>)</a:t>
            </a:r>
          </a:p>
          <a:p>
            <a:r>
              <a:rPr lang="en-US" sz="2600" dirty="0"/>
              <a:t>The Italian city-states of Rome, Florence, Venice, Milan, and Naples began to excel in the arts, </a:t>
            </a:r>
            <a:r>
              <a:rPr lang="en-US" sz="2600" b="1" dirty="0"/>
              <a:t>including literature and poetry. </a:t>
            </a:r>
          </a:p>
        </p:txBody>
      </p:sp>
    </p:spTree>
    <p:extLst>
      <p:ext uri="{BB962C8B-B14F-4D97-AF65-F5344CB8AC3E}">
        <p14:creationId xmlns:p14="http://schemas.microsoft.com/office/powerpoint/2010/main" val="118867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838200" y="314325"/>
            <a:ext cx="10515600" cy="1325563"/>
          </a:xfrm>
        </p:spPr>
        <p:txBody>
          <a:bodyPr>
            <a:normAutofit fontScale="90000"/>
          </a:bodyPr>
          <a:lstStyle/>
          <a:p>
            <a:r>
              <a:rPr lang="en-US" sz="6500" dirty="0">
                <a:latin typeface="Blackadder ITC" panose="04020505051007020D02" pitchFamily="82" charset="0"/>
              </a:rPr>
              <a:t>Love During the Italian Renaissance</a:t>
            </a:r>
          </a:p>
        </p:txBody>
      </p:sp>
      <p:sp>
        <p:nvSpPr>
          <p:cNvPr id="3" name="Content Placeholder 2">
            <a:extLst>
              <a:ext uri="{FF2B5EF4-FFF2-40B4-BE49-F238E27FC236}">
                <a16:creationId xmlns:a16="http://schemas.microsoft.com/office/drawing/2014/main" id="{FE25531A-BB70-43DC-B21D-133B25EF175E}"/>
              </a:ext>
            </a:extLst>
          </p:cNvPr>
          <p:cNvSpPr>
            <a:spLocks noGrp="1"/>
          </p:cNvSpPr>
          <p:nvPr>
            <p:ph idx="1"/>
          </p:nvPr>
        </p:nvSpPr>
        <p:spPr>
          <a:xfrm>
            <a:off x="467360" y="1477328"/>
            <a:ext cx="7945120" cy="4351338"/>
          </a:xfrm>
        </p:spPr>
        <p:txBody>
          <a:bodyPr>
            <a:normAutofit/>
          </a:bodyPr>
          <a:lstStyle/>
          <a:p>
            <a:r>
              <a:rPr lang="en-US" sz="2600" dirty="0"/>
              <a:t>Love was a common theme in the literature of the Italian Renaissance, but there were often contradictory ideas about it.</a:t>
            </a:r>
          </a:p>
          <a:p>
            <a:pPr lvl="1"/>
            <a:r>
              <a:rPr lang="en-US" sz="2200" dirty="0"/>
              <a:t>Sometimes, love was considered to be pure and spiritual. Men would declare themselves to be in love with women they had never met, only seen (perhaps from afar, and perhaps in church).</a:t>
            </a:r>
          </a:p>
          <a:p>
            <a:pPr lvl="1"/>
            <a:r>
              <a:rPr lang="en-US" sz="2200" dirty="0"/>
              <a:t>Other times, love was thought to be carnal and sinful. In one of the most famous folk stories of the time, a teenager named Francesca cheats on her boring, older husband with a man named Paolo. (The Italian poet Dante placed them in the level of hell for adulterers in his </a:t>
            </a:r>
            <a:r>
              <a:rPr lang="en-US" sz="2200" i="1" dirty="0"/>
              <a:t>Inferno</a:t>
            </a:r>
            <a:r>
              <a:rPr lang="en-US" sz="2200" dirty="0"/>
              <a:t>.)</a:t>
            </a:r>
          </a:p>
        </p:txBody>
      </p:sp>
    </p:spTree>
    <p:extLst>
      <p:ext uri="{BB962C8B-B14F-4D97-AF65-F5344CB8AC3E}">
        <p14:creationId xmlns:p14="http://schemas.microsoft.com/office/powerpoint/2010/main" val="2841113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526E55-DBB8-4F57-8989-624FBB733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6108" y="243840"/>
            <a:ext cx="4355308" cy="5527040"/>
          </a:xfrm>
          <a:prstGeom prst="rect">
            <a:avLst/>
          </a:prstGeom>
        </p:spPr>
      </p:pic>
      <p:pic>
        <p:nvPicPr>
          <p:cNvPr id="6" name="Picture 5">
            <a:extLst>
              <a:ext uri="{FF2B5EF4-FFF2-40B4-BE49-F238E27FC236}">
                <a16:creationId xmlns:a16="http://schemas.microsoft.com/office/drawing/2014/main" id="{5D87EAEF-48D0-4DE9-B336-5DCE6037D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 y="243840"/>
            <a:ext cx="4569516" cy="5557520"/>
          </a:xfrm>
          <a:prstGeom prst="rect">
            <a:avLst/>
          </a:prstGeom>
        </p:spPr>
      </p:pic>
      <p:sp>
        <p:nvSpPr>
          <p:cNvPr id="7" name="TextBox 6">
            <a:extLst>
              <a:ext uri="{FF2B5EF4-FFF2-40B4-BE49-F238E27FC236}">
                <a16:creationId xmlns:a16="http://schemas.microsoft.com/office/drawing/2014/main" id="{62DDFCEE-77E5-49BB-B993-EFAA037C0ED2}"/>
              </a:ext>
            </a:extLst>
          </p:cNvPr>
          <p:cNvSpPr txBox="1"/>
          <p:nvPr/>
        </p:nvSpPr>
        <p:spPr>
          <a:xfrm>
            <a:off x="807720" y="6065520"/>
            <a:ext cx="7127240" cy="492443"/>
          </a:xfrm>
          <a:prstGeom prst="rect">
            <a:avLst/>
          </a:prstGeom>
          <a:noFill/>
        </p:spPr>
        <p:txBody>
          <a:bodyPr wrap="square" rtlCol="0">
            <a:spAutoFit/>
          </a:bodyPr>
          <a:lstStyle/>
          <a:p>
            <a:pPr algn="ctr"/>
            <a:r>
              <a:rPr lang="en-US" sz="2600" dirty="0">
                <a:solidFill>
                  <a:schemeClr val="bg1"/>
                </a:solidFill>
              </a:rPr>
              <a:t>Paintings of Paolo and Francesca</a:t>
            </a:r>
          </a:p>
        </p:txBody>
      </p:sp>
    </p:spTree>
    <p:extLst>
      <p:ext uri="{BB962C8B-B14F-4D97-AF65-F5344CB8AC3E}">
        <p14:creationId xmlns:p14="http://schemas.microsoft.com/office/powerpoint/2010/main" val="926060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EB9759-C556-44AE-BCFD-A901746E7738}"/>
              </a:ext>
            </a:extLst>
          </p:cNvPr>
          <p:cNvSpPr/>
          <p:nvPr/>
        </p:nvSpPr>
        <p:spPr>
          <a:xfrm>
            <a:off x="1033688" y="231893"/>
            <a:ext cx="4313104" cy="369332"/>
          </a:xfrm>
          <a:prstGeom prst="rect">
            <a:avLst/>
          </a:prstGeom>
        </p:spPr>
        <p:txBody>
          <a:bodyPr wrap="none">
            <a:spAutoFit/>
          </a:bodyPr>
          <a:lstStyle/>
          <a:p>
            <a:r>
              <a:rPr lang="en-US" i="1" dirty="0"/>
              <a:t>God Speed! </a:t>
            </a:r>
            <a:r>
              <a:rPr lang="en-US" dirty="0"/>
              <a:t>by Edmund Blair Leighton, 1900</a:t>
            </a:r>
          </a:p>
        </p:txBody>
      </p:sp>
      <p:pic>
        <p:nvPicPr>
          <p:cNvPr id="7" name="Picture 6">
            <a:extLst>
              <a:ext uri="{FF2B5EF4-FFF2-40B4-BE49-F238E27FC236}">
                <a16:creationId xmlns:a16="http://schemas.microsoft.com/office/drawing/2014/main" id="{32FB3FBD-A707-48FB-A83B-DFF7E33F02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39" y="601225"/>
            <a:ext cx="4400361" cy="6059091"/>
          </a:xfrm>
          <a:prstGeom prst="rect">
            <a:avLst/>
          </a:prstGeom>
        </p:spPr>
      </p:pic>
    </p:spTree>
    <p:extLst>
      <p:ext uri="{BB962C8B-B14F-4D97-AF65-F5344CB8AC3E}">
        <p14:creationId xmlns:p14="http://schemas.microsoft.com/office/powerpoint/2010/main" val="3522608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370840" y="324485"/>
            <a:ext cx="10515600" cy="1325563"/>
          </a:xfrm>
        </p:spPr>
        <p:txBody>
          <a:bodyPr>
            <a:normAutofit fontScale="90000"/>
          </a:bodyPr>
          <a:lstStyle/>
          <a:p>
            <a:r>
              <a:rPr lang="en-US" sz="6500" dirty="0">
                <a:latin typeface="Blackadder ITC" panose="04020505051007020D02" pitchFamily="82" charset="0"/>
              </a:rPr>
              <a:t>Sonnets were an expression of “pure” love.</a:t>
            </a:r>
          </a:p>
        </p:txBody>
      </p:sp>
      <p:sp>
        <p:nvSpPr>
          <p:cNvPr id="3" name="Content Placeholder 2">
            <a:extLst>
              <a:ext uri="{FF2B5EF4-FFF2-40B4-BE49-F238E27FC236}">
                <a16:creationId xmlns:a16="http://schemas.microsoft.com/office/drawing/2014/main" id="{FE25531A-BB70-43DC-B21D-133B25EF175E}"/>
              </a:ext>
            </a:extLst>
          </p:cNvPr>
          <p:cNvSpPr>
            <a:spLocks noGrp="1"/>
          </p:cNvSpPr>
          <p:nvPr>
            <p:ph idx="1"/>
          </p:nvPr>
        </p:nvSpPr>
        <p:spPr>
          <a:xfrm>
            <a:off x="467360" y="1477328"/>
            <a:ext cx="7945120" cy="4351338"/>
          </a:xfrm>
        </p:spPr>
        <p:txBody>
          <a:bodyPr>
            <a:normAutofit/>
          </a:bodyPr>
          <a:lstStyle/>
          <a:p>
            <a:r>
              <a:rPr lang="en-US" sz="2200" dirty="0"/>
              <a:t>One of the most famous poets of the Italian Renaissance was Petrarch.</a:t>
            </a:r>
          </a:p>
          <a:p>
            <a:r>
              <a:rPr lang="en-US" sz="2200" dirty="0"/>
              <a:t>He used to be a priest until one day when he saw a woman named Laura in church. He fell madly in love with her and renounced his oaths of priesthood.</a:t>
            </a:r>
          </a:p>
          <a:p>
            <a:r>
              <a:rPr lang="en-US" sz="2200" dirty="0"/>
              <a:t>Laura, however, was already married, so she rejected Petrarch. He channeled his frustrations into poetry about her.</a:t>
            </a:r>
          </a:p>
          <a:p>
            <a:r>
              <a:rPr lang="en-US" sz="2200" dirty="0"/>
              <a:t>He developed a kind of poem called the “sonnet” (which means “little song” in Italian).</a:t>
            </a:r>
          </a:p>
          <a:p>
            <a:pPr lvl="1"/>
            <a:r>
              <a:rPr lang="en-US" sz="1800" dirty="0"/>
              <a:t>Today, we call this kind of sonnet a “Petrarchan” or “Italian” sonnet.</a:t>
            </a:r>
          </a:p>
        </p:txBody>
      </p:sp>
    </p:spTree>
    <p:extLst>
      <p:ext uri="{BB962C8B-B14F-4D97-AF65-F5344CB8AC3E}">
        <p14:creationId xmlns:p14="http://schemas.microsoft.com/office/powerpoint/2010/main" val="928768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26D853-7ACF-4904-ABC7-82C88B2F7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5850" y="221297"/>
            <a:ext cx="3892550" cy="4847994"/>
          </a:xfrm>
          <a:prstGeom prst="rect">
            <a:avLst/>
          </a:prstGeom>
        </p:spPr>
      </p:pic>
      <p:pic>
        <p:nvPicPr>
          <p:cNvPr id="5" name="Picture 4">
            <a:extLst>
              <a:ext uri="{FF2B5EF4-FFF2-40B4-BE49-F238E27FC236}">
                <a16:creationId xmlns:a16="http://schemas.microsoft.com/office/drawing/2014/main" id="{8472FD09-538E-443B-8E19-22D47EDAF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830" y="221297"/>
            <a:ext cx="4000500" cy="4810125"/>
          </a:xfrm>
          <a:prstGeom prst="rect">
            <a:avLst/>
          </a:prstGeom>
        </p:spPr>
      </p:pic>
      <p:sp>
        <p:nvSpPr>
          <p:cNvPr id="6" name="TextBox 5">
            <a:extLst>
              <a:ext uri="{FF2B5EF4-FFF2-40B4-BE49-F238E27FC236}">
                <a16:creationId xmlns:a16="http://schemas.microsoft.com/office/drawing/2014/main" id="{09019E00-2267-46CD-9260-9F6C5937DA00}"/>
              </a:ext>
            </a:extLst>
          </p:cNvPr>
          <p:cNvSpPr txBox="1"/>
          <p:nvPr/>
        </p:nvSpPr>
        <p:spPr>
          <a:xfrm>
            <a:off x="417830" y="5031422"/>
            <a:ext cx="4000500" cy="492443"/>
          </a:xfrm>
          <a:prstGeom prst="rect">
            <a:avLst/>
          </a:prstGeom>
          <a:noFill/>
        </p:spPr>
        <p:txBody>
          <a:bodyPr wrap="square" rtlCol="0">
            <a:spAutoFit/>
          </a:bodyPr>
          <a:lstStyle/>
          <a:p>
            <a:pPr algn="ctr"/>
            <a:r>
              <a:rPr lang="en-US" sz="2600" b="1" dirty="0"/>
              <a:t>Petrarch</a:t>
            </a:r>
          </a:p>
        </p:txBody>
      </p:sp>
      <p:sp>
        <p:nvSpPr>
          <p:cNvPr id="7" name="TextBox 6">
            <a:extLst>
              <a:ext uri="{FF2B5EF4-FFF2-40B4-BE49-F238E27FC236}">
                <a16:creationId xmlns:a16="http://schemas.microsoft.com/office/drawing/2014/main" id="{24045FF0-5014-4388-92BB-D10FCBB568EB}"/>
              </a:ext>
            </a:extLst>
          </p:cNvPr>
          <p:cNvSpPr txBox="1"/>
          <p:nvPr/>
        </p:nvSpPr>
        <p:spPr>
          <a:xfrm>
            <a:off x="4841875" y="5031421"/>
            <a:ext cx="4000500" cy="492443"/>
          </a:xfrm>
          <a:prstGeom prst="rect">
            <a:avLst/>
          </a:prstGeom>
          <a:noFill/>
        </p:spPr>
        <p:txBody>
          <a:bodyPr wrap="square" rtlCol="0">
            <a:spAutoFit/>
          </a:bodyPr>
          <a:lstStyle/>
          <a:p>
            <a:pPr algn="ctr"/>
            <a:r>
              <a:rPr lang="en-US" sz="2600" b="1" dirty="0"/>
              <a:t>Laura</a:t>
            </a:r>
          </a:p>
        </p:txBody>
      </p:sp>
    </p:spTree>
    <p:extLst>
      <p:ext uri="{BB962C8B-B14F-4D97-AF65-F5344CB8AC3E}">
        <p14:creationId xmlns:p14="http://schemas.microsoft.com/office/powerpoint/2010/main" val="240394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F3161-7F49-44A0-BC0F-B844A12688E2}"/>
              </a:ext>
            </a:extLst>
          </p:cNvPr>
          <p:cNvSpPr>
            <a:spLocks noGrp="1"/>
          </p:cNvSpPr>
          <p:nvPr>
            <p:ph type="title"/>
          </p:nvPr>
        </p:nvSpPr>
        <p:spPr>
          <a:xfrm>
            <a:off x="797560" y="86677"/>
            <a:ext cx="10515600" cy="969963"/>
          </a:xfrm>
        </p:spPr>
        <p:txBody>
          <a:bodyPr>
            <a:normAutofit/>
          </a:bodyPr>
          <a:lstStyle/>
          <a:p>
            <a:r>
              <a:rPr lang="en-US" sz="6000" dirty="0">
                <a:latin typeface="Blackadder ITC" panose="04020505051007020D02" pitchFamily="82" charset="0"/>
              </a:rPr>
              <a:t>Petrarchan Sonnet Examples</a:t>
            </a:r>
          </a:p>
        </p:txBody>
      </p:sp>
      <p:sp>
        <p:nvSpPr>
          <p:cNvPr id="3" name="TextBox 2">
            <a:extLst>
              <a:ext uri="{FF2B5EF4-FFF2-40B4-BE49-F238E27FC236}">
                <a16:creationId xmlns:a16="http://schemas.microsoft.com/office/drawing/2014/main" id="{2648B436-A5A3-4270-8816-C3F4C95A80F7}"/>
              </a:ext>
            </a:extLst>
          </p:cNvPr>
          <p:cNvSpPr txBox="1"/>
          <p:nvPr/>
        </p:nvSpPr>
        <p:spPr>
          <a:xfrm>
            <a:off x="457200" y="843280"/>
            <a:ext cx="4135120" cy="4570482"/>
          </a:xfrm>
          <a:prstGeom prst="rect">
            <a:avLst/>
          </a:prstGeom>
          <a:noFill/>
        </p:spPr>
        <p:txBody>
          <a:bodyPr wrap="square" rtlCol="0">
            <a:spAutoFit/>
          </a:bodyPr>
          <a:lstStyle/>
          <a:p>
            <a:r>
              <a:rPr lang="en-US" dirty="0"/>
              <a:t>Sonnet 227</a:t>
            </a:r>
          </a:p>
          <a:p>
            <a:endParaRPr lang="en-US" dirty="0"/>
          </a:p>
          <a:p>
            <a:r>
              <a:rPr lang="en-US" sz="1500" dirty="0"/>
              <a:t>Breeze, blowing that blonde curling hair,</a:t>
            </a:r>
            <a:br>
              <a:rPr lang="en-US" sz="1500" dirty="0"/>
            </a:br>
            <a:r>
              <a:rPr lang="en-US" sz="1500" dirty="0"/>
              <a:t>stirring it, and being softly stirred in turn,</a:t>
            </a:r>
            <a:br>
              <a:rPr lang="en-US" sz="1500" dirty="0"/>
            </a:br>
            <a:r>
              <a:rPr lang="en-US" sz="1500" dirty="0"/>
              <a:t>scattering that sweet gold about, then</a:t>
            </a:r>
            <a:br>
              <a:rPr lang="en-US" sz="1500" dirty="0"/>
            </a:br>
            <a:r>
              <a:rPr lang="en-US" sz="1500" dirty="0"/>
              <a:t>gathering it, in a lovely knot of curls again,</a:t>
            </a:r>
            <a:br>
              <a:rPr lang="en-US" sz="1500" dirty="0"/>
            </a:br>
            <a:br>
              <a:rPr lang="en-US" sz="1500" dirty="0"/>
            </a:br>
            <a:r>
              <a:rPr lang="en-US" sz="1500" dirty="0"/>
              <a:t>you linger around bright eyes whose loving sting</a:t>
            </a:r>
            <a:br>
              <a:rPr lang="en-US" sz="1500" dirty="0"/>
            </a:br>
            <a:r>
              <a:rPr lang="en-US" sz="1500" dirty="0"/>
              <a:t>pierces me so, till I feel it and weep,</a:t>
            </a:r>
            <a:br>
              <a:rPr lang="en-US" sz="1500" dirty="0"/>
            </a:br>
            <a:r>
              <a:rPr lang="en-US" sz="1500" dirty="0"/>
              <a:t>and I wander searching for my treasure,</a:t>
            </a:r>
            <a:br>
              <a:rPr lang="en-US" sz="1500" dirty="0"/>
            </a:br>
            <a:r>
              <a:rPr lang="en-US" sz="1500" dirty="0"/>
              <a:t>like a creature that often shies and kicks:</a:t>
            </a:r>
            <a:br>
              <a:rPr lang="en-US" sz="1500" dirty="0"/>
            </a:br>
            <a:br>
              <a:rPr lang="en-US" sz="1500" dirty="0"/>
            </a:br>
            <a:r>
              <a:rPr lang="en-US" sz="1500" dirty="0"/>
              <a:t>now I seem to find her, now I </a:t>
            </a:r>
            <a:r>
              <a:rPr lang="en-US" sz="1500" dirty="0" err="1"/>
              <a:t>realise</a:t>
            </a:r>
            <a:br>
              <a:rPr lang="en-US" sz="1500" dirty="0"/>
            </a:br>
            <a:r>
              <a:rPr lang="en-US" sz="1500" dirty="0"/>
              <a:t>she’s far away, now I’m comforted, now despair,</a:t>
            </a:r>
            <a:br>
              <a:rPr lang="en-US" sz="1500" dirty="0"/>
            </a:br>
            <a:r>
              <a:rPr lang="en-US" sz="1500" dirty="0"/>
              <a:t>now longing for her, now truly seeing her.</a:t>
            </a:r>
            <a:br>
              <a:rPr lang="en-US" sz="1500" dirty="0"/>
            </a:br>
            <a:br>
              <a:rPr lang="en-US" sz="1500" dirty="0"/>
            </a:br>
            <a:r>
              <a:rPr lang="en-US" sz="1500" dirty="0"/>
              <a:t>Happy air, remain here with your</a:t>
            </a:r>
            <a:br>
              <a:rPr lang="en-US" sz="1500" dirty="0"/>
            </a:br>
            <a:r>
              <a:rPr lang="en-US" sz="1500" dirty="0"/>
              <a:t>living rays: and you, clear running stream,</a:t>
            </a:r>
            <a:br>
              <a:rPr lang="en-US" sz="1500" dirty="0"/>
            </a:br>
            <a:r>
              <a:rPr lang="en-US" sz="1500" dirty="0"/>
              <a:t>why can’t I exchange my path for yours?</a:t>
            </a:r>
          </a:p>
        </p:txBody>
      </p:sp>
      <p:sp>
        <p:nvSpPr>
          <p:cNvPr id="4" name="TextBox 3">
            <a:extLst>
              <a:ext uri="{FF2B5EF4-FFF2-40B4-BE49-F238E27FC236}">
                <a16:creationId xmlns:a16="http://schemas.microsoft.com/office/drawing/2014/main" id="{7509C897-E6A3-40E3-99C0-905748D2A3B4}"/>
              </a:ext>
            </a:extLst>
          </p:cNvPr>
          <p:cNvSpPr txBox="1"/>
          <p:nvPr/>
        </p:nvSpPr>
        <p:spPr>
          <a:xfrm>
            <a:off x="4592320" y="843280"/>
            <a:ext cx="4074160" cy="4524315"/>
          </a:xfrm>
          <a:prstGeom prst="rect">
            <a:avLst/>
          </a:prstGeom>
          <a:noFill/>
        </p:spPr>
        <p:txBody>
          <a:bodyPr wrap="square" rtlCol="0">
            <a:spAutoFit/>
          </a:bodyPr>
          <a:lstStyle/>
          <a:p>
            <a:r>
              <a:rPr lang="en-US" dirty="0"/>
              <a:t>Sonnet 131</a:t>
            </a:r>
          </a:p>
          <a:p>
            <a:endParaRPr lang="en-US" sz="1500" dirty="0"/>
          </a:p>
          <a:p>
            <a:r>
              <a:rPr lang="en-US" sz="1500" dirty="0"/>
              <a:t>I’d sing of Love in such a novel fashion</a:t>
            </a:r>
          </a:p>
          <a:p>
            <a:r>
              <a:rPr lang="en-US" sz="1500" dirty="0"/>
              <a:t>that from her cruel side I would draw by force</a:t>
            </a:r>
          </a:p>
          <a:p>
            <a:r>
              <a:rPr lang="en-US" sz="1500" dirty="0"/>
              <a:t>a thousand sighs a day, kindling again</a:t>
            </a:r>
          </a:p>
          <a:p>
            <a:r>
              <a:rPr lang="en-US" sz="1500" dirty="0"/>
              <a:t>in her cold mind a thousand high desires;</a:t>
            </a:r>
          </a:p>
          <a:p>
            <a:endParaRPr lang="en-US" sz="1500" dirty="0"/>
          </a:p>
          <a:p>
            <a:r>
              <a:rPr lang="en-US" sz="1500" dirty="0"/>
              <a:t>I’d see her lovely face transform quite often</a:t>
            </a:r>
          </a:p>
          <a:p>
            <a:r>
              <a:rPr lang="en-US" sz="1500" dirty="0"/>
              <a:t>her eyes grow wet and more compassionate,</a:t>
            </a:r>
          </a:p>
          <a:p>
            <a:r>
              <a:rPr lang="en-US" sz="1500" dirty="0"/>
              <a:t>like one who feels regret, when it’s too late,</a:t>
            </a:r>
          </a:p>
          <a:p>
            <a:r>
              <a:rPr lang="en-US" sz="1500" dirty="0"/>
              <a:t>for causing someone’s suffering by mistake;</a:t>
            </a:r>
          </a:p>
          <a:p>
            <a:endParaRPr lang="en-US" sz="1500" dirty="0"/>
          </a:p>
          <a:p>
            <a:r>
              <a:rPr lang="en-US" sz="1500" dirty="0"/>
              <a:t>And I’d see scarlet roses in the snows,</a:t>
            </a:r>
          </a:p>
          <a:p>
            <a:r>
              <a:rPr lang="en-US" sz="1500" dirty="0"/>
              <a:t>tossed by the breeze, discover ivory</a:t>
            </a:r>
          </a:p>
          <a:p>
            <a:r>
              <a:rPr lang="en-US" sz="1500" dirty="0"/>
              <a:t>that turns to marble those who see it near them;</a:t>
            </a:r>
          </a:p>
          <a:p>
            <a:endParaRPr lang="en-US" sz="1500" dirty="0"/>
          </a:p>
          <a:p>
            <a:r>
              <a:rPr lang="en-US" sz="1500" dirty="0"/>
              <a:t>All this I’d do because I do not mind </a:t>
            </a:r>
          </a:p>
          <a:p>
            <a:r>
              <a:rPr lang="en-US" sz="1500" dirty="0"/>
              <a:t>my discontentment in this one short life,</a:t>
            </a:r>
          </a:p>
          <a:p>
            <a:r>
              <a:rPr lang="en-US" sz="1500" dirty="0"/>
              <a:t>but glory rather in my later fame.</a:t>
            </a:r>
          </a:p>
        </p:txBody>
      </p:sp>
    </p:spTree>
    <p:extLst>
      <p:ext uri="{BB962C8B-B14F-4D97-AF65-F5344CB8AC3E}">
        <p14:creationId xmlns:p14="http://schemas.microsoft.com/office/powerpoint/2010/main" val="120607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370840" y="324485"/>
            <a:ext cx="11181080" cy="1325563"/>
          </a:xfrm>
        </p:spPr>
        <p:txBody>
          <a:bodyPr>
            <a:normAutofit fontScale="90000"/>
          </a:bodyPr>
          <a:lstStyle/>
          <a:p>
            <a:r>
              <a:rPr lang="en-US" sz="6500" dirty="0">
                <a:latin typeface="Blackadder ITC" panose="04020505051007020D02" pitchFamily="82" charset="0"/>
              </a:rPr>
              <a:t>Petrarchan sonnets had a strict set of rules.</a:t>
            </a:r>
          </a:p>
        </p:txBody>
      </p:sp>
      <p:sp>
        <p:nvSpPr>
          <p:cNvPr id="3" name="Content Placeholder 2">
            <a:extLst>
              <a:ext uri="{FF2B5EF4-FFF2-40B4-BE49-F238E27FC236}">
                <a16:creationId xmlns:a16="http://schemas.microsoft.com/office/drawing/2014/main" id="{FE25531A-BB70-43DC-B21D-133B25EF175E}"/>
              </a:ext>
            </a:extLst>
          </p:cNvPr>
          <p:cNvSpPr>
            <a:spLocks noGrp="1"/>
          </p:cNvSpPr>
          <p:nvPr>
            <p:ph idx="1"/>
          </p:nvPr>
        </p:nvSpPr>
        <p:spPr>
          <a:xfrm>
            <a:off x="467360" y="1477328"/>
            <a:ext cx="7945120" cy="4351338"/>
          </a:xfrm>
        </p:spPr>
        <p:txBody>
          <a:bodyPr>
            <a:normAutofit/>
          </a:bodyPr>
          <a:lstStyle/>
          <a:p>
            <a:r>
              <a:rPr lang="en-US" sz="2200" dirty="0"/>
              <a:t>They always have exactly 14 lines.</a:t>
            </a:r>
          </a:p>
          <a:p>
            <a:r>
              <a:rPr lang="en-US" sz="2200" dirty="0"/>
              <a:t>The first 8 lines are called the </a:t>
            </a:r>
            <a:r>
              <a:rPr lang="en-US" sz="2200" b="1" dirty="0"/>
              <a:t>“octet” </a:t>
            </a:r>
            <a:r>
              <a:rPr lang="en-US" sz="2200" dirty="0"/>
              <a:t>and follow this rhyme scheme: A-B-B-A-A-B-B-A.</a:t>
            </a:r>
          </a:p>
          <a:p>
            <a:pPr lvl="1"/>
            <a:r>
              <a:rPr lang="en-US" sz="1800" dirty="0"/>
              <a:t>The octet establishes a situation, a pattern, an argument, or a question.</a:t>
            </a:r>
          </a:p>
          <a:p>
            <a:r>
              <a:rPr lang="en-US" sz="2200" dirty="0"/>
              <a:t>The last six lines are called the </a:t>
            </a:r>
            <a:r>
              <a:rPr lang="en-US" sz="2200" b="1" dirty="0"/>
              <a:t>“sestet” </a:t>
            </a:r>
            <a:r>
              <a:rPr lang="en-US" sz="2200" dirty="0"/>
              <a:t>and follow one of these rhyme schemes: C-D-E-C-D-E or C-D-C-C-D-C.</a:t>
            </a:r>
          </a:p>
          <a:p>
            <a:pPr lvl="1"/>
            <a:r>
              <a:rPr lang="en-US" sz="1800" dirty="0"/>
              <a:t>The sestet sees a conclusion to the situation, disrupts the pattern, challenges the argument, or answers the question.</a:t>
            </a:r>
          </a:p>
          <a:p>
            <a:r>
              <a:rPr lang="en-US" sz="2200" dirty="0"/>
              <a:t>The shift between the octet and the sestet is called the </a:t>
            </a:r>
            <a:r>
              <a:rPr lang="en-US" sz="2200" b="1" dirty="0" err="1"/>
              <a:t>volta</a:t>
            </a:r>
            <a:r>
              <a:rPr lang="en-US" sz="2200" dirty="0"/>
              <a:t>, or “turn.”</a:t>
            </a:r>
          </a:p>
        </p:txBody>
      </p:sp>
    </p:spTree>
    <p:extLst>
      <p:ext uri="{BB962C8B-B14F-4D97-AF65-F5344CB8AC3E}">
        <p14:creationId xmlns:p14="http://schemas.microsoft.com/office/powerpoint/2010/main" val="213477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370840" y="192405"/>
            <a:ext cx="11597640" cy="925195"/>
          </a:xfrm>
        </p:spPr>
        <p:txBody>
          <a:bodyPr>
            <a:normAutofit fontScale="90000"/>
          </a:bodyPr>
          <a:lstStyle/>
          <a:p>
            <a:r>
              <a:rPr lang="en-US" sz="5000" dirty="0">
                <a:latin typeface="Blackadder ITC" panose="04020505051007020D02" pitchFamily="82" charset="0"/>
              </a:rPr>
              <a:t>Modern Petrarchan sonnet by Edna St. Vincent Millay</a:t>
            </a:r>
          </a:p>
        </p:txBody>
      </p:sp>
      <p:sp>
        <p:nvSpPr>
          <p:cNvPr id="6" name="TextBox 5">
            <a:extLst>
              <a:ext uri="{FF2B5EF4-FFF2-40B4-BE49-F238E27FC236}">
                <a16:creationId xmlns:a16="http://schemas.microsoft.com/office/drawing/2014/main" id="{027D2DFD-9801-4F8E-866A-80514CD782CC}"/>
              </a:ext>
            </a:extLst>
          </p:cNvPr>
          <p:cNvSpPr txBox="1"/>
          <p:nvPr/>
        </p:nvSpPr>
        <p:spPr>
          <a:xfrm>
            <a:off x="467360" y="1178560"/>
            <a:ext cx="10342880" cy="5447645"/>
          </a:xfrm>
          <a:prstGeom prst="rect">
            <a:avLst/>
          </a:prstGeom>
          <a:solidFill>
            <a:schemeClr val="bg1"/>
          </a:solidFill>
        </p:spPr>
        <p:txBody>
          <a:bodyPr wrap="square" rtlCol="0">
            <a:spAutoFit/>
          </a:bodyPr>
          <a:lstStyle/>
          <a:p>
            <a:r>
              <a:rPr lang="en-US" sz="2200" dirty="0"/>
              <a:t>1	What lips my lips have kissed, and where, and why, (A) </a:t>
            </a:r>
          </a:p>
          <a:p>
            <a:r>
              <a:rPr lang="en-US" sz="2200" dirty="0"/>
              <a:t>2	I have forgotten, and what arms have lain (B)</a:t>
            </a:r>
          </a:p>
          <a:p>
            <a:r>
              <a:rPr lang="en-US" sz="2200" dirty="0"/>
              <a:t>3	Under my head till morning; but the rain (B)</a:t>
            </a:r>
          </a:p>
          <a:p>
            <a:r>
              <a:rPr lang="en-US" sz="2200" dirty="0"/>
              <a:t>4	Is full of ghosts tonight, that tap and sigh (A)</a:t>
            </a:r>
          </a:p>
          <a:p>
            <a:r>
              <a:rPr lang="en-US" sz="2200" dirty="0"/>
              <a:t>5	Upon the glass and listen for reply, (A)</a:t>
            </a:r>
          </a:p>
          <a:p>
            <a:r>
              <a:rPr lang="en-US" sz="2200" dirty="0"/>
              <a:t>6	And in my heart there stirs a quiet pain (B)</a:t>
            </a:r>
          </a:p>
          <a:p>
            <a:r>
              <a:rPr lang="en-US" sz="2200" dirty="0"/>
              <a:t>7	For unremembered lads that not again (B)</a:t>
            </a:r>
          </a:p>
          <a:p>
            <a:r>
              <a:rPr lang="en-US" sz="2200" dirty="0"/>
              <a:t>8	Will turn to me at midnight with a cry. (A)</a:t>
            </a:r>
          </a:p>
          <a:p>
            <a:endParaRPr lang="en-US" sz="2200" dirty="0"/>
          </a:p>
          <a:p>
            <a:r>
              <a:rPr lang="en-US" sz="2200" dirty="0"/>
              <a:t>9	Thus in the winter stands the lonely tree, (C)</a:t>
            </a:r>
          </a:p>
          <a:p>
            <a:r>
              <a:rPr lang="en-US" sz="2200" dirty="0"/>
              <a:t>10	Nor knows what birds have vanished one by one, (D)</a:t>
            </a:r>
          </a:p>
          <a:p>
            <a:r>
              <a:rPr lang="en-US" sz="2200" dirty="0"/>
              <a:t>11	Yet knows its boughs more silent than before: (E)</a:t>
            </a:r>
          </a:p>
          <a:p>
            <a:r>
              <a:rPr lang="en-US" sz="2200" dirty="0"/>
              <a:t>12	I cannot say what loves have come and gone, (D)</a:t>
            </a:r>
          </a:p>
          <a:p>
            <a:r>
              <a:rPr lang="en-US" sz="2200" dirty="0"/>
              <a:t>13	I only know that summer sang in me (C)</a:t>
            </a:r>
          </a:p>
          <a:p>
            <a:r>
              <a:rPr lang="en-US" sz="2200" dirty="0"/>
              <a:t>14	A little while, that in me sings no more. (E)</a:t>
            </a:r>
          </a:p>
          <a:p>
            <a:endParaRPr lang="en-US" dirty="0"/>
          </a:p>
        </p:txBody>
      </p:sp>
      <p:sp>
        <p:nvSpPr>
          <p:cNvPr id="7" name="Right Brace 6">
            <a:extLst>
              <a:ext uri="{FF2B5EF4-FFF2-40B4-BE49-F238E27FC236}">
                <a16:creationId xmlns:a16="http://schemas.microsoft.com/office/drawing/2014/main" id="{90853C27-7978-43D3-97DD-5344E31C5571}"/>
              </a:ext>
            </a:extLst>
          </p:cNvPr>
          <p:cNvSpPr/>
          <p:nvPr/>
        </p:nvSpPr>
        <p:spPr>
          <a:xfrm>
            <a:off x="7833360" y="1330960"/>
            <a:ext cx="716279" cy="252984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9B590251-2476-4CD1-9E54-9AC9D7FD0D8B}"/>
              </a:ext>
            </a:extLst>
          </p:cNvPr>
          <p:cNvSpPr/>
          <p:nvPr/>
        </p:nvSpPr>
        <p:spPr>
          <a:xfrm>
            <a:off x="7833360" y="4399280"/>
            <a:ext cx="716279" cy="178816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44E01CA3-B46D-477D-95E6-C411E83A8D65}"/>
              </a:ext>
            </a:extLst>
          </p:cNvPr>
          <p:cNvSpPr txBox="1"/>
          <p:nvPr/>
        </p:nvSpPr>
        <p:spPr>
          <a:xfrm>
            <a:off x="8961120" y="2275840"/>
            <a:ext cx="2164080" cy="461665"/>
          </a:xfrm>
          <a:prstGeom prst="rect">
            <a:avLst/>
          </a:prstGeom>
          <a:noFill/>
        </p:spPr>
        <p:txBody>
          <a:bodyPr wrap="square" rtlCol="0">
            <a:spAutoFit/>
          </a:bodyPr>
          <a:lstStyle/>
          <a:p>
            <a:r>
              <a:rPr lang="en-US" sz="2400" dirty="0">
                <a:solidFill>
                  <a:srgbClr val="FF0000"/>
                </a:solidFill>
              </a:rPr>
              <a:t>octave</a:t>
            </a:r>
          </a:p>
        </p:txBody>
      </p:sp>
      <p:sp>
        <p:nvSpPr>
          <p:cNvPr id="11" name="TextBox 10">
            <a:extLst>
              <a:ext uri="{FF2B5EF4-FFF2-40B4-BE49-F238E27FC236}">
                <a16:creationId xmlns:a16="http://schemas.microsoft.com/office/drawing/2014/main" id="{774CE561-2BAF-455A-8DA2-F43200BF617E}"/>
              </a:ext>
            </a:extLst>
          </p:cNvPr>
          <p:cNvSpPr txBox="1"/>
          <p:nvPr/>
        </p:nvSpPr>
        <p:spPr>
          <a:xfrm>
            <a:off x="8961120" y="5062527"/>
            <a:ext cx="2164080" cy="461665"/>
          </a:xfrm>
          <a:prstGeom prst="rect">
            <a:avLst/>
          </a:prstGeom>
          <a:noFill/>
        </p:spPr>
        <p:txBody>
          <a:bodyPr wrap="square" rtlCol="0">
            <a:spAutoFit/>
          </a:bodyPr>
          <a:lstStyle/>
          <a:p>
            <a:r>
              <a:rPr lang="en-US" sz="2400" dirty="0">
                <a:solidFill>
                  <a:srgbClr val="FF0000"/>
                </a:solidFill>
              </a:rPr>
              <a:t>sestet</a:t>
            </a:r>
          </a:p>
        </p:txBody>
      </p:sp>
      <p:sp>
        <p:nvSpPr>
          <p:cNvPr id="12" name="TextBox 11">
            <a:extLst>
              <a:ext uri="{FF2B5EF4-FFF2-40B4-BE49-F238E27FC236}">
                <a16:creationId xmlns:a16="http://schemas.microsoft.com/office/drawing/2014/main" id="{A398C432-AE14-4116-AF57-B5AF08C37514}"/>
              </a:ext>
            </a:extLst>
          </p:cNvPr>
          <p:cNvSpPr txBox="1"/>
          <p:nvPr/>
        </p:nvSpPr>
        <p:spPr>
          <a:xfrm>
            <a:off x="9113520" y="3718560"/>
            <a:ext cx="2164080" cy="461665"/>
          </a:xfrm>
          <a:prstGeom prst="rect">
            <a:avLst/>
          </a:prstGeom>
          <a:noFill/>
        </p:spPr>
        <p:txBody>
          <a:bodyPr wrap="square" rtlCol="0">
            <a:spAutoFit/>
          </a:bodyPr>
          <a:lstStyle/>
          <a:p>
            <a:r>
              <a:rPr lang="en-US" sz="2400" dirty="0" err="1">
                <a:solidFill>
                  <a:srgbClr val="FF0000"/>
                </a:solidFill>
              </a:rPr>
              <a:t>volta</a:t>
            </a:r>
            <a:endParaRPr lang="en-US" sz="2400" dirty="0">
              <a:solidFill>
                <a:srgbClr val="FF0000"/>
              </a:solidFill>
            </a:endParaRPr>
          </a:p>
        </p:txBody>
      </p:sp>
      <p:cxnSp>
        <p:nvCxnSpPr>
          <p:cNvPr id="14" name="Straight Arrow Connector 13">
            <a:extLst>
              <a:ext uri="{FF2B5EF4-FFF2-40B4-BE49-F238E27FC236}">
                <a16:creationId xmlns:a16="http://schemas.microsoft.com/office/drawing/2014/main" id="{4F5C0F71-7C3C-4F64-9D76-4B36131685E1}"/>
              </a:ext>
            </a:extLst>
          </p:cNvPr>
          <p:cNvCxnSpPr>
            <a:cxnSpLocks/>
          </p:cNvCxnSpPr>
          <p:nvPr/>
        </p:nvCxnSpPr>
        <p:spPr>
          <a:xfrm flipH="1">
            <a:off x="6258560" y="3960514"/>
            <a:ext cx="2702560" cy="2319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394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7E9E-AA34-4AC4-8687-14539F5ECD1F}"/>
              </a:ext>
            </a:extLst>
          </p:cNvPr>
          <p:cNvSpPr>
            <a:spLocks noGrp="1"/>
          </p:cNvSpPr>
          <p:nvPr>
            <p:ph type="title"/>
          </p:nvPr>
        </p:nvSpPr>
        <p:spPr>
          <a:xfrm>
            <a:off x="370840" y="324485"/>
            <a:ext cx="11181080" cy="1325563"/>
          </a:xfrm>
        </p:spPr>
        <p:txBody>
          <a:bodyPr>
            <a:normAutofit fontScale="90000"/>
          </a:bodyPr>
          <a:lstStyle/>
          <a:p>
            <a:r>
              <a:rPr lang="en-US" sz="6500" dirty="0">
                <a:latin typeface="Blackadder ITC" panose="04020505051007020D02" pitchFamily="82" charset="0"/>
              </a:rPr>
              <a:t>In the 1500s, England begins to copy Italian culture.</a:t>
            </a:r>
          </a:p>
        </p:txBody>
      </p:sp>
      <p:sp>
        <p:nvSpPr>
          <p:cNvPr id="3" name="Content Placeholder 2">
            <a:extLst>
              <a:ext uri="{FF2B5EF4-FFF2-40B4-BE49-F238E27FC236}">
                <a16:creationId xmlns:a16="http://schemas.microsoft.com/office/drawing/2014/main" id="{FE25531A-BB70-43DC-B21D-133B25EF175E}"/>
              </a:ext>
            </a:extLst>
          </p:cNvPr>
          <p:cNvSpPr>
            <a:spLocks noGrp="1"/>
          </p:cNvSpPr>
          <p:nvPr>
            <p:ph idx="1"/>
          </p:nvPr>
        </p:nvSpPr>
        <p:spPr>
          <a:xfrm>
            <a:off x="467360" y="1910080"/>
            <a:ext cx="7945120" cy="3918586"/>
          </a:xfrm>
        </p:spPr>
        <p:txBody>
          <a:bodyPr>
            <a:normAutofit/>
          </a:bodyPr>
          <a:lstStyle/>
          <a:p>
            <a:r>
              <a:rPr lang="en-US" sz="2200" dirty="0"/>
              <a:t>English poets start to write their own versions of Italian sonnets.</a:t>
            </a:r>
          </a:p>
          <a:p>
            <a:r>
              <a:rPr lang="en-US" sz="2200" dirty="0"/>
              <a:t>The most famous of these poets, of course, is Shakespeare.</a:t>
            </a:r>
          </a:p>
          <a:p>
            <a:r>
              <a:rPr lang="en-US" sz="2200" dirty="0"/>
              <a:t>He changes the rules up a bit, though.</a:t>
            </a:r>
          </a:p>
          <a:p>
            <a:pPr lvl="1"/>
            <a:r>
              <a:rPr lang="en-US" sz="1800" dirty="0"/>
              <a:t>Shakespearean sonnets still have 14 lines, but they are divided into four stanzas* instead of two.</a:t>
            </a:r>
          </a:p>
          <a:p>
            <a:pPr lvl="1"/>
            <a:r>
              <a:rPr lang="en-US" sz="1800" dirty="0"/>
              <a:t>The first three stanzas each have four lines (and are therefore called </a:t>
            </a:r>
            <a:r>
              <a:rPr lang="en-US" sz="1800" b="1" dirty="0"/>
              <a:t>“quatrains”</a:t>
            </a:r>
            <a:r>
              <a:rPr lang="en-US" sz="1800" dirty="0"/>
              <a:t>).</a:t>
            </a:r>
          </a:p>
          <a:p>
            <a:pPr lvl="1"/>
            <a:r>
              <a:rPr lang="en-US" sz="1800" dirty="0"/>
              <a:t>The last stanza is a </a:t>
            </a:r>
            <a:r>
              <a:rPr lang="en-US" sz="1800" b="1" dirty="0"/>
              <a:t>couplet</a:t>
            </a:r>
            <a:r>
              <a:rPr lang="en-US" sz="1800" dirty="0"/>
              <a:t> – a pair of rhyming lines.</a:t>
            </a:r>
          </a:p>
          <a:p>
            <a:pPr lvl="1"/>
            <a:endParaRPr lang="en-US" sz="1800" dirty="0"/>
          </a:p>
        </p:txBody>
      </p:sp>
      <p:sp>
        <p:nvSpPr>
          <p:cNvPr id="4" name="TextBox 3">
            <a:extLst>
              <a:ext uri="{FF2B5EF4-FFF2-40B4-BE49-F238E27FC236}">
                <a16:creationId xmlns:a16="http://schemas.microsoft.com/office/drawing/2014/main" id="{0EB2B862-F71A-429C-9CA2-D06FAE66C807}"/>
              </a:ext>
            </a:extLst>
          </p:cNvPr>
          <p:cNvSpPr txBox="1"/>
          <p:nvPr/>
        </p:nvSpPr>
        <p:spPr>
          <a:xfrm>
            <a:off x="370840" y="6156960"/>
            <a:ext cx="7635240" cy="461665"/>
          </a:xfrm>
          <a:prstGeom prst="rect">
            <a:avLst/>
          </a:prstGeom>
          <a:noFill/>
        </p:spPr>
        <p:txBody>
          <a:bodyPr wrap="square" rtlCol="0">
            <a:spAutoFit/>
          </a:bodyPr>
          <a:lstStyle/>
          <a:p>
            <a:r>
              <a:rPr lang="en-US" sz="2400" dirty="0">
                <a:solidFill>
                  <a:schemeClr val="bg1"/>
                </a:solidFill>
              </a:rPr>
              <a:t>*a stanza is a paragraph for poems</a:t>
            </a:r>
          </a:p>
        </p:txBody>
      </p:sp>
    </p:spTree>
    <p:extLst>
      <p:ext uri="{BB962C8B-B14F-4D97-AF65-F5344CB8AC3E}">
        <p14:creationId xmlns:p14="http://schemas.microsoft.com/office/powerpoint/2010/main" val="207239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6EDE4-4E67-43BE-9C0F-3030EF0B2C97}"/>
              </a:ext>
            </a:extLst>
          </p:cNvPr>
          <p:cNvSpPr>
            <a:spLocks noGrp="1"/>
          </p:cNvSpPr>
          <p:nvPr>
            <p:ph type="title"/>
          </p:nvPr>
        </p:nvSpPr>
        <p:spPr>
          <a:xfrm>
            <a:off x="838200" y="0"/>
            <a:ext cx="10515600" cy="833755"/>
          </a:xfrm>
        </p:spPr>
        <p:txBody>
          <a:bodyPr>
            <a:normAutofit fontScale="90000"/>
          </a:bodyPr>
          <a:lstStyle/>
          <a:p>
            <a:r>
              <a:rPr lang="en-US" sz="6000" dirty="0">
                <a:latin typeface="Blackadder ITC" panose="04020505051007020D02" pitchFamily="82" charset="0"/>
              </a:rPr>
              <a:t>Sonnet 130</a:t>
            </a:r>
          </a:p>
        </p:txBody>
      </p:sp>
      <p:sp>
        <p:nvSpPr>
          <p:cNvPr id="5" name="TextBox 4">
            <a:extLst>
              <a:ext uri="{FF2B5EF4-FFF2-40B4-BE49-F238E27FC236}">
                <a16:creationId xmlns:a16="http://schemas.microsoft.com/office/drawing/2014/main" id="{10421D90-AA2A-45D2-9212-F24455B064D9}"/>
              </a:ext>
            </a:extLst>
          </p:cNvPr>
          <p:cNvSpPr txBox="1"/>
          <p:nvPr/>
        </p:nvSpPr>
        <p:spPr>
          <a:xfrm>
            <a:off x="589280" y="863600"/>
            <a:ext cx="11186160" cy="5847755"/>
          </a:xfrm>
          <a:prstGeom prst="rect">
            <a:avLst/>
          </a:prstGeom>
          <a:solidFill>
            <a:schemeClr val="bg1"/>
          </a:solidFill>
        </p:spPr>
        <p:txBody>
          <a:bodyPr wrap="square" rtlCol="0">
            <a:spAutoFit/>
          </a:bodyPr>
          <a:lstStyle/>
          <a:p>
            <a:r>
              <a:rPr lang="en-US" sz="2200" dirty="0"/>
              <a:t>1	My mistress’ eyes are nothing like the sun; (A)</a:t>
            </a:r>
          </a:p>
          <a:p>
            <a:r>
              <a:rPr lang="en-US" sz="2200" dirty="0"/>
              <a:t>2	Coral is far more red than her lips’ red; (B)</a:t>
            </a:r>
          </a:p>
          <a:p>
            <a:r>
              <a:rPr lang="en-US" sz="2200" dirty="0"/>
              <a:t>3	If snow be white, why then her breasts are dun; (A)</a:t>
            </a:r>
          </a:p>
          <a:p>
            <a:r>
              <a:rPr lang="en-US" sz="2200" dirty="0"/>
              <a:t>4	If hairs be wires, black wires grow on her head. (B)</a:t>
            </a:r>
          </a:p>
          <a:p>
            <a:endParaRPr lang="en-US" sz="2200" dirty="0"/>
          </a:p>
          <a:p>
            <a:r>
              <a:rPr lang="en-US" sz="2200" dirty="0"/>
              <a:t>5	I have seen roses damasked, red and white, (C)</a:t>
            </a:r>
          </a:p>
          <a:p>
            <a:r>
              <a:rPr lang="en-US" sz="2200" dirty="0"/>
              <a:t>6	But no such roses see I in her cheeks; (B)</a:t>
            </a:r>
          </a:p>
          <a:p>
            <a:r>
              <a:rPr lang="en-US" sz="2200" dirty="0"/>
              <a:t>7	And in some perfumes is there more delight (C)</a:t>
            </a:r>
          </a:p>
          <a:p>
            <a:r>
              <a:rPr lang="en-US" sz="2200" dirty="0"/>
              <a:t>8	Than in the breath that from my mistress reeks. (D)</a:t>
            </a:r>
          </a:p>
          <a:p>
            <a:endParaRPr lang="en-US" sz="2200" dirty="0"/>
          </a:p>
          <a:p>
            <a:r>
              <a:rPr lang="en-US" sz="2200" dirty="0"/>
              <a:t>9	I love to hear her speak, yet well I know (E)</a:t>
            </a:r>
          </a:p>
          <a:p>
            <a:r>
              <a:rPr lang="en-US" sz="2200" dirty="0"/>
              <a:t>10	That music hath a far more pleasing sound; (F)</a:t>
            </a:r>
          </a:p>
          <a:p>
            <a:r>
              <a:rPr lang="en-US" sz="2200" dirty="0"/>
              <a:t>11	I grant I never saw a goddess go; (E)</a:t>
            </a:r>
          </a:p>
          <a:p>
            <a:r>
              <a:rPr lang="en-US" sz="2200" dirty="0"/>
              <a:t>12	My mistress when she walks treads on the ground. (F)</a:t>
            </a:r>
          </a:p>
          <a:p>
            <a:endParaRPr lang="en-US" sz="2200" dirty="0"/>
          </a:p>
          <a:p>
            <a:r>
              <a:rPr lang="en-US" sz="2200" dirty="0"/>
              <a:t>13	And yet, by heaven, I think my love as rare (G)</a:t>
            </a:r>
          </a:p>
          <a:p>
            <a:r>
              <a:rPr lang="en-US" sz="2200" dirty="0"/>
              <a:t>14	As any she belied with false compare. (G)</a:t>
            </a:r>
          </a:p>
        </p:txBody>
      </p:sp>
      <p:sp>
        <p:nvSpPr>
          <p:cNvPr id="6" name="Right Brace 5">
            <a:extLst>
              <a:ext uri="{FF2B5EF4-FFF2-40B4-BE49-F238E27FC236}">
                <a16:creationId xmlns:a16="http://schemas.microsoft.com/office/drawing/2014/main" id="{6A601F25-A67A-49A5-BE3B-B4487FEB8EDB}"/>
              </a:ext>
            </a:extLst>
          </p:cNvPr>
          <p:cNvSpPr/>
          <p:nvPr/>
        </p:nvSpPr>
        <p:spPr>
          <a:xfrm>
            <a:off x="7701280" y="1066800"/>
            <a:ext cx="716279" cy="109728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D42FC5EC-7EAC-41C8-A923-F5CD6DB129FE}"/>
              </a:ext>
            </a:extLst>
          </p:cNvPr>
          <p:cNvSpPr txBox="1"/>
          <p:nvPr/>
        </p:nvSpPr>
        <p:spPr>
          <a:xfrm>
            <a:off x="8910320" y="1320800"/>
            <a:ext cx="2164080" cy="461665"/>
          </a:xfrm>
          <a:prstGeom prst="rect">
            <a:avLst/>
          </a:prstGeom>
          <a:noFill/>
        </p:spPr>
        <p:txBody>
          <a:bodyPr wrap="square" rtlCol="0">
            <a:spAutoFit/>
          </a:bodyPr>
          <a:lstStyle/>
          <a:p>
            <a:r>
              <a:rPr lang="en-US" sz="2400" dirty="0">
                <a:solidFill>
                  <a:srgbClr val="FF0000"/>
                </a:solidFill>
              </a:rPr>
              <a:t>quatrain 1</a:t>
            </a:r>
          </a:p>
        </p:txBody>
      </p:sp>
      <p:sp>
        <p:nvSpPr>
          <p:cNvPr id="8" name="Right Brace 7">
            <a:extLst>
              <a:ext uri="{FF2B5EF4-FFF2-40B4-BE49-F238E27FC236}">
                <a16:creationId xmlns:a16="http://schemas.microsoft.com/office/drawing/2014/main" id="{44FC3A4C-36AD-4C5A-932A-5F630B4B165E}"/>
              </a:ext>
            </a:extLst>
          </p:cNvPr>
          <p:cNvSpPr/>
          <p:nvPr/>
        </p:nvSpPr>
        <p:spPr>
          <a:xfrm>
            <a:off x="7701280" y="2692400"/>
            <a:ext cx="716279" cy="109728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CED1E7BD-7BAF-40AE-A623-D2B32976C060}"/>
              </a:ext>
            </a:extLst>
          </p:cNvPr>
          <p:cNvSpPr txBox="1"/>
          <p:nvPr/>
        </p:nvSpPr>
        <p:spPr>
          <a:xfrm>
            <a:off x="8910320" y="2946400"/>
            <a:ext cx="2164080" cy="461665"/>
          </a:xfrm>
          <a:prstGeom prst="rect">
            <a:avLst/>
          </a:prstGeom>
          <a:noFill/>
        </p:spPr>
        <p:txBody>
          <a:bodyPr wrap="square" rtlCol="0">
            <a:spAutoFit/>
          </a:bodyPr>
          <a:lstStyle/>
          <a:p>
            <a:r>
              <a:rPr lang="en-US" sz="2400" dirty="0">
                <a:solidFill>
                  <a:srgbClr val="FF0000"/>
                </a:solidFill>
              </a:rPr>
              <a:t>quatrain 2</a:t>
            </a:r>
          </a:p>
        </p:txBody>
      </p:sp>
      <p:sp>
        <p:nvSpPr>
          <p:cNvPr id="10" name="Right Brace 9">
            <a:extLst>
              <a:ext uri="{FF2B5EF4-FFF2-40B4-BE49-F238E27FC236}">
                <a16:creationId xmlns:a16="http://schemas.microsoft.com/office/drawing/2014/main" id="{5DAB81F7-A8EA-4583-A106-BC98085731E0}"/>
              </a:ext>
            </a:extLst>
          </p:cNvPr>
          <p:cNvSpPr/>
          <p:nvPr/>
        </p:nvSpPr>
        <p:spPr>
          <a:xfrm>
            <a:off x="7701280" y="4490720"/>
            <a:ext cx="716279" cy="109728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BC04A117-AF19-4CC9-B6F6-04C65B6350B6}"/>
              </a:ext>
            </a:extLst>
          </p:cNvPr>
          <p:cNvSpPr txBox="1"/>
          <p:nvPr/>
        </p:nvSpPr>
        <p:spPr>
          <a:xfrm>
            <a:off x="8910320" y="4744720"/>
            <a:ext cx="2164080" cy="830997"/>
          </a:xfrm>
          <a:prstGeom prst="rect">
            <a:avLst/>
          </a:prstGeom>
          <a:noFill/>
        </p:spPr>
        <p:txBody>
          <a:bodyPr wrap="square" rtlCol="0">
            <a:spAutoFit/>
          </a:bodyPr>
          <a:lstStyle/>
          <a:p>
            <a:r>
              <a:rPr lang="en-US" sz="2400" dirty="0">
                <a:solidFill>
                  <a:srgbClr val="FF0000"/>
                </a:solidFill>
              </a:rPr>
              <a:t>quatrain 3</a:t>
            </a:r>
          </a:p>
          <a:p>
            <a:r>
              <a:rPr lang="en-US" sz="2400" dirty="0">
                <a:solidFill>
                  <a:srgbClr val="FF0000"/>
                </a:solidFill>
              </a:rPr>
              <a:t>(the </a:t>
            </a:r>
            <a:r>
              <a:rPr lang="en-US" sz="2400" dirty="0" err="1">
                <a:solidFill>
                  <a:srgbClr val="FF0000"/>
                </a:solidFill>
              </a:rPr>
              <a:t>volta</a:t>
            </a:r>
            <a:r>
              <a:rPr lang="en-US" sz="2400" dirty="0">
                <a:solidFill>
                  <a:srgbClr val="FF0000"/>
                </a:solidFill>
              </a:rPr>
              <a:t>)</a:t>
            </a:r>
          </a:p>
        </p:txBody>
      </p:sp>
      <p:sp>
        <p:nvSpPr>
          <p:cNvPr id="12" name="Right Brace 11">
            <a:extLst>
              <a:ext uri="{FF2B5EF4-FFF2-40B4-BE49-F238E27FC236}">
                <a16:creationId xmlns:a16="http://schemas.microsoft.com/office/drawing/2014/main" id="{058AA2CB-5CC3-4F1A-9546-3E5C54E3FBAF}"/>
              </a:ext>
            </a:extLst>
          </p:cNvPr>
          <p:cNvSpPr/>
          <p:nvPr/>
        </p:nvSpPr>
        <p:spPr>
          <a:xfrm>
            <a:off x="7660640" y="5994400"/>
            <a:ext cx="716279" cy="53848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AA28AB3D-D80A-472D-BCE4-9ECAE3FB692F}"/>
              </a:ext>
            </a:extLst>
          </p:cNvPr>
          <p:cNvSpPr txBox="1"/>
          <p:nvPr/>
        </p:nvSpPr>
        <p:spPr>
          <a:xfrm>
            <a:off x="8869680" y="5994400"/>
            <a:ext cx="2164080" cy="461665"/>
          </a:xfrm>
          <a:prstGeom prst="rect">
            <a:avLst/>
          </a:prstGeom>
          <a:noFill/>
        </p:spPr>
        <p:txBody>
          <a:bodyPr wrap="square" rtlCol="0">
            <a:spAutoFit/>
          </a:bodyPr>
          <a:lstStyle/>
          <a:p>
            <a:r>
              <a:rPr lang="en-US" sz="2400" dirty="0">
                <a:solidFill>
                  <a:srgbClr val="FF0000"/>
                </a:solidFill>
              </a:rPr>
              <a:t>couplet</a:t>
            </a:r>
          </a:p>
        </p:txBody>
      </p:sp>
    </p:spTree>
    <p:extLst>
      <p:ext uri="{BB962C8B-B14F-4D97-AF65-F5344CB8AC3E}">
        <p14:creationId xmlns:p14="http://schemas.microsoft.com/office/powerpoint/2010/main" val="1417107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65D0-2701-4B82-A102-4AE09DDF0C59}"/>
              </a:ext>
            </a:extLst>
          </p:cNvPr>
          <p:cNvSpPr>
            <a:spLocks noGrp="1"/>
          </p:cNvSpPr>
          <p:nvPr>
            <p:ph type="title"/>
          </p:nvPr>
        </p:nvSpPr>
        <p:spPr/>
        <p:txBody>
          <a:bodyPr>
            <a:noAutofit/>
          </a:bodyPr>
          <a:lstStyle/>
          <a:p>
            <a:r>
              <a:rPr lang="en-US" sz="6000" dirty="0">
                <a:latin typeface="Blackadder ITC" panose="04020505051007020D02" pitchFamily="82" charset="0"/>
              </a:rPr>
              <a:t>Shakespeare usually wrote his sonnets in iambic pentameter.</a:t>
            </a:r>
          </a:p>
        </p:txBody>
      </p:sp>
      <p:sp>
        <p:nvSpPr>
          <p:cNvPr id="3" name="Content Placeholder 2">
            <a:extLst>
              <a:ext uri="{FF2B5EF4-FFF2-40B4-BE49-F238E27FC236}">
                <a16:creationId xmlns:a16="http://schemas.microsoft.com/office/drawing/2014/main" id="{8F76C827-3326-49D0-B48A-2DF7E44636EA}"/>
              </a:ext>
            </a:extLst>
          </p:cNvPr>
          <p:cNvSpPr>
            <a:spLocks noGrp="1"/>
          </p:cNvSpPr>
          <p:nvPr>
            <p:ph idx="1"/>
          </p:nvPr>
        </p:nvSpPr>
        <p:spPr>
          <a:xfrm>
            <a:off x="411480" y="1825625"/>
            <a:ext cx="8031480" cy="4351338"/>
          </a:xfrm>
        </p:spPr>
        <p:txBody>
          <a:bodyPr/>
          <a:lstStyle/>
          <a:p>
            <a:r>
              <a:rPr lang="en-US" b="1" dirty="0"/>
              <a:t>Meter</a:t>
            </a:r>
            <a:r>
              <a:rPr lang="en-US" dirty="0"/>
              <a:t> is the rhythm, or beat, of a poem.</a:t>
            </a:r>
          </a:p>
          <a:p>
            <a:r>
              <a:rPr lang="en-US" dirty="0"/>
              <a:t>An “</a:t>
            </a:r>
            <a:r>
              <a:rPr lang="en-US" dirty="0" err="1"/>
              <a:t>iam</a:t>
            </a:r>
            <a:r>
              <a:rPr lang="en-US" dirty="0"/>
              <a:t>” is two beats – an unstressed and then a stressed.</a:t>
            </a:r>
          </a:p>
          <a:p>
            <a:pPr lvl="1"/>
            <a:r>
              <a:rPr lang="en-US" i="1" dirty="0" err="1"/>
              <a:t>sha</a:t>
            </a:r>
            <a:r>
              <a:rPr lang="en-US" i="1" dirty="0"/>
              <a:t>-BOOM!</a:t>
            </a:r>
          </a:p>
          <a:p>
            <a:r>
              <a:rPr lang="en-US" dirty="0"/>
              <a:t>A pentameter of five </a:t>
            </a:r>
            <a:r>
              <a:rPr lang="en-US" dirty="0" err="1"/>
              <a:t>iams</a:t>
            </a:r>
            <a:r>
              <a:rPr lang="en-US" dirty="0"/>
              <a:t> would mean that each line is 10 syllables.</a:t>
            </a:r>
          </a:p>
          <a:p>
            <a:pPr lvl="1"/>
            <a:r>
              <a:rPr lang="en-US" i="1" dirty="0" err="1"/>
              <a:t>sha</a:t>
            </a:r>
            <a:r>
              <a:rPr lang="en-US" i="1" dirty="0"/>
              <a:t>-BOOM </a:t>
            </a:r>
            <a:r>
              <a:rPr lang="en-US" i="1" dirty="0" err="1"/>
              <a:t>sha</a:t>
            </a:r>
            <a:r>
              <a:rPr lang="en-US" i="1" dirty="0"/>
              <a:t>-BOOM </a:t>
            </a:r>
            <a:r>
              <a:rPr lang="en-US" i="1" dirty="0" err="1"/>
              <a:t>sha</a:t>
            </a:r>
            <a:r>
              <a:rPr lang="en-US" i="1" dirty="0"/>
              <a:t>-BOOM </a:t>
            </a:r>
            <a:r>
              <a:rPr lang="en-US" i="1" dirty="0" err="1"/>
              <a:t>sha</a:t>
            </a:r>
            <a:r>
              <a:rPr lang="en-US" i="1" dirty="0"/>
              <a:t>-BOOM </a:t>
            </a:r>
            <a:r>
              <a:rPr lang="en-US" i="1" dirty="0" err="1"/>
              <a:t>sha</a:t>
            </a:r>
            <a:r>
              <a:rPr lang="en-US" i="1" dirty="0"/>
              <a:t>-BOOM!</a:t>
            </a:r>
          </a:p>
          <a:p>
            <a:r>
              <a:rPr lang="en-US" dirty="0"/>
              <a:t>Think about what iambic meter might sound like…</a:t>
            </a:r>
          </a:p>
          <a:p>
            <a:endParaRPr lang="en-US" b="1" dirty="0"/>
          </a:p>
        </p:txBody>
      </p:sp>
    </p:spTree>
    <p:extLst>
      <p:ext uri="{BB962C8B-B14F-4D97-AF65-F5344CB8AC3E}">
        <p14:creationId xmlns:p14="http://schemas.microsoft.com/office/powerpoint/2010/main" val="1616890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65D0-2701-4B82-A102-4AE09DDF0C59}"/>
              </a:ext>
            </a:extLst>
          </p:cNvPr>
          <p:cNvSpPr>
            <a:spLocks noGrp="1"/>
          </p:cNvSpPr>
          <p:nvPr>
            <p:ph type="title"/>
          </p:nvPr>
        </p:nvSpPr>
        <p:spPr/>
        <p:txBody>
          <a:bodyPr>
            <a:noAutofit/>
          </a:bodyPr>
          <a:lstStyle/>
          <a:p>
            <a:r>
              <a:rPr lang="en-US" sz="6000" dirty="0">
                <a:latin typeface="Blackadder ITC" panose="04020505051007020D02" pitchFamily="82" charset="0"/>
              </a:rPr>
              <a:t>Shakespeare’s sonnets are often – but not always – about love.</a:t>
            </a:r>
          </a:p>
        </p:txBody>
      </p:sp>
      <p:sp>
        <p:nvSpPr>
          <p:cNvPr id="3" name="Content Placeholder 2">
            <a:extLst>
              <a:ext uri="{FF2B5EF4-FFF2-40B4-BE49-F238E27FC236}">
                <a16:creationId xmlns:a16="http://schemas.microsoft.com/office/drawing/2014/main" id="{8F76C827-3326-49D0-B48A-2DF7E44636EA}"/>
              </a:ext>
            </a:extLst>
          </p:cNvPr>
          <p:cNvSpPr>
            <a:spLocks noGrp="1"/>
          </p:cNvSpPr>
          <p:nvPr>
            <p:ph idx="1"/>
          </p:nvPr>
        </p:nvSpPr>
        <p:spPr>
          <a:xfrm>
            <a:off x="411480" y="2103119"/>
            <a:ext cx="8031480" cy="4073843"/>
          </a:xfrm>
        </p:spPr>
        <p:txBody>
          <a:bodyPr/>
          <a:lstStyle/>
          <a:p>
            <a:r>
              <a:rPr lang="en-US" sz="2400" dirty="0"/>
              <a:t>Shakespeare published 154 sonnets, all of which are untitled – they are either referred to by their first line or by the number.</a:t>
            </a:r>
          </a:p>
          <a:p>
            <a:r>
              <a:rPr lang="en-US" sz="2400" dirty="0"/>
              <a:t>The vast majority are addressed to a man (the “Fair Youth”) and contemplate spiritual love and important intellectual questions.</a:t>
            </a:r>
          </a:p>
          <a:p>
            <a:r>
              <a:rPr lang="en-US" sz="2400" dirty="0"/>
              <a:t>Some of the later sonnets are addressed to a woman (the “Dark Lady”) and are more earthy and sensual in tone.</a:t>
            </a:r>
          </a:p>
          <a:p>
            <a:endParaRPr lang="en-US" b="1" dirty="0"/>
          </a:p>
        </p:txBody>
      </p:sp>
    </p:spTree>
    <p:extLst>
      <p:ext uri="{BB962C8B-B14F-4D97-AF65-F5344CB8AC3E}">
        <p14:creationId xmlns:p14="http://schemas.microsoft.com/office/powerpoint/2010/main" val="807917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TotalTime>
  <Words>877</Words>
  <Application>Microsoft Office PowerPoint</Application>
  <PresentationFormat>Widescreen</PresentationFormat>
  <Paragraphs>112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Blackadder ITC</vt:lpstr>
      <vt:lpstr>Calibri</vt:lpstr>
      <vt:lpstr>Calibri Light</vt:lpstr>
      <vt:lpstr>Office Theme</vt:lpstr>
      <vt:lpstr>Sonnets</vt:lpstr>
      <vt:lpstr>The Italian Renaissance</vt:lpstr>
      <vt:lpstr>Love During the Italian Renaissance</vt:lpstr>
      <vt:lpstr>PowerPoint Presentation</vt:lpstr>
      <vt:lpstr>PowerPoint Presentation</vt:lpstr>
      <vt:lpstr>Sonnets were an expression of “pure” love.</vt:lpstr>
      <vt:lpstr>PowerPoint Presentation</vt:lpstr>
      <vt:lpstr>Petrarchan Sonnet Examples</vt:lpstr>
      <vt:lpstr>Petrarchan sonnets had a strict set of rules.</vt:lpstr>
      <vt:lpstr>Modern Petrarchan sonnet by Edna St. Vincent Millay</vt:lpstr>
      <vt:lpstr>In the 1500s, England begins to copy Italian culture.</vt:lpstr>
      <vt:lpstr>Sonnet 130</vt:lpstr>
      <vt:lpstr>Shakespeare usually wrote his sonnets in iambic pentameter.</vt:lpstr>
      <vt:lpstr>Shakespeare’s sonnets are often – but not always – about love.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Sonnets</dc:title>
  <dc:creator>Chapman, Elizabeth M</dc:creator>
  <cp:lastModifiedBy>Chapman, Elizabeth M</cp:lastModifiedBy>
  <cp:revision>25</cp:revision>
  <dcterms:created xsi:type="dcterms:W3CDTF">2018-05-10T15:07:42Z</dcterms:created>
  <dcterms:modified xsi:type="dcterms:W3CDTF">2018-05-10T19:44:31Z</dcterms:modified>
</cp:coreProperties>
</file>