
<file path=[Content_Types].xml><?xml version="1.0" encoding="utf-8"?>
<Types xmlns="http://schemas.openxmlformats.org/package/2006/content-types">
  <Default Extension="mp3" ContentType="audio/mpeg"/>
  <Default Extension="png" ContentType="image/png"/>
  <Default Extension="jpeg" ContentType="image/jpeg"/>
  <Default Extension="wma" ContentType="audio/x-ms-wma"/>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 id="261" r:id="rId7"/>
    <p:sldId id="275" r:id="rId8"/>
    <p:sldId id="262" r:id="rId9"/>
    <p:sldId id="269" r:id="rId10"/>
    <p:sldId id="263" r:id="rId11"/>
    <p:sldId id="270" r:id="rId12"/>
    <p:sldId id="264" r:id="rId13"/>
    <p:sldId id="271" r:id="rId14"/>
    <p:sldId id="265" r:id="rId15"/>
    <p:sldId id="272" r:id="rId16"/>
    <p:sldId id="266" r:id="rId17"/>
    <p:sldId id="273" r:id="rId18"/>
    <p:sldId id="267" r:id="rId19"/>
    <p:sldId id="274" r:id="rId20"/>
    <p:sldId id="268" r:id="rId21"/>
    <p:sldId id="276" r:id="rId22"/>
    <p:sldId id="277" r:id="rId23"/>
    <p:sldId id="287" r:id="rId24"/>
    <p:sldId id="288" r:id="rId25"/>
    <p:sldId id="278" r:id="rId26"/>
    <p:sldId id="289" r:id="rId27"/>
    <p:sldId id="290" r:id="rId28"/>
    <p:sldId id="291" r:id="rId29"/>
    <p:sldId id="279" r:id="rId30"/>
    <p:sldId id="282" r:id="rId31"/>
    <p:sldId id="280" r:id="rId32"/>
    <p:sldId id="292" r:id="rId33"/>
    <p:sldId id="293" r:id="rId34"/>
    <p:sldId id="294" r:id="rId35"/>
    <p:sldId id="284" r:id="rId36"/>
    <p:sldId id="285" r:id="rId37"/>
    <p:sldId id="286"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9D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1" d="100"/>
          <a:sy n="71" d="100"/>
        </p:scale>
        <p:origin x="4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645143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64506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417B0-77AE-489A-9B3A-BD100F1A0039}" type="datetimeFigureOut">
              <a:rPr lang="en-US" smtClean="0"/>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748343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2417B0-77AE-489A-9B3A-BD100F1A0039}" type="datetimeFigureOut">
              <a:rPr lang="en-US" smtClean="0"/>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210989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2417B0-77AE-489A-9B3A-BD100F1A0039}" type="datetimeFigureOut">
              <a:rPr lang="en-US" smtClean="0"/>
              <a:t>9/3/2015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575205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2417B0-77AE-489A-9B3A-BD100F1A0039}" type="datetimeFigureOut">
              <a:rPr lang="en-US" smtClean="0"/>
              <a:t>9/3/2015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4224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417B0-77AE-489A-9B3A-BD100F1A0039}" type="datetimeFigureOut">
              <a:rPr lang="en-US" smtClean="0"/>
              <a:t>9/3/2015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188741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417B0-77AE-489A-9B3A-BD100F1A0039}" type="datetimeFigureOut">
              <a:rPr lang="en-US" smtClean="0"/>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261962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417B0-77AE-489A-9B3A-BD100F1A0039}" type="datetimeFigureOut">
              <a:rPr lang="en-US" smtClean="0"/>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95190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14749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2141467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5000">
              <a:srgbClr val="FF6000"/>
            </a:gs>
            <a:gs pos="0">
              <a:schemeClr val="accent4"/>
            </a:gs>
            <a:gs pos="96000">
              <a:srgbClr val="C00000"/>
            </a:gs>
            <a:gs pos="31000">
              <a:srgbClr val="FF000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417B0-77AE-489A-9B3A-BD100F1A0039}" type="datetimeFigureOut">
              <a:rPr lang="en-US" smtClean="0"/>
              <a:t>9/3/2015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13A15-B5A1-43BD-9609-D6F61F346179}" type="slidenum">
              <a:rPr lang="en-US" smtClean="0"/>
              <a:t>‹#›</a:t>
            </a:fld>
            <a:endParaRPr lang="en-US"/>
          </a:p>
        </p:txBody>
      </p:sp>
    </p:spTree>
    <p:extLst>
      <p:ext uri="{BB962C8B-B14F-4D97-AF65-F5344CB8AC3E}">
        <p14:creationId xmlns:p14="http://schemas.microsoft.com/office/powerpoint/2010/main" val="3500851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1.wav"/><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5" Type="http://schemas.openxmlformats.org/officeDocument/2006/relationships/image" Target="../media/image5.gif"/><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2.wav"/><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7.gif"/><Relationship Id="rId4" Type="http://schemas.openxmlformats.org/officeDocument/2006/relationships/audio" Target="../media/audio2.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3.png"/><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7.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8.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0.gi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9.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0.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3.gif"/></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audio" Target="../media/audio4.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1.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5.gi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2.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3.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7.gi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3.png"/><Relationship Id="rId4" Type="http://schemas.openxmlformats.org/officeDocument/2006/relationships/image" Target="../media/image18.gi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wma"/><Relationship Id="rId1" Type="http://schemas.microsoft.com/office/2007/relationships/media" Target="../media/media15.wma"/><Relationship Id="rId6" Type="http://schemas.openxmlformats.org/officeDocument/2006/relationships/audio" Target="../media/audio5.wav"/><Relationship Id="rId5" Type="http://schemas.openxmlformats.org/officeDocument/2006/relationships/image" Target="../media/image3.png"/><Relationship Id="rId4" Type="http://schemas.openxmlformats.org/officeDocument/2006/relationships/audio" Target="../media/audio5.wav"/></Relationships>
</file>

<file path=ppt/slides/_rels/slide2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slide" Target="slide2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2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292" y="1547446"/>
            <a:ext cx="10109982" cy="3207432"/>
          </a:xfrm>
        </p:spPr>
        <p:txBody>
          <a:bodyPr>
            <a:noAutofit/>
          </a:bodyPr>
          <a:lstStyle/>
          <a:p>
            <a:r>
              <a:rPr lang="en-US" sz="8800" dirty="0" smtClean="0">
                <a:latin typeface="orange juice" panose="02000000000000000000" pitchFamily="2" charset="0"/>
              </a:rPr>
              <a:t>Independent and Dependent Clauses and Dinosaurs</a:t>
            </a:r>
            <a:endParaRPr lang="en-US" sz="8800" dirty="0">
              <a:latin typeface="orange juice" panose="02000000000000000000" pitchFamily="2" charset="0"/>
            </a:endParaRPr>
          </a:p>
        </p:txBody>
      </p:sp>
    </p:spTree>
    <p:extLst>
      <p:ext uri="{BB962C8B-B14F-4D97-AF65-F5344CB8AC3E}">
        <p14:creationId xmlns:p14="http://schemas.microsoft.com/office/powerpoint/2010/main" val="2581796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56178" y="5126368"/>
            <a:ext cx="4022076" cy="1200329"/>
          </a:xfrm>
          <a:prstGeom prst="rect">
            <a:avLst/>
          </a:prstGeom>
          <a:solidFill>
            <a:srgbClr val="92D050"/>
          </a:solidFill>
        </p:spPr>
        <p:txBody>
          <a:bodyPr wrap="square" rtlCol="0">
            <a:spAutoFit/>
          </a:bodyPr>
          <a:lstStyle/>
          <a:p>
            <a:pPr algn="ctr"/>
            <a:r>
              <a:rPr lang="en-US" dirty="0" smtClean="0">
                <a:latin typeface="Arial Narrow" panose="020B0606020202030204" pitchFamily="34" charset="0"/>
              </a:rPr>
              <a:t>Let’s play… </a:t>
            </a:r>
            <a:r>
              <a:rPr lang="en-US" b="1" i="1" dirty="0" smtClean="0">
                <a:latin typeface="Arial Narrow" panose="020B0606020202030204" pitchFamily="34" charset="0"/>
              </a:rPr>
              <a:t>CLAUSE OR PHRASE?</a:t>
            </a:r>
            <a:r>
              <a:rPr lang="en-US" dirty="0" smtClean="0">
                <a:latin typeface="Arial Narrow" panose="020B0606020202030204" pitchFamily="34" charset="0"/>
              </a:rPr>
              <a:t>!!!!!</a:t>
            </a:r>
          </a:p>
          <a:p>
            <a:endParaRPr lang="en-US" dirty="0"/>
          </a:p>
          <a:p>
            <a:endParaRPr lang="en-US" dirty="0" smtClean="0"/>
          </a:p>
          <a:p>
            <a:endParaRPr lang="en-US" dirty="0"/>
          </a:p>
        </p:txBody>
      </p:sp>
      <p:sp>
        <p:nvSpPr>
          <p:cNvPr id="2" name="Title 1"/>
          <p:cNvSpPr>
            <a:spLocks noGrp="1"/>
          </p:cNvSpPr>
          <p:nvPr>
            <p:ph type="title"/>
          </p:nvPr>
        </p:nvSpPr>
        <p:spPr>
          <a:xfrm>
            <a:off x="450166" y="159660"/>
            <a:ext cx="5247249" cy="1773682"/>
          </a:xfrm>
          <a:solidFill>
            <a:srgbClr val="FFFF66"/>
          </a:solidFill>
        </p:spPr>
        <p:txBody>
          <a:bodyPr>
            <a:normAutofit fontScale="90000"/>
          </a:bodyPr>
          <a:lstStyle/>
          <a:p>
            <a:r>
              <a:rPr lang="en-US" sz="4000" dirty="0" smtClean="0">
                <a:latin typeface="Arial Narrow" panose="020B0606020202030204" pitchFamily="34" charset="0"/>
                <a:cs typeface="Andalus" panose="02020603050405020304" pitchFamily="18" charset="-78"/>
              </a:rPr>
              <a:t>A CLAUSE: a series of words that contains a subject and verb relationship</a:t>
            </a:r>
            <a:endParaRPr lang="en-US" sz="4000" dirty="0">
              <a:latin typeface="Arial Narrow" panose="020B0606020202030204" pitchFamily="34" charset="0"/>
              <a:cs typeface="Andalus" panose="02020603050405020304" pitchFamily="18" charset="-78"/>
            </a:endParaRPr>
          </a:p>
        </p:txBody>
      </p:sp>
      <p:sp>
        <p:nvSpPr>
          <p:cNvPr id="3" name="Rectangle 2"/>
          <p:cNvSpPr/>
          <p:nvPr/>
        </p:nvSpPr>
        <p:spPr>
          <a:xfrm>
            <a:off x="6302324" y="159659"/>
            <a:ext cx="5505157" cy="1754326"/>
          </a:xfrm>
          <a:prstGeom prst="rect">
            <a:avLst/>
          </a:prstGeom>
          <a:solidFill>
            <a:srgbClr val="FFFF66"/>
          </a:solidFill>
        </p:spPr>
        <p:txBody>
          <a:bodyPr wrap="square">
            <a:spAutoFit/>
          </a:bodyPr>
          <a:lstStyle/>
          <a:p>
            <a:r>
              <a:rPr lang="en-US" sz="3600" dirty="0" smtClean="0">
                <a:latin typeface="Arial Narrow" panose="020B0606020202030204" pitchFamily="34" charset="0"/>
                <a:cs typeface="Andalus" panose="02020603050405020304" pitchFamily="18" charset="-78"/>
              </a:rPr>
              <a:t>A PHRASE: a series of words that does not contain a subject and verb relationship*</a:t>
            </a:r>
            <a:endParaRPr lang="en-US" sz="3600" dirty="0"/>
          </a:p>
        </p:txBody>
      </p:sp>
      <p:sp>
        <p:nvSpPr>
          <p:cNvPr id="4" name="TextBox 3"/>
          <p:cNvSpPr txBox="1"/>
          <p:nvPr/>
        </p:nvSpPr>
        <p:spPr>
          <a:xfrm>
            <a:off x="239151" y="6457077"/>
            <a:ext cx="11952849" cy="400110"/>
          </a:xfrm>
          <a:prstGeom prst="rect">
            <a:avLst/>
          </a:prstGeom>
          <a:noFill/>
        </p:spPr>
        <p:txBody>
          <a:bodyPr wrap="square" rtlCol="0">
            <a:spAutoFit/>
          </a:bodyPr>
          <a:lstStyle/>
          <a:p>
            <a:r>
              <a:rPr lang="en-US" sz="2000" b="1" dirty="0" smtClean="0">
                <a:latin typeface="Arial Narrow" panose="020B0606020202030204" pitchFamily="34" charset="0"/>
              </a:rPr>
              <a:t>*Remember the different kinds of phrases we have studied: appositive, infinitive, gerund, participial, and prepositional</a:t>
            </a:r>
            <a:r>
              <a:rPr lang="en-US" dirty="0" smtClean="0"/>
              <a:t>.</a:t>
            </a:r>
            <a:endParaRPr lang="en-US" dirty="0"/>
          </a:p>
        </p:txBody>
      </p:sp>
      <p:pic>
        <p:nvPicPr>
          <p:cNvPr id="1026" name="Picture 2" descr="http://www.3dfx.ch/gallery/d/53272-2/Tyrannosaurus+Rex+Mot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178" y="2029170"/>
            <a:ext cx="4022076" cy="301655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91324" y="5531055"/>
            <a:ext cx="2799471" cy="584775"/>
          </a:xfrm>
          <a:prstGeom prst="rect">
            <a:avLst/>
          </a:prstGeom>
          <a:noFill/>
        </p:spPr>
        <p:txBody>
          <a:bodyPr wrap="square" rtlCol="0">
            <a:spAutoFit/>
          </a:bodyPr>
          <a:lstStyle/>
          <a:p>
            <a:r>
              <a:rPr lang="en-US" sz="3200" dirty="0" smtClean="0">
                <a:latin typeface="Arial Narrow" panose="020B0606020202030204" pitchFamily="34" charset="0"/>
              </a:rPr>
              <a:t>he roars</a:t>
            </a:r>
            <a:endParaRPr lang="en-US" sz="3200" dirty="0">
              <a:latin typeface="Arial Narrow" panose="020B0606020202030204" pitchFamily="34" charset="0"/>
            </a:endParaRPr>
          </a:p>
        </p:txBody>
      </p:sp>
      <p:sp>
        <p:nvSpPr>
          <p:cNvPr id="7" name="TextBox 6"/>
          <p:cNvSpPr txBox="1"/>
          <p:nvPr/>
        </p:nvSpPr>
        <p:spPr>
          <a:xfrm>
            <a:off x="4404363" y="5212794"/>
            <a:ext cx="3366866"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hundering through the prehistoric forest</a:t>
            </a:r>
            <a:endParaRPr lang="en-US" sz="3200" dirty="0">
              <a:latin typeface="Arial Narrow" panose="020B0606020202030204" pitchFamily="34" charset="0"/>
            </a:endParaRPr>
          </a:p>
        </p:txBody>
      </p:sp>
      <p:sp>
        <p:nvSpPr>
          <p:cNvPr id="8" name="TextBox 7"/>
          <p:cNvSpPr txBox="1"/>
          <p:nvPr/>
        </p:nvSpPr>
        <p:spPr>
          <a:xfrm>
            <a:off x="4703298" y="5453381"/>
            <a:ext cx="3024554" cy="584775"/>
          </a:xfrm>
          <a:prstGeom prst="rect">
            <a:avLst/>
          </a:prstGeom>
          <a:noFill/>
        </p:spPr>
        <p:txBody>
          <a:bodyPr wrap="square" rtlCol="0">
            <a:spAutoFit/>
          </a:bodyPr>
          <a:lstStyle/>
          <a:p>
            <a:r>
              <a:rPr lang="en-US" sz="3200" dirty="0" smtClean="0">
                <a:latin typeface="Arial Narrow" panose="020B0606020202030204" pitchFamily="34" charset="0"/>
              </a:rPr>
              <a:t>King of the Lizards</a:t>
            </a:r>
            <a:endParaRPr lang="en-US" sz="3200" dirty="0">
              <a:latin typeface="Arial Narrow" panose="020B0606020202030204" pitchFamily="34" charset="0"/>
            </a:endParaRPr>
          </a:p>
        </p:txBody>
      </p:sp>
      <p:sp>
        <p:nvSpPr>
          <p:cNvPr id="9" name="TextBox 8"/>
          <p:cNvSpPr txBox="1"/>
          <p:nvPr/>
        </p:nvSpPr>
        <p:spPr>
          <a:xfrm>
            <a:off x="4620061" y="5264866"/>
            <a:ext cx="3364526" cy="1077218"/>
          </a:xfrm>
          <a:prstGeom prst="rect">
            <a:avLst/>
          </a:prstGeom>
          <a:noFill/>
        </p:spPr>
        <p:txBody>
          <a:bodyPr wrap="square" rtlCol="0">
            <a:spAutoFit/>
          </a:bodyPr>
          <a:lstStyle/>
          <a:p>
            <a:r>
              <a:rPr lang="en-US" sz="3200" dirty="0" smtClean="0">
                <a:latin typeface="Arial Narrow" panose="020B0606020202030204" pitchFamily="34" charset="0"/>
              </a:rPr>
              <a:t>T-Rex devours his enemies</a:t>
            </a:r>
            <a:endParaRPr lang="en-US" sz="3200" dirty="0">
              <a:latin typeface="Arial Narrow" panose="020B0606020202030204" pitchFamily="34" charset="0"/>
            </a:endParaRPr>
          </a:p>
        </p:txBody>
      </p:sp>
      <p:sp>
        <p:nvSpPr>
          <p:cNvPr id="10" name="TextBox 9"/>
          <p:cNvSpPr txBox="1"/>
          <p:nvPr/>
        </p:nvSpPr>
        <p:spPr>
          <a:xfrm>
            <a:off x="4775456" y="5257173"/>
            <a:ext cx="3334042"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hough his arms were puny</a:t>
            </a:r>
            <a:endParaRPr lang="en-US" sz="3200" dirty="0">
              <a:latin typeface="Arial Narrow" panose="020B0606020202030204" pitchFamily="34" charset="0"/>
            </a:endParaRPr>
          </a:p>
        </p:txBody>
      </p:sp>
      <p:sp>
        <p:nvSpPr>
          <p:cNvPr id="11" name="TextBox 10"/>
          <p:cNvSpPr txBox="1"/>
          <p:nvPr/>
        </p:nvSpPr>
        <p:spPr>
          <a:xfrm>
            <a:off x="4097338" y="5467877"/>
            <a:ext cx="3434863" cy="584775"/>
          </a:xfrm>
          <a:prstGeom prst="rect">
            <a:avLst/>
          </a:prstGeom>
          <a:noFill/>
        </p:spPr>
        <p:txBody>
          <a:bodyPr wrap="square" rtlCol="0">
            <a:spAutoFit/>
          </a:bodyPr>
          <a:lstStyle/>
          <a:p>
            <a:r>
              <a:rPr lang="en-US" sz="3200" dirty="0">
                <a:latin typeface="Arial Narrow" panose="020B0606020202030204" pitchFamily="34" charset="0"/>
              </a:rPr>
              <a:t>w</a:t>
            </a:r>
            <a:r>
              <a:rPr lang="en-US" sz="3200" dirty="0" smtClean="0">
                <a:latin typeface="Arial Narrow" panose="020B0606020202030204" pitchFamily="34" charset="0"/>
              </a:rPr>
              <a:t>herever T-Rex goes</a:t>
            </a:r>
            <a:endParaRPr lang="en-US" sz="3200" dirty="0">
              <a:latin typeface="Arial Narrow" panose="020B0606020202030204" pitchFamily="34" charset="0"/>
            </a:endParaRPr>
          </a:p>
        </p:txBody>
      </p:sp>
      <p:sp>
        <p:nvSpPr>
          <p:cNvPr id="12" name="TextBox 11"/>
          <p:cNvSpPr txBox="1"/>
          <p:nvPr/>
        </p:nvSpPr>
        <p:spPr>
          <a:xfrm>
            <a:off x="4211573" y="5272559"/>
            <a:ext cx="3024554"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o escape from his razor teeth </a:t>
            </a:r>
            <a:endParaRPr lang="en-US" sz="3200" dirty="0">
              <a:latin typeface="Arial Narrow" panose="020B0606020202030204" pitchFamily="34" charset="0"/>
            </a:endParaRPr>
          </a:p>
        </p:txBody>
      </p:sp>
      <p:sp>
        <p:nvSpPr>
          <p:cNvPr id="14" name="TextBox 13"/>
          <p:cNvSpPr txBox="1"/>
          <p:nvPr/>
        </p:nvSpPr>
        <p:spPr>
          <a:xfrm>
            <a:off x="5164548" y="5437994"/>
            <a:ext cx="2799471" cy="584775"/>
          </a:xfrm>
          <a:prstGeom prst="rect">
            <a:avLst/>
          </a:prstGeom>
          <a:noFill/>
        </p:spPr>
        <p:txBody>
          <a:bodyPr wrap="square" rtlCol="0">
            <a:spAutoFit/>
          </a:bodyPr>
          <a:lstStyle/>
          <a:p>
            <a:r>
              <a:rPr lang="en-US" sz="3200" dirty="0">
                <a:latin typeface="Arial Narrow" panose="020B0606020202030204" pitchFamily="34" charset="0"/>
              </a:rPr>
              <a:t>r</a:t>
            </a:r>
            <a:r>
              <a:rPr lang="en-US" sz="3200" dirty="0" smtClean="0">
                <a:latin typeface="Arial Narrow" panose="020B0606020202030204" pitchFamily="34" charset="0"/>
              </a:rPr>
              <a:t>ipped to shreds</a:t>
            </a:r>
            <a:endParaRPr lang="en-US" sz="3200" dirty="0">
              <a:latin typeface="Arial Narrow" panose="020B0606020202030204" pitchFamily="34" charset="0"/>
            </a:endParaRPr>
          </a:p>
        </p:txBody>
      </p:sp>
    </p:spTree>
    <p:extLst>
      <p:ext uri="{BB962C8B-B14F-4D97-AF65-F5344CB8AC3E}">
        <p14:creationId xmlns:p14="http://schemas.microsoft.com/office/powerpoint/2010/main" val="389986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1" nodeType="clickEffect">
                                  <p:stCondLst>
                                    <p:cond delay="0"/>
                                  </p:stCondLst>
                                  <p:childTnLst>
                                    <p:animMotion origin="layout" path="M -1.25E-6 -0.00023 L -1.25E-6 -4.07407E-6 C -0.0056 -0.00509 -0.01094 -0.00949 -0.01627 -0.01458 C -0.02864 -0.02638 -0.02331 -0.02407 -0.03724 -0.03495 C -0.04206 -0.03888 -0.04687 -0.04213 -0.05182 -0.04537 C -0.06654 -0.05486 -0.06732 -0.05162 -0.08086 -0.06574 C -0.08542 -0.0706 -0.08893 -0.07731 -0.09375 -0.08217 C -0.0987 -0.08726 -0.10469 -0.09097 -0.10976 -0.09652 C -0.11667 -0.10347 -0.12239 -0.11203 -0.1293 -0.11898 C -0.17617 -0.1662 -0.12409 -0.11041 -0.16471 -0.14537 C -0.17005 -0.15023 -0.17396 -0.15717 -0.17917 -0.1618 C -0.18463 -0.16689 -0.19127 -0.16967 -0.19687 -0.17407 C -0.20208 -0.17824 -0.20651 -0.18402 -0.21146 -0.18865 C -0.21614 -0.19282 -0.22122 -0.19629 -0.22591 -0.20069 C -0.2457 -0.21875 -0.23476 -0.21018 -0.25169 -0.22731 C -0.25599 -0.23171 -0.26042 -0.23518 -0.26471 -0.23981 C -0.27226 -0.24768 -0.27969 -0.25625 -0.28724 -0.26412 C -0.29023 -0.26736 -0.30013 -0.27893 -0.30495 -0.28263 C -0.30703 -0.28426 -0.30924 -0.28541 -0.31146 -0.28657 C -0.31315 -0.28935 -0.31471 -0.29189 -0.31627 -0.2949 C -0.31849 -0.29907 -0.32018 -0.30347 -0.32265 -0.30717 C -0.32487 -0.31064 -0.32812 -0.31273 -0.33086 -0.31551 C -0.33229 -0.32083 -0.3332 -0.32662 -0.33568 -0.33194 C -0.3388 -0.33842 -0.34323 -0.34398 -0.34687 -0.35023 C -0.34857 -0.35301 -0.35 -0.35555 -0.35169 -0.35833 C -0.36081 -0.37291 -0.3556 -0.36342 -0.36133 -0.37476 C -0.36575 -0.39652 -0.35911 -0.36666 -0.36784 -0.39305 C -0.3694 -0.39768 -0.37018 -0.40277 -0.37109 -0.4074 C -0.37226 -0.41342 -0.37331 -0.41967 -0.37422 -0.42592 C -0.37552 -0.43333 -0.37591 -0.4412 -0.3776 -0.44838 C -0.37812 -0.45069 -0.37982 -0.45231 -0.38073 -0.45439 C -0.38242 -0.45833 -0.38463 -0.46551 -0.38724 -0.46875 C -0.38867 -0.4706 -0.39036 -0.47176 -0.39206 -0.47291 C -0.39362 -0.47384 -0.39674 -0.47476 -0.39674 -0.47453 L -0.39674 -0.46875 " pathEditMode="relative" rAng="0" ptsTypes="AAAAAAAAAAAAAAAAAAAAAAAAAAAAAAAAAAA">
                                      <p:cBhvr>
                                        <p:cTn id="10" dur="2000" fill="hold"/>
                                        <p:tgtEl>
                                          <p:spTgt spid="5"/>
                                        </p:tgtEl>
                                        <p:attrNameLst>
                                          <p:attrName>ppt_x</p:attrName>
                                          <p:attrName>ppt_y</p:attrName>
                                        </p:attrNameLst>
                                      </p:cBhvr>
                                      <p:rCtr x="-19844" y="-23704"/>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2.91667E-6 -4.81481E-6 L 2.91667E-6 0.00024 C -0.02435 -0.02106 -0.0017 0.00116 -0.01875 -0.02222 C -0.02565 -0.03194 -0.03334 -0.03958 -0.04024 -0.04953 C -0.04844 -0.06134 -0.05521 -0.07592 -0.0638 -0.08703 C -0.07136 -0.09652 -0.08047 -0.10208 -0.08828 -0.11064 C -0.09479 -0.11805 -0.10013 -0.128 -0.1069 -0.13449 C -0.13177 -0.15833 -0.13568 -0.1574 -0.15977 -0.16689 C -0.16589 -0.17245 -0.17188 -0.17916 -0.17839 -0.18379 C -0.20443 -0.20254 -0.20482 -0.20162 -0.22539 -0.20925 C -0.24466 -0.22453 -0.22748 -0.21273 -0.24701 -0.22129 C -0.26576 -0.22939 -0.24623 -0.2243 -0.26354 -0.228 C -0.26654 -0.23125 -0.2694 -0.23495 -0.2724 -0.23819 C -0.27735 -0.24328 -0.28242 -0.24606 -0.28711 -0.25185 C -0.28854 -0.2537 -0.28959 -0.25671 -0.29102 -0.25856 C -0.29597 -0.2655 -0.3017 -0.27013 -0.30769 -0.27384 C -0.3086 -0.27453 -0.30964 -0.275 -0.31055 -0.27546 C -0.31797 -0.28055 -0.31289 -0.278 -0.32032 -0.28055 C -0.3211 -0.2824 -0.32188 -0.28402 -0.3224 -0.28587 C -0.32318 -0.28912 -0.32279 -0.29351 -0.32435 -0.29606 L -0.32722 -0.30115 C -0.32813 -0.30509 -0.32839 -0.3081 -0.33021 -0.31134 C -0.33099 -0.31273 -0.33203 -0.31365 -0.33321 -0.31481 C -0.33334 -0.31481 -0.33386 -0.31481 -0.33399 -0.31481 L -0.33399 -0.31458 " pathEditMode="relative" rAng="0" ptsTypes="AAAAAAAAAAAAAAAAAAAAAAAAA">
                                      <p:cBhvr>
                                        <p:cTn id="18" dur="2000" fill="hold"/>
                                        <p:tgtEl>
                                          <p:spTgt spid="9"/>
                                        </p:tgtEl>
                                        <p:attrNameLst>
                                          <p:attrName>ppt_x</p:attrName>
                                          <p:attrName>ppt_y</p:attrName>
                                        </p:attrNameLst>
                                      </p:cBhvr>
                                      <p:rCtr x="-16706" y="-1574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1.25E-6 2.59259E-6 L 1.25E-6 0.00023 C 0.01068 -0.03611 -0.00117 -0.0051 0.01185 -0.02523 C 0.01328 -0.02709 0.01354 -0.02986 0.01458 -0.03241 C 0.01614 -0.03611 0.01823 -0.03935 0.01979 -0.04306 C 0.02513 -0.05533 0.02266 -0.05371 0.0293 -0.06621 C 0.03203 -0.07199 0.03555 -0.07685 0.03854 -0.08241 C 0.04219 -0.08935 0.04544 -0.09699 0.04909 -0.10394 C 0.05338 -0.11204 0.05846 -0.11922 0.0625 -0.12709 C 0.07213 -0.14607 0.08112 -0.16528 0.09049 -0.18472 C 0.09531 -0.19468 0.09974 -0.20533 0.10508 -0.21505 C 0.11445 -0.23172 0.12213 -0.25023 0.13307 -0.26505 C 0.13789 -0.27153 0.14349 -0.27755 0.14779 -0.28472 C 0.15273 -0.29329 0.15638 -0.30301 0.1612 -0.31158 C 0.16523 -0.31922 0.17044 -0.3257 0.17448 -0.3331 C 0.18424 -0.35185 0.19206 -0.37269 0.20234 -0.39051 C 0.20924 -0.40209 0.21745 -0.41551 0.2237 -0.42824 C 0.24114 -0.4632 0.22005 -0.42315 0.23698 -0.4551 C 0.2401 -0.46736 0.23594 -0.45255 0.24232 -0.4676 C 0.25156 -0.48889 0.2444 -0.48148 0.25312 -0.48889 L 0.26107 -0.48542 C 0.26497 -0.4838 0.26667 -0.48334 0.27044 -0.4801 C 0.27226 -0.47847 0.2737 -0.47616 0.27565 -0.47477 C 0.27565 -0.47454 0.28568 -0.47037 0.28776 -0.46922 C 0.29036 -0.46829 0.29336 -0.46783 0.2957 -0.46574 C 0.297 -0.46459 0.29831 -0.4632 0.29974 -0.46227 C 0.30534 -0.4588 0.30859 -0.45834 0.31445 -0.45672 C 0.31745 -0.45417 0.31979 -0.45301 0.32096 -0.44792 C 0.32148 -0.44607 0.32096 -0.44422 0.32096 -0.4426 L 0.32096 -0.44236 " pathEditMode="relative" rAng="0" ptsTypes="AAAAAAAAAAAAAAAAAAAAAAAAAAAAAA">
                                      <p:cBhvr>
                                        <p:cTn id="26" dur="2000" fill="hold"/>
                                        <p:tgtEl>
                                          <p:spTgt spid="7"/>
                                        </p:tgtEl>
                                        <p:attrNameLst>
                                          <p:attrName>ppt_x</p:attrName>
                                          <p:attrName>ppt_y</p:attrName>
                                        </p:attrNameLst>
                                      </p:cBhvr>
                                      <p:rCtr x="16055" y="-24444"/>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4.58333E-6 1.11111E-6 L 4.58333E-6 0.00023 C -0.003 -0.00093 -0.00599 -0.00116 -0.00873 -0.00278 C -0.01055 -0.00394 -0.01198 -0.00648 -0.01381 -0.0081 C -0.01537 -0.00972 -0.01719 -0.01088 -0.01888 -0.01227 C -0.02435 -0.0169 -0.0293 -0.02315 -0.03503 -0.02685 C -0.07084 -0.05046 -0.02904 -0.02083 -0.07513 -0.0632 C -0.07917 -0.06667 -0.08399 -0.06783 -0.08803 -0.07107 C -0.10066 -0.08125 -0.10026 -0.08588 -0.11276 -0.09259 C -0.11576 -0.09398 -0.11901 -0.09445 -0.12214 -0.09514 C -0.12943 -0.09676 -0.14037 -0.09722 -0.14701 -0.09792 C -0.15026 -0.09884 -0.15378 -0.1 -0.15717 -0.10046 C -0.16055 -0.10139 -0.17487 -0.10278 -0.17774 -0.10324 C -0.18399 -0.10602 -0.18985 -0.10903 -0.19649 -0.10995 C -0.20469 -0.11134 -0.2129 -0.11181 -0.22123 -0.11273 C -0.23881 -0.11227 -0.25651 -0.11227 -0.27409 -0.11134 C -0.30704 -0.10926 -0.26029 -0.10625 -0.29883 -0.10995 C -0.3 -0.11042 -0.30118 -0.11088 -0.30235 -0.11134 C -0.30508 -0.11181 -0.30795 -0.11181 -0.31081 -0.11273 C -0.31263 -0.1132 -0.3142 -0.11458 -0.31602 -0.11528 C -0.31797 -0.1162 -0.31993 -0.11713 -0.32201 -0.11806 C -0.32305 -0.11852 -0.32422 -0.11875 -0.3254 -0.11921 C -0.33178 -0.12338 -0.32969 -0.12431 -0.33737 -0.12732 C -0.33946 -0.12824 -0.3418 -0.12824 -0.34415 -0.1287 C -0.34493 -0.12963 -0.34571 -0.13056 -0.34675 -0.13148 C -0.34753 -0.13195 -0.34831 -0.13241 -0.34922 -0.13287 C -0.35248 -0.13403 -0.35157 -0.13403 -0.35339 -0.13403 L -0.35339 -0.1338 " pathEditMode="relative" rAng="0" ptsTypes="AAAAAAAAAAAAAAAAAAAAAAAAAAAA">
                                      <p:cBhvr>
                                        <p:cTn id="34" dur="2000" fill="hold"/>
                                        <p:tgtEl>
                                          <p:spTgt spid="10"/>
                                        </p:tgtEl>
                                        <p:attrNameLst>
                                          <p:attrName>ppt_x</p:attrName>
                                          <p:attrName>ppt_y</p:attrName>
                                        </p:attrNameLst>
                                      </p:cBhvr>
                                      <p:rCtr x="-17669" y="-669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1" nodeType="clickEffect">
                                  <p:stCondLst>
                                    <p:cond delay="0"/>
                                  </p:stCondLst>
                                  <p:childTnLst>
                                    <p:animMotion origin="layout" path="M 0.09479 0.04722 L 0.09479 0.04722 C 0.097 0.04028 0.09882 0.0331 0.10156 0.02685 C 0.10338 0.02269 0.10651 0.02083 0.10833 0.0169 C 0.11002 0.0132 0.11015 0.0081 0.11171 0.00463 C 0.11549 -0.00347 0.12005 -0.01018 0.12421 -0.01759 L 0.13333 -0.03379 C 0.13606 -0.03842 0.13815 -0.04444 0.14127 -0.04792 C 0.15833 -0.0669 0.14244 -0.04792 0.16067 -0.07407 C 0.17044 -0.08842 0.16614 -0.0794 0.17421 -0.09236 C 0.18593 -0.11088 0.17135 -0.08912 0.18333 -0.11065 C 0.18502 -0.11366 0.18737 -0.11551 0.18906 -0.11852 C 0.1927 -0.12569 0.19544 -0.13403 0.19921 -0.14074 L 0.20716 -0.15509 C 0.20911 -0.15833 0.21119 -0.16157 0.21289 -0.16504 C 0.22122 -0.18264 0.21692 -0.17546 0.22539 -0.18727 C 0.22617 -0.19004 0.22656 -0.19305 0.2276 -0.19537 C 0.23072 -0.20208 0.23489 -0.20694 0.23789 -0.21366 L 0.24244 -0.22361 C 0.24322 -0.22778 0.24362 -0.23194 0.24466 -0.23588 C 0.24596 -0.24028 0.24817 -0.24352 0.24921 -0.24792 C 0.25039 -0.25278 0.25143 -0.25764 0.2526 -0.26204 C 0.25364 -0.26574 0.2552 -0.26875 0.25612 -0.27222 C 0.25703 -0.27616 0.25729 -0.28055 0.25833 -0.28426 C 0.26471 -0.30671 0.2625 -0.29305 0.26627 -0.30856 C 0.26679 -0.31065 0.26679 -0.31273 0.26744 -0.31458 C 0.27044 -0.3243 0.27044 -0.32407 0.27317 -0.3287 L 0.27317 -0.3287 " pathEditMode="relative" ptsTypes="AAAAAAAAAAAAAAAAAAAAAAAAAAAA">
                                      <p:cBhvr>
                                        <p:cTn id="42" dur="2000" fill="hold"/>
                                        <p:tgtEl>
                                          <p:spTgt spid="8"/>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1" nodeType="clickEffect">
                                  <p:stCondLst>
                                    <p:cond delay="0"/>
                                  </p:stCondLst>
                                  <p:childTnLst>
                                    <p:animMotion origin="layout" path="M -1.04167E-6 -2.22222E-6 L -1.04167E-6 0.00023 C 0.00469 -0.00139 0.0099 -0.00162 0.01432 -0.00416 C 0.01966 -0.00694 0.02396 -0.01227 0.02891 -0.01574 C 0.03464 -0.01991 0.04102 -0.02315 0.04649 -0.02754 C 0.06237 -0.03981 0.078 -0.05324 0.09323 -0.06643 C 0.10052 -0.07268 0.1069 -0.08032 0.11432 -0.08588 C 0.12031 -0.09074 0.12656 -0.09444 0.13203 -0.09953 C 0.14596 -0.11296 0.14922 -0.12268 0.16419 -0.13078 C 0.17956 -0.13912 0.18529 -0.13935 0.20143 -0.14074 L 0.26419 -0.14444 L 0.27721 -0.14653 C 0.28438 -0.14768 0.28789 -0.14884 0.29492 -0.15023 C 0.29974 -0.14977 0.30456 -0.14953 0.30938 -0.14861 C 0.31094 -0.14815 0.3125 -0.14653 0.31432 -0.14653 C 0.32227 -0.14653 0.33034 -0.14791 0.33828 -0.14861 C 0.33998 -0.14907 0.3418 -0.1493 0.34336 -0.15023 C 0.35104 -0.15671 0.34518 -0.15625 0.34987 -0.15625 L 0.34987 -0.15602 " pathEditMode="relative" rAng="0" ptsTypes="AAAAAAAAAAAAAAAAAAA">
                                      <p:cBhvr>
                                        <p:cTn id="50" dur="2000" fill="hold"/>
                                        <p:tgtEl>
                                          <p:spTgt spid="12"/>
                                        </p:tgtEl>
                                        <p:attrNameLst>
                                          <p:attrName>ppt_x</p:attrName>
                                          <p:attrName>ppt_y</p:attrName>
                                        </p:attrNameLst>
                                      </p:cBhvr>
                                      <p:rCtr x="17487" y="-7801"/>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1" nodeType="clickEffect">
                                  <p:stCondLst>
                                    <p:cond delay="0"/>
                                  </p:stCondLst>
                                  <p:childTnLst>
                                    <p:animMotion origin="layout" path="M 0.06732 0.05116 L 0.06732 0.05116 C 0.08008 0.05046 0.0931 0.05139 0.10586 0.04907 C 0.10847 0.04861 0.11042 0.04467 0.11276 0.04305 C 0.11498 0.04143 0.11719 0.04028 0.11953 0.03889 C 0.12214 0.0375 0.12487 0.03657 0.12748 0.03495 C 0.13555 0.02986 0.1431 0.02199 0.1513 0.01875 C 0.1668 0.01273 0.15807 0.01528 0.17748 0.01273 C 0.17904 0.01134 0.18047 0.00995 0.18203 0.00879 C 0.19987 -0.00533 0.19961 0.00532 0.2332 0.00671 C 0.2474 0.01504 0.22865 0.00486 0.26836 0.00671 C 0.27227 0.00694 0.27982 0.01065 0.27982 0.01065 L 0.27982 0.01065 " pathEditMode="relative" ptsTypes="AAAAAAAAAAAAA">
                                      <p:cBhvr>
                                        <p:cTn id="58" dur="2000" fill="hold"/>
                                        <p:tgtEl>
                                          <p:spTgt spid="14"/>
                                        </p:tgtEl>
                                        <p:attrNameLst>
                                          <p:attrName>ppt_x</p:attrName>
                                          <p:attrName>ppt_y</p:attrName>
                                        </p:attrNameLst>
                                      </p:cBhvr>
                                    </p:animMotion>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1" nodeType="clickEffect">
                                  <p:stCondLst>
                                    <p:cond delay="0"/>
                                  </p:stCondLst>
                                  <p:childTnLst>
                                    <p:animMotion origin="layout" path="M -0.11562 0.0551 L -0.11562 0.0551 C -0.13828 0.05741 -0.17903 0.06227 -0.20091 0.06112 C -0.21159 0.06042 -0.22213 0.05695 -0.23268 0.0551 C -0.23997 0.05163 -0.247 0.04746 -0.25429 0.04491 C -0.26146 0.04237 -0.25807 0.04375 -0.26458 0.04098 C -0.27643 0.02825 -0.26679 0.03635 -0.29062 0.03288 C -0.29297 0.03241 -0.29518 0.03125 -0.29752 0.03079 C -0.30052 0.0301 -0.30351 0.0294 -0.30664 0.02871 C -0.30807 0.02801 -0.30963 0.02778 -0.31106 0.02686 C -0.31523 0.02362 -0.31419 0.02246 -0.31679 0.01667 C -0.31744 0.01528 -0.31836 0.01389 -0.31901 0.01274 L -0.31901 0.01274 " pathEditMode="relative" ptsTypes="AAAAAAAAAAAAA">
                                      <p:cBhvr>
                                        <p:cTn id="66" dur="2000" fill="hold"/>
                                        <p:tgtEl>
                                          <p:spTgt spid="1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P spid="9" grpId="0"/>
      <p:bldP spid="9" grpId="1"/>
      <p:bldP spid="10" grpId="0"/>
      <p:bldP spid="10" grpId="1"/>
      <p:bldP spid="11" grpId="0"/>
      <p:bldP spid="11" grpId="1"/>
      <p:bldP spid="12" grpId="0"/>
      <p:bldP spid="12" grpId="1"/>
      <p:bldP spid="14" grpId="0"/>
      <p:bldP spid="1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vipmedia.globalnews.ca/2014/04/colourtv.jpg?w=720&amp;h=464"/>
          <p:cNvPicPr>
            <a:picLocks noChangeAspect="1" noChangeArrowheads="1"/>
          </p:cNvPicPr>
          <p:nvPr/>
        </p:nvPicPr>
        <p:blipFill rotWithShape="1">
          <a:blip r:embed="rId4">
            <a:extLst>
              <a:ext uri="{28A0092B-C50C-407E-A947-70E740481C1C}">
                <a14:useLocalDpi xmlns:a14="http://schemas.microsoft.com/office/drawing/2010/main" val="0"/>
              </a:ext>
            </a:extLst>
          </a:blip>
          <a:srcRect t="4297" b="3495"/>
          <a:stretch/>
        </p:blipFill>
        <p:spPr bwMode="auto">
          <a:xfrm>
            <a:off x="0" y="1"/>
            <a:ext cx="12192000" cy="7244862"/>
          </a:xfrm>
          <a:prstGeom prst="rect">
            <a:avLst/>
          </a:prstGeom>
          <a:noFill/>
          <a:extLst>
            <a:ext uri="{909E8E84-426E-40DD-AFC4-6F175D3DCCD1}">
              <a14:hiddenFill xmlns:a14="http://schemas.microsoft.com/office/drawing/2010/main">
                <a:solidFill>
                  <a:srgbClr val="FFFFFF"/>
                </a:solidFill>
              </a14:hiddenFill>
            </a:ext>
          </a:extLst>
        </p:spPr>
      </p:pic>
      <p:pic>
        <p:nvPicPr>
          <p:cNvPr id="2" name="Background Noise-SoundBible.com-185731075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6553200"/>
            <a:ext cx="609600" cy="609600"/>
          </a:xfrm>
          <a:prstGeom prst="rect">
            <a:avLst/>
          </a:prstGeom>
        </p:spPr>
      </p:pic>
    </p:spTree>
    <p:extLst>
      <p:ext uri="{BB962C8B-B14F-4D97-AF65-F5344CB8AC3E}">
        <p14:creationId xmlns:p14="http://schemas.microsoft.com/office/powerpoint/2010/main" val="1615814592"/>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0709440"/>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2050" name="Picture 2" descr="http://wscont2.apps.microsoft.com/winstore/1x/8b962811-a221-418d-96e5-3a88cb25e0ac/Screenshot.16108.1000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2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68175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3827418" y="2468880"/>
            <a:ext cx="4820194" cy="1569660"/>
          </a:xfrm>
          <a:prstGeom prst="rect">
            <a:avLst/>
          </a:prstGeom>
          <a:noFill/>
        </p:spPr>
        <p:txBody>
          <a:bodyPr wrap="square" rtlCol="0">
            <a:spAutoFit/>
          </a:bodyPr>
          <a:lstStyle/>
          <a:p>
            <a:r>
              <a:rPr lang="en-US" sz="9600" b="1" dirty="0">
                <a:solidFill>
                  <a:srgbClr val="00B050"/>
                </a:solidFill>
                <a:latin typeface="Courier New" panose="02070309020205020404" pitchFamily="49" charset="0"/>
                <a:cs typeface="Courier New" panose="02070309020205020404" pitchFamily="49" charset="0"/>
              </a:rPr>
              <a:t>e</a:t>
            </a:r>
            <a:r>
              <a:rPr lang="en-US" sz="9600" b="1" dirty="0" smtClean="0">
                <a:solidFill>
                  <a:srgbClr val="00B050"/>
                </a:solidFill>
                <a:latin typeface="Courier New" panose="02070309020205020404" pitchFamily="49" charset="0"/>
                <a:cs typeface="Courier New" panose="02070309020205020404" pitchFamily="49" charset="0"/>
              </a:rPr>
              <a:t>rror!</a:t>
            </a:r>
            <a:endParaRPr lang="en-US" sz="9600" b="1" dirty="0">
              <a:solidFill>
                <a:srgbClr val="00B050"/>
              </a:solidFill>
              <a:latin typeface="Courier New" panose="02070309020205020404" pitchFamily="49" charset="0"/>
              <a:cs typeface="Courier New" panose="02070309020205020404" pitchFamily="49" charset="0"/>
            </a:endParaRPr>
          </a:p>
        </p:txBody>
      </p:sp>
      <p:pic>
        <p:nvPicPr>
          <p:cNvPr id="5" name="r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1371" y="5919651"/>
            <a:ext cx="609600" cy="609600"/>
          </a:xfrm>
          <a:prstGeom prst="rect">
            <a:avLst/>
          </a:prstGeom>
        </p:spPr>
      </p:pic>
      <p:sp>
        <p:nvSpPr>
          <p:cNvPr id="6" name="TextBox 5"/>
          <p:cNvSpPr txBox="1"/>
          <p:nvPr/>
        </p:nvSpPr>
        <p:spPr>
          <a:xfrm>
            <a:off x="2390502" y="4245429"/>
            <a:ext cx="7942217" cy="369332"/>
          </a:xfrm>
          <a:prstGeom prst="rect">
            <a:avLst/>
          </a:prstGeom>
          <a:noFill/>
        </p:spPr>
        <p:txBody>
          <a:bodyPr wrap="square" rtlCol="0">
            <a:spAutoFit/>
          </a:bodyPr>
          <a:lstStyle/>
          <a:p>
            <a:r>
              <a:rPr lang="en-US" dirty="0" smtClean="0">
                <a:solidFill>
                  <a:srgbClr val="00B050"/>
                </a:solidFill>
                <a:latin typeface="Courier New" panose="02070309020205020404" pitchFamily="49" charset="0"/>
                <a:cs typeface="Courier New" panose="02070309020205020404" pitchFamily="49" charset="0"/>
              </a:rPr>
              <a:t>We’ve encountered a rip in the fabric of space-time!</a:t>
            </a:r>
            <a:endParaRPr lang="en-US" dirty="0">
              <a:solidFill>
                <a:srgbClr val="00B050"/>
              </a:solidFill>
              <a:latin typeface="Courier New" panose="02070309020205020404" pitchFamily="49" charset="0"/>
              <a:cs typeface="Courier New" panose="02070309020205020404" pitchFamily="49" charset="0"/>
            </a:endParaRPr>
          </a:p>
        </p:txBody>
      </p:sp>
      <p:sp>
        <p:nvSpPr>
          <p:cNvPr id="3" name="TextBox 2"/>
          <p:cNvSpPr txBox="1"/>
          <p:nvPr/>
        </p:nvSpPr>
        <p:spPr>
          <a:xfrm>
            <a:off x="1875386" y="5437870"/>
            <a:ext cx="1386348" cy="1091381"/>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88453226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1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mph" presetSubtype="0" repeatCount="indefinite" fill="hold" grpId="0" nodeType="clickEffect">
                                  <p:stCondLst>
                                    <p:cond delay="0"/>
                                  </p:stCondLst>
                                  <p:endCondLst>
                                    <p:cond evt="onNext" delay="0">
                                      <p:tgtEl>
                                        <p:sldTgt/>
                                      </p:tgtEl>
                                    </p:cond>
                                  </p:endCondLst>
                                  <p:childTnLst>
                                    <p:anim calcmode="discrete" valueType="str">
                                      <p:cBhvr override="childStyle">
                                        <p:cTn id="10" dur="5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8" fill="hold" display="0">
                  <p:stCondLst>
                    <p:cond delay="indefinite"/>
                  </p:stCondLst>
                  <p:endCondLst>
                    <p:cond evt="onStopAudio" delay="0">
                      <p:tgtEl>
                        <p:sldTgt/>
                      </p:tgtEl>
                    </p:cond>
                  </p:endCondLst>
                </p:cTn>
                <p:tgtEl>
                  <p:spTgt spid="5"/>
                </p:tgtEl>
              </p:cMediaNode>
            </p:audio>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dinosaur animated GIF "/>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309125" y="0"/>
            <a:ext cx="919302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Tyrannosaurus Rex -SoundBible.com-4578684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77371" y="5867400"/>
            <a:ext cx="609600" cy="609600"/>
          </a:xfrm>
          <a:prstGeom prst="rect">
            <a:avLst/>
          </a:prstGeom>
        </p:spPr>
      </p:pic>
    </p:spTree>
    <p:extLst>
      <p:ext uri="{BB962C8B-B14F-4D97-AF65-F5344CB8AC3E}">
        <p14:creationId xmlns:p14="http://schemas.microsoft.com/office/powerpoint/2010/main" val="1426480064"/>
      </p:ext>
    </p:extLst>
  </p:cSld>
  <p:clrMapOvr>
    <a:masterClrMapping/>
  </p:clrMapOvr>
  <mc:AlternateContent xmlns:mc="http://schemas.openxmlformats.org/markup-compatibility/2006" xmlns:p14="http://schemas.microsoft.com/office/powerpoint/2010/main">
    <mc:Choice Requires="p14">
      <p:transition spd="slow" p14:dur="2000" advClick="0" advTm="2000">
        <p:sndAc>
          <p:stSnd loop="1">
            <p:snd r:embed="rId4" name="whoosh.wav"/>
          </p:stSnd>
        </p:sndAc>
      </p:transition>
    </mc:Choice>
    <mc:Fallback xmlns="">
      <p:transition spd="slow" advClick="0" advTm="2000">
        <p:sndAc>
          <p:stSnd loop="1">
            <p:snd r:embed="rId7"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20284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Spaceship_Takeoff-Richard-902554369">
            <a:hlinkClick r:id="" action="ppaction://media"/>
          </p:cNvPr>
          <p:cNvPicPr>
            <a:picLocks noChangeAspect="1"/>
          </p:cNvPicPr>
          <p:nvPr>
            <a:audioFile r:link="rId1"/>
            <p:extLst>
              <p:ext uri="{DAA4B4D4-6D71-4841-9C94-3DE7FCFB9230}">
                <p14:media xmlns:p14="http://schemas.microsoft.com/office/powerpoint/2010/main" r:embed="rId2">
                  <p14:trim end="1916.2448"/>
                </p14:media>
              </p:ext>
            </p:extLst>
          </p:nvPr>
        </p:nvPicPr>
        <p:blipFill>
          <a:blip r:embed="rId5"/>
          <a:stretch>
            <a:fillRect/>
          </a:stretch>
        </p:blipFill>
        <p:spPr>
          <a:xfrm>
            <a:off x="362857" y="6012543"/>
            <a:ext cx="609600" cy="609600"/>
          </a:xfrm>
          <a:prstGeom prst="rect">
            <a:avLst/>
          </a:prstGeom>
        </p:spPr>
      </p:pic>
    </p:spTree>
    <p:extLst>
      <p:ext uri="{BB962C8B-B14F-4D97-AF65-F5344CB8AC3E}">
        <p14:creationId xmlns:p14="http://schemas.microsoft.com/office/powerpoint/2010/main" val="150203383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my animated GIF "/>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12590585" cy="6933142"/>
          </a:xfrm>
          <a:prstGeom prst="rect">
            <a:avLst/>
          </a:prstGeom>
          <a:noFill/>
          <a:extLst>
            <a:ext uri="{909E8E84-426E-40DD-AFC4-6F175D3DCCD1}">
              <a14:hiddenFill xmlns:a14="http://schemas.microsoft.com/office/drawing/2010/main">
                <a:solidFill>
                  <a:srgbClr val="FFFFFF"/>
                </a:solidFill>
              </a14:hiddenFill>
            </a:ext>
          </a:extLst>
        </p:spPr>
      </p:pic>
      <p:pic>
        <p:nvPicPr>
          <p:cNvPr id="2" name="Soldiers Marching-SoundBible.com-1108480953">
            <a:hlinkClick r:id="" action="ppaction://media"/>
          </p:cNvPr>
          <p:cNvPicPr>
            <a:picLocks noChangeAspect="1"/>
          </p:cNvPicPr>
          <p:nvPr>
            <a:audioFile r:link="rId1"/>
            <p:extLst>
              <p:ext uri="{DAA4B4D4-6D71-4841-9C94-3DE7FCFB9230}">
                <p14:media xmlns:p14="http://schemas.microsoft.com/office/powerpoint/2010/main" r:embed="rId2">
                  <p14:trim end="7346.0408"/>
                </p14:media>
              </p:ext>
            </p:extLst>
          </p:nvPr>
        </p:nvPicPr>
        <p:blipFill>
          <a:blip r:embed="rId6"/>
          <a:stretch>
            <a:fillRect/>
          </a:stretch>
        </p:blipFill>
        <p:spPr>
          <a:xfrm>
            <a:off x="377371" y="6041572"/>
            <a:ext cx="609600" cy="609600"/>
          </a:xfrm>
          <a:prstGeom prst="rect">
            <a:avLst/>
          </a:prstGeom>
        </p:spPr>
      </p:pic>
    </p:spTree>
    <p:extLst>
      <p:ext uri="{BB962C8B-B14F-4D97-AF65-F5344CB8AC3E}">
        <p14:creationId xmlns:p14="http://schemas.microsoft.com/office/powerpoint/2010/main" val="48646677"/>
      </p:ext>
    </p:extLst>
  </p:cSld>
  <p:clrMapOvr>
    <a:masterClrMapping/>
  </p:clrMapOvr>
  <mc:AlternateContent xmlns:mc="http://schemas.openxmlformats.org/markup-compatibility/2006" xmlns:p14="http://schemas.microsoft.com/office/powerpoint/2010/main">
    <mc:Choice Requires="p14">
      <p:transition spd="slow" p14:dur="2000" advClick="0" advTm="1000">
        <p:sndAc>
          <p:stSnd loop="1">
            <p:snd r:embed="rId4" name="wind.wav"/>
          </p:stSnd>
        </p:sndAc>
      </p:transition>
    </mc:Choice>
    <mc:Fallback xmlns="">
      <p:transition spd="slow" advClick="0" advTm="1000">
        <p:sndAc>
          <p:stSnd loop="1">
            <p:snd r:embed="rId7"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bas &amp; Clim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920111" y="-295421"/>
            <a:ext cx="27436096" cy="7849772"/>
          </a:xfrm>
          <a:prstGeom prst="rect">
            <a:avLst/>
          </a:prstGeom>
          <a:noFill/>
          <a:extLst>
            <a:ext uri="{909E8E84-426E-40DD-AFC4-6F175D3DCCD1}">
              <a14:hiddenFill xmlns:a14="http://schemas.microsoft.com/office/drawing/2010/main">
                <a:solidFill>
                  <a:srgbClr val="FFFFFF"/>
                </a:solidFill>
              </a14:hiddenFill>
            </a:ext>
          </a:extLst>
        </p:spPr>
      </p:pic>
      <p:pic>
        <p:nvPicPr>
          <p:cNvPr id="2" name="Time Travel Clip-SoundBible.com-39740827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6743" y="6553200"/>
            <a:ext cx="609600" cy="609600"/>
          </a:xfrm>
          <a:prstGeom prst="rect">
            <a:avLst/>
          </a:prstGeom>
        </p:spPr>
      </p:pic>
    </p:spTree>
    <p:extLst>
      <p:ext uri="{BB962C8B-B14F-4D97-AF65-F5344CB8AC3E}">
        <p14:creationId xmlns:p14="http://schemas.microsoft.com/office/powerpoint/2010/main" val="3560306676"/>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pac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20795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rowd_Applause-Thore-672347161">
            <a:hlinkClick r:id="" action="ppaction://media"/>
          </p:cNvPr>
          <p:cNvPicPr>
            <a:picLocks noChangeAspect="1"/>
          </p:cNvPicPr>
          <p:nvPr>
            <a:audioFile r:link="rId1"/>
            <p:extLst>
              <p:ext uri="{DAA4B4D4-6D71-4841-9C94-3DE7FCFB9230}">
                <p14:media xmlns:p14="http://schemas.microsoft.com/office/powerpoint/2010/main" r:embed="rId2">
                  <p14:trim end="8957.1836"/>
                </p14:media>
              </p:ext>
            </p:extLst>
          </p:nvPr>
        </p:nvPicPr>
        <p:blipFill>
          <a:blip r:embed="rId5"/>
          <a:stretch>
            <a:fillRect/>
          </a:stretch>
        </p:blipFill>
        <p:spPr>
          <a:xfrm>
            <a:off x="362857" y="6041571"/>
            <a:ext cx="609600" cy="609600"/>
          </a:xfrm>
          <a:prstGeom prst="rect">
            <a:avLst/>
          </a:prstGeom>
        </p:spPr>
      </p:pic>
    </p:spTree>
    <p:extLst>
      <p:ext uri="{BB962C8B-B14F-4D97-AF65-F5344CB8AC3E}">
        <p14:creationId xmlns:p14="http://schemas.microsoft.com/office/powerpoint/2010/main" val="457432358"/>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star trek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842504" y="0"/>
            <a:ext cx="6329631" cy="6861320"/>
          </a:xfrm>
          <a:prstGeom prst="rect">
            <a:avLst/>
          </a:prstGeom>
          <a:noFill/>
          <a:extLst>
            <a:ext uri="{909E8E84-426E-40DD-AFC4-6F175D3DCCD1}">
              <a14:hiddenFill xmlns:a14="http://schemas.microsoft.com/office/drawing/2010/main">
                <a:solidFill>
                  <a:srgbClr val="FFFFFF"/>
                </a:solidFill>
              </a14:hiddenFill>
            </a:ext>
          </a:extLst>
        </p:spPr>
      </p:pic>
      <p:pic>
        <p:nvPicPr>
          <p:cNvPr id="2" name="Spooky Heart Beats-SoundBible.com-2083622150">
            <a:hlinkClick r:id="" action="ppaction://media"/>
          </p:cNvPr>
          <p:cNvPicPr>
            <a:picLocks noChangeAspect="1"/>
          </p:cNvPicPr>
          <p:nvPr>
            <a:audioFile r:link="rId1"/>
            <p:extLst>
              <p:ext uri="{DAA4B4D4-6D71-4841-9C94-3DE7FCFB9230}">
                <p14:media xmlns:p14="http://schemas.microsoft.com/office/powerpoint/2010/main" r:embed="rId2">
                  <p14:trim end="844.5714"/>
                </p14:media>
              </p:ext>
            </p:extLst>
          </p:nvPr>
        </p:nvPicPr>
        <p:blipFill>
          <a:blip r:embed="rId5"/>
          <a:stretch>
            <a:fillRect/>
          </a:stretch>
        </p:blipFill>
        <p:spPr>
          <a:xfrm>
            <a:off x="551543" y="5983515"/>
            <a:ext cx="609600" cy="609600"/>
          </a:xfrm>
          <a:prstGeom prst="rect">
            <a:avLst/>
          </a:prstGeom>
        </p:spPr>
      </p:pic>
    </p:spTree>
    <p:extLst>
      <p:ext uri="{BB962C8B-B14F-4D97-AF65-F5344CB8AC3E}">
        <p14:creationId xmlns:p14="http://schemas.microsoft.com/office/powerpoint/2010/main" val="3357620061"/>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chocolat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3385" y="-590843"/>
            <a:ext cx="10803988" cy="8102991"/>
          </a:xfrm>
          <a:prstGeom prst="rect">
            <a:avLst/>
          </a:prstGeom>
          <a:noFill/>
          <a:extLst>
            <a:ext uri="{909E8E84-426E-40DD-AFC4-6F175D3DCCD1}">
              <a14:hiddenFill xmlns:a14="http://schemas.microsoft.com/office/drawing/2010/main">
                <a:solidFill>
                  <a:srgbClr val="FFFFFF"/>
                </a:solidFill>
              </a14:hiddenFill>
            </a:ext>
          </a:extLst>
        </p:spPr>
      </p:pic>
      <p:pic>
        <p:nvPicPr>
          <p:cNvPr id="2" name="Faulty_Mechanics-Stephan_Schutze-279511784">
            <a:hlinkClick r:id="" action="ppaction://media"/>
          </p:cNvPr>
          <p:cNvPicPr>
            <a:picLocks noChangeAspect="1"/>
          </p:cNvPicPr>
          <p:nvPr>
            <a:audioFile r:link="rId1"/>
            <p:extLst>
              <p:ext uri="{DAA4B4D4-6D71-4841-9C94-3DE7FCFB9230}">
                <p14:media xmlns:p14="http://schemas.microsoft.com/office/powerpoint/2010/main" r:embed="rId2">
                  <p14:trim end="7277"/>
                </p14:media>
              </p:ext>
            </p:extLst>
          </p:nvPr>
        </p:nvPicPr>
        <p:blipFill>
          <a:blip r:embed="rId5"/>
          <a:stretch>
            <a:fillRect/>
          </a:stretch>
        </p:blipFill>
        <p:spPr>
          <a:xfrm>
            <a:off x="398585" y="5983514"/>
            <a:ext cx="609600" cy="609600"/>
          </a:xfrm>
          <a:prstGeom prst="rect">
            <a:avLst/>
          </a:prstGeom>
        </p:spPr>
      </p:pic>
    </p:spTree>
    <p:extLst>
      <p:ext uri="{BB962C8B-B14F-4D97-AF65-F5344CB8AC3E}">
        <p14:creationId xmlns:p14="http://schemas.microsoft.com/office/powerpoint/2010/main" val="195420757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art animated GIF "/>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60320" y="0"/>
            <a:ext cx="7202658" cy="7202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761751"/>
      </p:ext>
    </p:extLst>
  </p:cSld>
  <p:clrMapOvr>
    <a:masterClrMapping/>
  </p:clrMapOvr>
  <mc:AlternateContent xmlns:mc="http://schemas.openxmlformats.org/markup-compatibility/2006" xmlns:p14="http://schemas.microsoft.com/office/powerpoint/2010/main">
    <mc:Choice Requires="p14">
      <p:transition spd="slow" p14:dur="2000" advClick="0" advTm="3000">
        <p:sndAc>
          <p:stSnd loop="1">
            <p:snd r:embed="rId2" name="laser.wav"/>
          </p:stSnd>
        </p:sndAc>
      </p:transition>
    </mc:Choice>
    <mc:Fallback xmlns="">
      <p:transition spd="slow" advClick="0" advTm="3000">
        <p:sndAc>
          <p:stSnd loop="1">
            <p:snd r:embed="rId4" name="laser.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lack and whit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0380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Shopping Mall Ambiance-SoundBible.com-1942498626">
            <a:hlinkClick r:id="" action="ppaction://media"/>
          </p:cNvPr>
          <p:cNvPicPr>
            <a:picLocks noChangeAspect="1"/>
          </p:cNvPicPr>
          <p:nvPr>
            <a:audioFile r:link="rId1"/>
            <p:extLst>
              <p:ext uri="{DAA4B4D4-6D71-4841-9C94-3DE7FCFB9230}">
                <p14:media xmlns:p14="http://schemas.microsoft.com/office/powerpoint/2010/main" r:embed="rId2">
                  <p14:trim end="12083.4897"/>
                </p14:media>
              </p:ext>
            </p:extLst>
          </p:nvPr>
        </p:nvPicPr>
        <p:blipFill>
          <a:blip r:embed="rId5"/>
          <a:stretch>
            <a:fillRect/>
          </a:stretch>
        </p:blipFill>
        <p:spPr>
          <a:xfrm>
            <a:off x="449942" y="6070600"/>
            <a:ext cx="609600" cy="609600"/>
          </a:xfrm>
          <a:prstGeom prst="rect">
            <a:avLst/>
          </a:prstGeom>
        </p:spPr>
      </p:pic>
    </p:spTree>
    <p:extLst>
      <p:ext uri="{BB962C8B-B14F-4D97-AF65-F5344CB8AC3E}">
        <p14:creationId xmlns:p14="http://schemas.microsoft.com/office/powerpoint/2010/main" val="692346544"/>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trippy animated GIF "/>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03350" y="0"/>
            <a:ext cx="6878272" cy="687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306224"/>
      </p:ext>
    </p:extLst>
  </p:cSld>
  <p:clrMapOvr>
    <a:masterClrMapping/>
  </p:clrMapOvr>
  <mc:AlternateContent xmlns:mc="http://schemas.openxmlformats.org/markup-compatibility/2006" xmlns:p14="http://schemas.microsoft.com/office/powerpoint/2010/main">
    <mc:Choice Requires="p14">
      <p:transition spd="slow" p14:dur="2000" advClick="0" advTm="3000">
        <p:sndAc>
          <p:stSnd loop="1">
            <p:snd r:embed="rId2" name="bomb.wav"/>
          </p:stSnd>
        </p:sndAc>
      </p:transition>
    </mc:Choice>
    <mc:Fallback xmlns="">
      <p:transition spd="slow" advClick="0" advTm="3000">
        <p:sndAc>
          <p:stSnd loop="1">
            <p:snd r:embed="rId4" name="bomb.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inosaur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459148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Godzilla-Marc-785758480">
            <a:hlinkClick r:id="" action="ppaction://media"/>
          </p:cNvPr>
          <p:cNvPicPr>
            <a:picLocks noChangeAspect="1"/>
          </p:cNvPicPr>
          <p:nvPr>
            <a:audioFile r:link="rId1"/>
            <p:extLst>
              <p:ext uri="{DAA4B4D4-6D71-4841-9C94-3DE7FCFB9230}">
                <p14:media xmlns:p14="http://schemas.microsoft.com/office/powerpoint/2010/main" r:embed="rId2">
                  <p14:trim end="3185.3061"/>
                </p14:media>
              </p:ext>
            </p:extLst>
          </p:nvPr>
        </p:nvPicPr>
        <p:blipFill>
          <a:blip r:embed="rId5"/>
          <a:stretch>
            <a:fillRect/>
          </a:stretch>
        </p:blipFill>
        <p:spPr>
          <a:xfrm>
            <a:off x="493486" y="5983514"/>
            <a:ext cx="609600" cy="609600"/>
          </a:xfrm>
          <a:prstGeom prst="rect">
            <a:avLst/>
          </a:prstGeom>
        </p:spPr>
      </p:pic>
    </p:spTree>
    <p:extLst>
      <p:ext uri="{BB962C8B-B14F-4D97-AF65-F5344CB8AC3E}">
        <p14:creationId xmlns:p14="http://schemas.microsoft.com/office/powerpoint/2010/main" val="2727454920"/>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trippy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772164" y="0"/>
            <a:ext cx="6892340" cy="6892340"/>
          </a:xfrm>
          <a:prstGeom prst="rect">
            <a:avLst/>
          </a:prstGeom>
          <a:noFill/>
          <a:extLst>
            <a:ext uri="{909E8E84-426E-40DD-AFC4-6F175D3DCCD1}">
              <a14:hiddenFill xmlns:a14="http://schemas.microsoft.com/office/drawing/2010/main">
                <a:solidFill>
                  <a:srgbClr val="FFFFFF"/>
                </a:solidFill>
              </a14:hiddenFill>
            </a:ext>
          </a:extLst>
        </p:spPr>
      </p:pic>
      <p:pic>
        <p:nvPicPr>
          <p:cNvPr id="2" name="Scary Ambiance-SoundBible.com-1778419064">
            <a:hlinkClick r:id="" action="ppaction://media"/>
          </p:cNvPr>
          <p:cNvPicPr>
            <a:picLocks noChangeAspect="1"/>
          </p:cNvPicPr>
          <p:nvPr>
            <a:audioFile r:link="rId1"/>
            <p:extLst>
              <p:ext uri="{DAA4B4D4-6D71-4841-9C94-3DE7FCFB9230}">
                <p14:media xmlns:p14="http://schemas.microsoft.com/office/powerpoint/2010/main" r:embed="rId2">
                  <p14:trim end="7285.6734"/>
                </p14:media>
              </p:ext>
            </p:extLst>
          </p:nvPr>
        </p:nvPicPr>
        <p:blipFill>
          <a:blip r:embed="rId5"/>
          <a:stretch>
            <a:fillRect/>
          </a:stretch>
        </p:blipFill>
        <p:spPr>
          <a:xfrm>
            <a:off x="420914" y="6070600"/>
            <a:ext cx="609600" cy="609600"/>
          </a:xfrm>
          <a:prstGeom prst="rect">
            <a:avLst/>
          </a:prstGeom>
        </p:spPr>
      </p:pic>
    </p:spTree>
    <p:extLst>
      <p:ext uri="{BB962C8B-B14F-4D97-AF65-F5344CB8AC3E}">
        <p14:creationId xmlns:p14="http://schemas.microsoft.com/office/powerpoint/2010/main" val="346140538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dinosaur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407599" y="0"/>
            <a:ext cx="91297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Evil_Laugh_2-Sound_Explorer-1081271267">
            <a:hlinkClick r:id="" action="ppaction://media"/>
          </p:cNvPr>
          <p:cNvPicPr>
            <a:picLocks noChangeAspect="1"/>
          </p:cNvPicPr>
          <p:nvPr>
            <a:audioFile r:link="rId1"/>
            <p:extLst>
              <p:ext uri="{DAA4B4D4-6D71-4841-9C94-3DE7FCFB9230}">
                <p14:media xmlns:p14="http://schemas.microsoft.com/office/powerpoint/2010/main" r:embed="rId2">
                  <p14:trim end="1015.7346"/>
                </p14:media>
              </p:ext>
            </p:extLst>
          </p:nvPr>
        </p:nvPicPr>
        <p:blipFill>
          <a:blip r:embed="rId5"/>
          <a:stretch>
            <a:fillRect/>
          </a:stretch>
        </p:blipFill>
        <p:spPr>
          <a:xfrm>
            <a:off x="290286" y="6099628"/>
            <a:ext cx="609600" cy="609600"/>
          </a:xfrm>
          <a:prstGeom prst="rect">
            <a:avLst/>
          </a:prstGeom>
        </p:spPr>
      </p:pic>
    </p:spTree>
    <p:extLst>
      <p:ext uri="{BB962C8B-B14F-4D97-AF65-F5344CB8AC3E}">
        <p14:creationId xmlns:p14="http://schemas.microsoft.com/office/powerpoint/2010/main" val="298802241"/>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descr="trippy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90811" y="0"/>
            <a:ext cx="7090117" cy="7090117"/>
          </a:xfrm>
          <a:prstGeom prst="rect">
            <a:avLst/>
          </a:prstGeom>
          <a:noFill/>
          <a:extLst>
            <a:ext uri="{909E8E84-426E-40DD-AFC4-6F175D3DCCD1}">
              <a14:hiddenFill xmlns:a14="http://schemas.microsoft.com/office/drawing/2010/main">
                <a:solidFill>
                  <a:srgbClr val="FFFFFF"/>
                </a:solidFill>
              </a14:hiddenFill>
            </a:ext>
          </a:extLst>
        </p:spPr>
      </p:pic>
      <p:pic>
        <p:nvPicPr>
          <p:cNvPr id="2" name="Computer Sci Fi-SoundBible.com-68809736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6400" y="6012543"/>
            <a:ext cx="609600" cy="609600"/>
          </a:xfrm>
          <a:prstGeom prst="rect">
            <a:avLst/>
          </a:prstGeom>
        </p:spPr>
      </p:pic>
    </p:spTree>
    <p:extLst>
      <p:ext uri="{BB962C8B-B14F-4D97-AF65-F5344CB8AC3E}">
        <p14:creationId xmlns:p14="http://schemas.microsoft.com/office/powerpoint/2010/main" val="134344105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77" y="2690314"/>
            <a:ext cx="10515600" cy="1325563"/>
          </a:xfrm>
        </p:spPr>
        <p:txBody>
          <a:bodyPr>
            <a:noAutofit/>
          </a:bodyPr>
          <a:lstStyle/>
          <a:p>
            <a:r>
              <a:rPr lang="en-US" sz="4800" dirty="0" smtClean="0">
                <a:latin typeface="Arial Narrow" panose="020B0606020202030204" pitchFamily="34" charset="0"/>
              </a:rPr>
              <a:t>OH NO! We’ve gone back in time to the era of the dinosaurs, and the only thing that will save us is our knowledge of grammar!</a:t>
            </a:r>
            <a:endParaRPr lang="en-US" sz="4800" dirty="0">
              <a:latin typeface="Arial Narrow" panose="020B0606020202030204" pitchFamily="34"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6977" y="6041571"/>
            <a:ext cx="609600" cy="609600"/>
          </a:xfrm>
          <a:prstGeom prst="rect">
            <a:avLst/>
          </a:prstGeom>
        </p:spPr>
      </p:pic>
    </p:spTree>
    <p:extLst>
      <p:ext uri="{BB962C8B-B14F-4D97-AF65-F5344CB8AC3E}">
        <p14:creationId xmlns:p14="http://schemas.microsoft.com/office/powerpoint/2010/main" val="1625255139"/>
      </p:ext>
    </p:extLst>
  </p:cSld>
  <p:clrMapOvr>
    <a:masterClrMapping/>
  </p:clrMapOvr>
  <mc:AlternateContent xmlns:mc="http://schemas.openxmlformats.org/markup-compatibility/2006" xmlns:p14="http://schemas.microsoft.com/office/powerpoint/2010/main">
    <mc:Choice Requires="p14">
      <p:transition spd="slow" p14:dur="2000">
        <p:sndAc>
          <p:stSnd>
            <p:snd r:embed="rId4" name="explode.wav"/>
          </p:stSnd>
        </p:sndAc>
      </p:transition>
    </mc:Choice>
    <mc:Fallback xmlns="">
      <p:transition spd="slow">
        <p:sndAc>
          <p:stSnd>
            <p:snd r:embed="rId6"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2" y="120426"/>
            <a:ext cx="11590986" cy="1325563"/>
          </a:xfrm>
        </p:spPr>
        <p:txBody>
          <a:bodyPr>
            <a:normAutofit/>
          </a:bodyPr>
          <a:lstStyle/>
          <a:p>
            <a:r>
              <a:rPr lang="en-US" sz="4000" dirty="0" smtClean="0">
                <a:latin typeface="Arial Narrow" panose="020B0606020202030204" pitchFamily="34" charset="0"/>
              </a:rPr>
              <a:t>Independent clauses (otherwise known as “main clauses”) express complete thoughts.</a:t>
            </a:r>
            <a:endParaRPr lang="en-US" sz="4000" dirty="0">
              <a:latin typeface="Arial Narrow" panose="020B0606020202030204" pitchFamily="34" charset="0"/>
            </a:endParaRPr>
          </a:p>
        </p:txBody>
      </p:sp>
      <p:pic>
        <p:nvPicPr>
          <p:cNvPr id="1026" name="Picture 2" descr="http://images.fineartamerica.com/images-medium-large-5/pterodactyl-adrian-chester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327" y="1595967"/>
            <a:ext cx="4171726" cy="27069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2582" y="1595967"/>
            <a:ext cx="2485622"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COMPLETE THOUGHT</a:t>
            </a:r>
            <a:endParaRPr lang="en-US" b="1" dirty="0">
              <a:latin typeface="Arial Narrow" panose="020B0606020202030204" pitchFamily="34" charset="0"/>
            </a:endParaRPr>
          </a:p>
        </p:txBody>
      </p:sp>
      <p:sp>
        <p:nvSpPr>
          <p:cNvPr id="5" name="TextBox 4"/>
          <p:cNvSpPr txBox="1"/>
          <p:nvPr/>
        </p:nvSpPr>
        <p:spPr>
          <a:xfrm>
            <a:off x="8810176" y="1595967"/>
            <a:ext cx="2729294"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INCOMPLETE THOUGHT</a:t>
            </a:r>
            <a:endParaRPr lang="en-US" b="1" dirty="0">
              <a:latin typeface="Arial Narrow" panose="020B0606020202030204" pitchFamily="34" charset="0"/>
            </a:endParaRPr>
          </a:p>
        </p:txBody>
      </p:sp>
      <p:sp>
        <p:nvSpPr>
          <p:cNvPr id="6" name="TextBox 5"/>
          <p:cNvSpPr txBox="1"/>
          <p:nvPr/>
        </p:nvSpPr>
        <p:spPr>
          <a:xfrm>
            <a:off x="4141071" y="4452931"/>
            <a:ext cx="3805193" cy="892552"/>
          </a:xfrm>
          <a:prstGeom prst="rect">
            <a:avLst/>
          </a:prstGeom>
          <a:solidFill>
            <a:srgbClr val="92D050"/>
          </a:solidFill>
        </p:spPr>
        <p:txBody>
          <a:bodyPr wrap="square" rtlCol="0">
            <a:spAutoFit/>
          </a:bodyPr>
          <a:lstStyle/>
          <a:p>
            <a:pPr algn="ctr"/>
            <a:r>
              <a:rPr lang="en-US" sz="3200" b="1" dirty="0" smtClean="0">
                <a:latin typeface="Arial Narrow" panose="020B0606020202030204" pitchFamily="34" charset="0"/>
              </a:rPr>
              <a:t>CHALLENGE!</a:t>
            </a:r>
          </a:p>
          <a:p>
            <a:pPr algn="ctr"/>
            <a:r>
              <a:rPr lang="en-US" sz="2000" i="1" dirty="0">
                <a:latin typeface="Arial Narrow" panose="020B0606020202030204" pitchFamily="34" charset="0"/>
              </a:rPr>
              <a:t>Is the following clause independent</a:t>
            </a:r>
            <a:r>
              <a:rPr lang="en-US" sz="2000" i="1" dirty="0" smtClean="0">
                <a:latin typeface="Arial Narrow" panose="020B0606020202030204" pitchFamily="34" charset="0"/>
              </a:rPr>
              <a:t>?</a:t>
            </a:r>
            <a:endParaRPr lang="en-US" sz="2000" i="1" dirty="0">
              <a:latin typeface="Arial Narrow" panose="020B0606020202030204" pitchFamily="34" charset="0"/>
            </a:endParaRPr>
          </a:p>
        </p:txBody>
      </p:sp>
      <p:sp>
        <p:nvSpPr>
          <p:cNvPr id="4" name="TextBox 3"/>
          <p:cNvSpPr txBox="1"/>
          <p:nvPr/>
        </p:nvSpPr>
        <p:spPr>
          <a:xfrm>
            <a:off x="540913" y="2115277"/>
            <a:ext cx="2859109" cy="830997"/>
          </a:xfrm>
          <a:prstGeom prst="rect">
            <a:avLst/>
          </a:prstGeom>
          <a:noFill/>
        </p:spPr>
        <p:txBody>
          <a:bodyPr wrap="square" rtlCol="0">
            <a:spAutoFit/>
          </a:bodyPr>
          <a:lstStyle/>
          <a:p>
            <a:r>
              <a:rPr lang="en-US" sz="2400" dirty="0">
                <a:latin typeface="Arial Narrow" panose="020B0606020202030204" pitchFamily="34" charset="0"/>
              </a:rPr>
              <a:t>t</a:t>
            </a:r>
            <a:r>
              <a:rPr lang="en-US" sz="2400" dirty="0" smtClean="0">
                <a:latin typeface="Arial Narrow" panose="020B0606020202030204" pitchFamily="34" charset="0"/>
              </a:rPr>
              <a:t>he pterodactyl swoops down from the sky</a:t>
            </a:r>
            <a:endParaRPr lang="en-US" sz="2400" dirty="0">
              <a:latin typeface="Arial Narrow" panose="020B0606020202030204" pitchFamily="34" charset="0"/>
            </a:endParaRPr>
          </a:p>
        </p:txBody>
      </p:sp>
      <p:sp>
        <p:nvSpPr>
          <p:cNvPr id="8" name="TextBox 7"/>
          <p:cNvSpPr txBox="1"/>
          <p:nvPr/>
        </p:nvSpPr>
        <p:spPr>
          <a:xfrm>
            <a:off x="540913" y="3247603"/>
            <a:ext cx="2859109" cy="461665"/>
          </a:xfrm>
          <a:prstGeom prst="rect">
            <a:avLst/>
          </a:prstGeom>
          <a:noFill/>
        </p:spPr>
        <p:txBody>
          <a:bodyPr wrap="square" rtlCol="0">
            <a:spAutoFit/>
          </a:bodyPr>
          <a:lstStyle/>
          <a:p>
            <a:r>
              <a:rPr lang="en-US" sz="2400" dirty="0">
                <a:latin typeface="Arial Narrow" panose="020B0606020202030204" pitchFamily="34" charset="0"/>
              </a:rPr>
              <a:t>y</a:t>
            </a:r>
            <a:r>
              <a:rPr lang="en-US" sz="2400" dirty="0" smtClean="0">
                <a:latin typeface="Arial Narrow" panose="020B0606020202030204" pitchFamily="34" charset="0"/>
              </a:rPr>
              <a:t>ou run in terror</a:t>
            </a:r>
            <a:endParaRPr lang="en-US" sz="2400" dirty="0">
              <a:latin typeface="Arial Narrow" panose="020B0606020202030204" pitchFamily="34" charset="0"/>
            </a:endParaRPr>
          </a:p>
        </p:txBody>
      </p:sp>
      <p:sp>
        <p:nvSpPr>
          <p:cNvPr id="9" name="TextBox 8"/>
          <p:cNvSpPr txBox="1"/>
          <p:nvPr/>
        </p:nvSpPr>
        <p:spPr>
          <a:xfrm>
            <a:off x="8680361" y="2265255"/>
            <a:ext cx="2859109" cy="830997"/>
          </a:xfrm>
          <a:prstGeom prst="rect">
            <a:avLst/>
          </a:prstGeom>
          <a:noFill/>
        </p:spPr>
        <p:txBody>
          <a:bodyPr wrap="square" rtlCol="0">
            <a:spAutoFit/>
          </a:bodyPr>
          <a:lstStyle/>
          <a:p>
            <a:r>
              <a:rPr lang="en-US" sz="2400" dirty="0">
                <a:latin typeface="Arial Narrow" panose="020B0606020202030204" pitchFamily="34" charset="0"/>
              </a:rPr>
              <a:t>a</a:t>
            </a:r>
            <a:r>
              <a:rPr lang="en-US" sz="2400" dirty="0" smtClean="0">
                <a:latin typeface="Arial Narrow" panose="020B0606020202030204" pitchFamily="34" charset="0"/>
              </a:rPr>
              <a:t>s he lets out an ear-piercing shriek</a:t>
            </a:r>
            <a:endParaRPr lang="en-US" sz="2400" dirty="0">
              <a:latin typeface="Arial Narrow" panose="020B0606020202030204" pitchFamily="34" charset="0"/>
            </a:endParaRPr>
          </a:p>
        </p:txBody>
      </p:sp>
      <p:sp>
        <p:nvSpPr>
          <p:cNvPr id="10" name="TextBox 9"/>
          <p:cNvSpPr txBox="1"/>
          <p:nvPr/>
        </p:nvSpPr>
        <p:spPr>
          <a:xfrm>
            <a:off x="8680360" y="3293770"/>
            <a:ext cx="2859109" cy="830997"/>
          </a:xfrm>
          <a:prstGeom prst="rect">
            <a:avLst/>
          </a:prstGeom>
          <a:noFill/>
        </p:spPr>
        <p:txBody>
          <a:bodyPr wrap="square" rtlCol="0">
            <a:spAutoFit/>
          </a:bodyPr>
          <a:lstStyle/>
          <a:p>
            <a:r>
              <a:rPr lang="en-US" sz="2400" dirty="0">
                <a:latin typeface="Arial Narrow" panose="020B0606020202030204" pitchFamily="34" charset="0"/>
              </a:rPr>
              <a:t>b</a:t>
            </a:r>
            <a:r>
              <a:rPr lang="en-US" sz="2400" dirty="0" smtClean="0">
                <a:latin typeface="Arial Narrow" panose="020B0606020202030204" pitchFamily="34" charset="0"/>
              </a:rPr>
              <a:t>efore you can find shelter</a:t>
            </a:r>
            <a:endParaRPr lang="en-US" sz="2400" dirty="0">
              <a:latin typeface="Arial Narrow" panose="020B0606020202030204" pitchFamily="34" charset="0"/>
            </a:endParaRPr>
          </a:p>
        </p:txBody>
      </p:sp>
      <p:sp>
        <p:nvSpPr>
          <p:cNvPr id="12" name="TextBox 11"/>
          <p:cNvSpPr txBox="1"/>
          <p:nvPr/>
        </p:nvSpPr>
        <p:spPr>
          <a:xfrm>
            <a:off x="3646776" y="5495461"/>
            <a:ext cx="5163400" cy="707886"/>
          </a:xfrm>
          <a:prstGeom prst="rect">
            <a:avLst/>
          </a:prstGeom>
          <a:noFill/>
        </p:spPr>
        <p:txBody>
          <a:bodyPr wrap="square" rtlCol="0">
            <a:spAutoFit/>
          </a:bodyPr>
          <a:lstStyle/>
          <a:p>
            <a:r>
              <a:rPr lang="en-US" sz="4000" dirty="0">
                <a:latin typeface="Arial Narrow" panose="020B0606020202030204" pitchFamily="34" charset="0"/>
              </a:rPr>
              <a:t>h</a:t>
            </a:r>
            <a:r>
              <a:rPr lang="en-US" sz="4000" dirty="0" smtClean="0">
                <a:latin typeface="Arial Narrow" panose="020B0606020202030204" pitchFamily="34" charset="0"/>
              </a:rPr>
              <a:t>is great beak opens wide</a:t>
            </a:r>
            <a:endParaRPr lang="en-US" sz="4000" dirty="0">
              <a:latin typeface="Arial Narrow" panose="020B0606020202030204" pitchFamily="34" charset="0"/>
            </a:endParaRPr>
          </a:p>
        </p:txBody>
      </p:sp>
      <p:sp>
        <p:nvSpPr>
          <p:cNvPr id="7" name="TextBox 6">
            <a:hlinkClick r:id="rId3" action="ppaction://hlinksldjump"/>
          </p:cNvPr>
          <p:cNvSpPr txBox="1"/>
          <p:nvPr/>
        </p:nvSpPr>
        <p:spPr>
          <a:xfrm>
            <a:off x="682582" y="5678837"/>
            <a:ext cx="2182688" cy="584775"/>
          </a:xfrm>
          <a:prstGeom prst="rect">
            <a:avLst/>
          </a:prstGeom>
          <a:solidFill>
            <a:srgbClr val="FFC000"/>
          </a:solidFill>
          <a:ln w="57150">
            <a:solidFill>
              <a:srgbClr val="00B0F0"/>
            </a:solidFill>
          </a:ln>
        </p:spPr>
        <p:txBody>
          <a:bodyPr wrap="square" rtlCol="0">
            <a:spAutoFit/>
          </a:bodyPr>
          <a:lstStyle/>
          <a:p>
            <a:pPr algn="ctr"/>
            <a:r>
              <a:rPr lang="en-US" sz="3200" dirty="0" smtClean="0">
                <a:solidFill>
                  <a:srgbClr val="0070C0"/>
                </a:solidFill>
                <a:latin typeface="Amperzand" pitchFamily="2" charset="0"/>
                <a:ea typeface="Amperzand" pitchFamily="2" charset="0"/>
              </a:rPr>
              <a:t>Independent</a:t>
            </a:r>
            <a:endParaRPr lang="en-US" sz="3200" dirty="0">
              <a:solidFill>
                <a:srgbClr val="0070C0"/>
              </a:solidFill>
              <a:latin typeface="Amperzand" pitchFamily="2" charset="0"/>
              <a:ea typeface="Amperzand" pitchFamily="2" charset="0"/>
            </a:endParaRPr>
          </a:p>
        </p:txBody>
      </p:sp>
      <p:sp>
        <p:nvSpPr>
          <p:cNvPr id="15" name="TextBox 14">
            <a:hlinkClick r:id="rId4" action="ppaction://hlinksldjump"/>
          </p:cNvPr>
          <p:cNvSpPr txBox="1"/>
          <p:nvPr/>
        </p:nvSpPr>
        <p:spPr>
          <a:xfrm>
            <a:off x="8969829" y="5684032"/>
            <a:ext cx="2804541" cy="553998"/>
          </a:xfrm>
          <a:prstGeom prst="rect">
            <a:avLst/>
          </a:prstGeom>
          <a:solidFill>
            <a:srgbClr val="FFC000"/>
          </a:solidFill>
          <a:ln w="57150">
            <a:solidFill>
              <a:srgbClr val="00B0F0"/>
            </a:solidFill>
          </a:ln>
        </p:spPr>
        <p:txBody>
          <a:bodyPr wrap="square" rtlCol="0">
            <a:spAutoFit/>
          </a:bodyPr>
          <a:lstStyle/>
          <a:p>
            <a:pPr algn="ctr"/>
            <a:r>
              <a:rPr lang="en-US" sz="3000" dirty="0" smtClean="0">
                <a:solidFill>
                  <a:srgbClr val="0070C0"/>
                </a:solidFill>
                <a:latin typeface="Amperzand" pitchFamily="2" charset="0"/>
                <a:ea typeface="Amperzand" pitchFamily="2" charset="0"/>
              </a:rPr>
              <a:t>Not Independent</a:t>
            </a:r>
            <a:endParaRPr lang="en-US" sz="3000" dirty="0">
              <a:solidFill>
                <a:srgbClr val="0070C0"/>
              </a:solidFill>
              <a:latin typeface="Amperzand" pitchFamily="2" charset="0"/>
              <a:ea typeface="Amperzand" pitchFamily="2" charset="0"/>
            </a:endParaRPr>
          </a:p>
        </p:txBody>
      </p:sp>
    </p:spTree>
    <p:extLst>
      <p:ext uri="{BB962C8B-B14F-4D97-AF65-F5344CB8AC3E}">
        <p14:creationId xmlns:p14="http://schemas.microsoft.com/office/powerpoint/2010/main" val="278397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8" grpId="0"/>
      <p:bldP spid="9" grpId="0"/>
      <p:bldP spid="10" grpId="0"/>
      <p:bldP spid="12" grpId="0"/>
      <p:bldP spid="7"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1972" y="646899"/>
            <a:ext cx="11590986" cy="1325563"/>
          </a:xfrm>
          <a:prstGeom prst="rect">
            <a:avLst/>
          </a:prstGeo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The pterodactyl bites the back of your shirt and swoops you up into the air. She carries you back to her nest, where she feeds you to her you babies.</a:t>
            </a:r>
            <a:endParaRPr lang="en-US" sz="4000" dirty="0">
              <a:latin typeface="Arial Narrow" panose="020B0606020202030204" pitchFamily="34" charset="0"/>
            </a:endParaRPr>
          </a:p>
        </p:txBody>
      </p:sp>
      <p:sp>
        <p:nvSpPr>
          <p:cNvPr id="4" name="TextBox 3">
            <a:hlinkClick r:id="rId2" action="ppaction://hlinksldjump"/>
          </p:cNvPr>
          <p:cNvSpPr txBox="1"/>
          <p:nvPr/>
        </p:nvSpPr>
        <p:spPr>
          <a:xfrm>
            <a:off x="4817331" y="5692691"/>
            <a:ext cx="2182688" cy="646331"/>
          </a:xfrm>
          <a:prstGeom prst="rect">
            <a:avLst/>
          </a:prstGeom>
          <a:solidFill>
            <a:srgbClr val="FFC000"/>
          </a:solidFill>
          <a:ln w="57150">
            <a:solidFill>
              <a:srgbClr val="00B050"/>
            </a:solidFill>
          </a:ln>
        </p:spPr>
        <p:txBody>
          <a:bodyPr wrap="square" rtlCol="0">
            <a:spAutoFit/>
          </a:bodyPr>
          <a:lstStyle/>
          <a:p>
            <a:pPr algn="ctr"/>
            <a:r>
              <a:rPr lang="en-US" sz="3600" b="1" dirty="0" smtClean="0">
                <a:solidFill>
                  <a:srgbClr val="0070C0"/>
                </a:solidFill>
                <a:latin typeface="Please write me a song" panose="02000603000000000000" pitchFamily="2" charset="0"/>
                <a:ea typeface="Please write me a song" panose="02000603000000000000" pitchFamily="2" charset="0"/>
                <a:hlinkClick r:id="rId2" action="ppaction://hlinksldjump"/>
              </a:rPr>
              <a:t>Try again!</a:t>
            </a:r>
            <a:endParaRPr lang="en-US" sz="3600" b="1" dirty="0">
              <a:solidFill>
                <a:srgbClr val="0070C0"/>
              </a:solidFill>
              <a:latin typeface="Please write me a song" panose="02000603000000000000" pitchFamily="2" charset="0"/>
              <a:ea typeface="Please write me a song" panose="02000603000000000000" pitchFamily="2" charset="0"/>
            </a:endParaRPr>
          </a:p>
        </p:txBody>
      </p:sp>
      <p:pic>
        <p:nvPicPr>
          <p:cNvPr id="2052" name="Picture 4" descr="https://johnkennethmuir.files.wordpress.com/2012/04/jp3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1815" y="1906580"/>
            <a:ext cx="6751676" cy="359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816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5827" y="425226"/>
            <a:ext cx="1159098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latin typeface="Arial Narrow" panose="020B0606020202030204" pitchFamily="34" charset="0"/>
              </a:rPr>
              <a:t>At the last moment, you duck and the pterodactyl swoops harmlessly overhead.</a:t>
            </a:r>
            <a:endParaRPr lang="en-US" sz="4000" dirty="0">
              <a:latin typeface="Arial Narrow" panose="020B0606020202030204" pitchFamily="34" charset="0"/>
            </a:endParaRPr>
          </a:p>
        </p:txBody>
      </p:sp>
      <p:pic>
        <p:nvPicPr>
          <p:cNvPr id="3" name="Picture 2" descr="http://suzannevince.com/wp-content/uploads/2015/01/Pterodacty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1175" y="2089582"/>
            <a:ext cx="5715000" cy="3238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ction="ppaction://hlinksldjump"/>
          </p:cNvPr>
          <p:cNvSpPr txBox="1"/>
          <p:nvPr/>
        </p:nvSpPr>
        <p:spPr>
          <a:xfrm>
            <a:off x="4817331" y="5692691"/>
            <a:ext cx="2182688" cy="646331"/>
          </a:xfrm>
          <a:prstGeom prst="rect">
            <a:avLst/>
          </a:prstGeom>
          <a:solidFill>
            <a:srgbClr val="FFC000"/>
          </a:solidFill>
          <a:ln w="57150">
            <a:solidFill>
              <a:srgbClr val="00B050"/>
            </a:solidFill>
          </a:ln>
        </p:spPr>
        <p:txBody>
          <a:bodyPr wrap="square" rtlCol="0">
            <a:spAutoFit/>
          </a:bodyPr>
          <a:lstStyle/>
          <a:p>
            <a:pPr algn="ctr"/>
            <a:r>
              <a:rPr lang="en-US" sz="3600" b="1" dirty="0" smtClean="0">
                <a:solidFill>
                  <a:srgbClr val="0070C0"/>
                </a:solidFill>
                <a:latin typeface="Please write me a song" panose="02000603000000000000" pitchFamily="2" charset="0"/>
                <a:ea typeface="Please write me a song" panose="02000603000000000000" pitchFamily="2" charset="0"/>
              </a:rPr>
              <a:t>Continue!</a:t>
            </a:r>
            <a:endParaRPr lang="en-US" sz="3600" b="1" dirty="0">
              <a:solidFill>
                <a:srgbClr val="0070C0"/>
              </a:solidFill>
              <a:latin typeface="Please write me a song" panose="02000603000000000000" pitchFamily="2" charset="0"/>
              <a:ea typeface="Please write me a song" panose="02000603000000000000" pitchFamily="2" charset="0"/>
            </a:endParaRPr>
          </a:p>
        </p:txBody>
      </p:sp>
    </p:spTree>
    <p:extLst>
      <p:ext uri="{BB962C8B-B14F-4D97-AF65-F5344CB8AC3E}">
        <p14:creationId xmlns:p14="http://schemas.microsoft.com/office/powerpoint/2010/main" val="12743463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142" y="129597"/>
            <a:ext cx="11590986" cy="1325563"/>
          </a:xfrm>
        </p:spPr>
        <p:txBody>
          <a:bodyPr>
            <a:normAutofit fontScale="90000"/>
          </a:bodyPr>
          <a:lstStyle/>
          <a:p>
            <a:r>
              <a:rPr lang="en-US" dirty="0" smtClean="0">
                <a:latin typeface="Arial Narrow" panose="020B0606020202030204" pitchFamily="34" charset="0"/>
              </a:rPr>
              <a:t>A complete sentence must have at least one independent clause, otherwise it is a sentence fragment.</a:t>
            </a:r>
            <a:endParaRPr lang="en-US" dirty="0">
              <a:latin typeface="Arial Narrow" panose="020B0606020202030204" pitchFamily="34" charset="0"/>
            </a:endParaRPr>
          </a:p>
        </p:txBody>
      </p:sp>
      <p:sp>
        <p:nvSpPr>
          <p:cNvPr id="4" name="TextBox 3"/>
          <p:cNvSpPr txBox="1"/>
          <p:nvPr/>
        </p:nvSpPr>
        <p:spPr>
          <a:xfrm>
            <a:off x="7109138" y="1797603"/>
            <a:ext cx="3966691"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EXAMPLES OF SENTENCE FRAGMENTS</a:t>
            </a:r>
            <a:endParaRPr lang="en-US" b="1" dirty="0">
              <a:latin typeface="Arial Narrow" panose="020B0606020202030204" pitchFamily="34" charset="0"/>
            </a:endParaRPr>
          </a:p>
        </p:txBody>
      </p:sp>
      <p:sp>
        <p:nvSpPr>
          <p:cNvPr id="5" name="TextBox 4"/>
          <p:cNvSpPr txBox="1"/>
          <p:nvPr/>
        </p:nvSpPr>
        <p:spPr>
          <a:xfrm>
            <a:off x="7109138" y="2411491"/>
            <a:ext cx="4198511" cy="461665"/>
          </a:xfrm>
          <a:prstGeom prst="rect">
            <a:avLst/>
          </a:prstGeom>
          <a:noFill/>
        </p:spPr>
        <p:txBody>
          <a:bodyPr wrap="square" rtlCol="0">
            <a:spAutoFit/>
          </a:bodyPr>
          <a:lstStyle/>
          <a:p>
            <a:r>
              <a:rPr lang="en-US" sz="2400" dirty="0" smtClean="0">
                <a:latin typeface="Arial Narrow" panose="020B0606020202030204" pitchFamily="34" charset="0"/>
              </a:rPr>
              <a:t>because he eats only vegetables</a:t>
            </a:r>
            <a:endParaRPr lang="en-US" sz="2400" dirty="0">
              <a:latin typeface="Arial Narrow" panose="020B0606020202030204" pitchFamily="34" charset="0"/>
            </a:endParaRPr>
          </a:p>
        </p:txBody>
      </p:sp>
      <p:sp>
        <p:nvSpPr>
          <p:cNvPr id="6" name="TextBox 5"/>
          <p:cNvSpPr txBox="1"/>
          <p:nvPr/>
        </p:nvSpPr>
        <p:spPr>
          <a:xfrm>
            <a:off x="7109138" y="3062427"/>
            <a:ext cx="3876539" cy="830997"/>
          </a:xfrm>
          <a:prstGeom prst="rect">
            <a:avLst/>
          </a:prstGeom>
          <a:noFill/>
        </p:spPr>
        <p:txBody>
          <a:bodyPr wrap="square" rtlCol="0">
            <a:spAutoFit/>
          </a:bodyPr>
          <a:lstStyle/>
          <a:p>
            <a:r>
              <a:rPr lang="en-US" sz="2400" dirty="0">
                <a:latin typeface="Arial Narrow" panose="020B0606020202030204" pitchFamily="34" charset="0"/>
              </a:rPr>
              <a:t>a</a:t>
            </a:r>
            <a:r>
              <a:rPr lang="en-US" sz="2400" dirty="0" smtClean="0">
                <a:latin typeface="Arial Narrow" panose="020B0606020202030204" pitchFamily="34" charset="0"/>
              </a:rPr>
              <a:t>fter his spiked tail whips down beside you</a:t>
            </a:r>
            <a:endParaRPr lang="en-US" sz="2400" dirty="0">
              <a:latin typeface="Arial Narrow" panose="020B0606020202030204" pitchFamily="34" charset="0"/>
            </a:endParaRPr>
          </a:p>
        </p:txBody>
      </p:sp>
      <p:sp>
        <p:nvSpPr>
          <p:cNvPr id="7" name="TextBox 6"/>
          <p:cNvSpPr txBox="1"/>
          <p:nvPr/>
        </p:nvSpPr>
        <p:spPr>
          <a:xfrm>
            <a:off x="7109138" y="4082695"/>
            <a:ext cx="2859109" cy="461665"/>
          </a:xfrm>
          <a:prstGeom prst="rect">
            <a:avLst/>
          </a:prstGeom>
          <a:noFill/>
        </p:spPr>
        <p:txBody>
          <a:bodyPr wrap="square" rtlCol="0">
            <a:spAutoFit/>
          </a:bodyPr>
          <a:lstStyle/>
          <a:p>
            <a:r>
              <a:rPr lang="en-US" sz="2400" dirty="0">
                <a:latin typeface="Arial Narrow" panose="020B0606020202030204" pitchFamily="34" charset="0"/>
              </a:rPr>
              <a:t>f</a:t>
            </a:r>
            <a:r>
              <a:rPr lang="en-US" sz="2400" dirty="0" smtClean="0">
                <a:latin typeface="Arial Narrow" panose="020B0606020202030204" pitchFamily="34" charset="0"/>
              </a:rPr>
              <a:t>earing for your life</a:t>
            </a:r>
            <a:endParaRPr lang="en-US" sz="2400" dirty="0">
              <a:latin typeface="Arial Narrow" panose="020B0606020202030204" pitchFamily="34" charset="0"/>
            </a:endParaRPr>
          </a:p>
        </p:txBody>
      </p:sp>
      <p:sp>
        <p:nvSpPr>
          <p:cNvPr id="8" name="TextBox 7"/>
          <p:cNvSpPr txBox="1"/>
          <p:nvPr/>
        </p:nvSpPr>
        <p:spPr>
          <a:xfrm>
            <a:off x="823272" y="4955768"/>
            <a:ext cx="10651804" cy="1754326"/>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BUT WAIT! </a:t>
            </a:r>
            <a:r>
              <a:rPr lang="en-US" dirty="0" smtClean="0">
                <a:latin typeface="Arial Narrow" panose="020B0606020202030204" pitchFamily="34" charset="0"/>
              </a:rPr>
              <a:t>Sometimes sentence fragments can be a stylistic choice on the part of the author. Consider:</a:t>
            </a:r>
          </a:p>
          <a:p>
            <a:pPr algn="ctr"/>
            <a:endParaRPr lang="en-US" dirty="0">
              <a:latin typeface="Arial Narrow" panose="020B0606020202030204" pitchFamily="34" charset="0"/>
            </a:endParaRPr>
          </a:p>
          <a:p>
            <a:pPr algn="ctr"/>
            <a:r>
              <a:rPr lang="en-US" i="1" dirty="0" smtClean="0">
                <a:latin typeface="Arial Narrow" panose="020B0606020202030204" pitchFamily="34" charset="0"/>
              </a:rPr>
              <a:t>A swish, a slash. The heavy tail crashes down just inches from your skull. A spatter of blood from where it grazed you. Running, panting. Instant death.</a:t>
            </a:r>
          </a:p>
          <a:p>
            <a:pPr algn="ctr"/>
            <a:endParaRPr lang="en-US" dirty="0">
              <a:latin typeface="Arial Narrow" panose="020B0606020202030204" pitchFamily="34" charset="0"/>
            </a:endParaRPr>
          </a:p>
          <a:p>
            <a:pPr algn="ctr"/>
            <a:r>
              <a:rPr lang="en-US" dirty="0" smtClean="0">
                <a:latin typeface="Arial Narrow" panose="020B0606020202030204" pitchFamily="34" charset="0"/>
              </a:rPr>
              <a:t>Sentence fragments can: 1) create images, 2) emphasize important words, and 3) mimic natural language.</a:t>
            </a:r>
            <a:endParaRPr lang="en-US" dirty="0">
              <a:latin typeface="Arial Narrow" panose="020B0606020202030204" pitchFamily="34" charset="0"/>
            </a:endParaRPr>
          </a:p>
        </p:txBody>
      </p:sp>
      <p:pic>
        <p:nvPicPr>
          <p:cNvPr id="9" name="Picture 2" descr="http://dinosaurusi.com/foto/all/dinosaurusi---stegosaurus208/dinosaurs_pictures-Stegosauru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260544" y="1528902"/>
            <a:ext cx="4476750"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44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rot="-600000">
            <a:off x="264830" y="145773"/>
            <a:ext cx="5796758" cy="399852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FFFF00"/>
                </a:solidFill>
                <a:latin typeface="Amperzand" pitchFamily="2" charset="0"/>
                <a:ea typeface="Amperzand" pitchFamily="2" charset="0"/>
              </a:rPr>
              <a:t>Think fast!</a:t>
            </a:r>
            <a:endParaRPr lang="en-US" sz="6000" dirty="0">
              <a:solidFill>
                <a:srgbClr val="FFFF00"/>
              </a:solidFill>
              <a:latin typeface="Amperzand" pitchFamily="2" charset="0"/>
              <a:ea typeface="Amperzand" pitchFamily="2" charset="0"/>
            </a:endParaRPr>
          </a:p>
        </p:txBody>
      </p:sp>
      <p:sp>
        <p:nvSpPr>
          <p:cNvPr id="2" name="Title 1"/>
          <p:cNvSpPr txBox="1">
            <a:spLocks/>
          </p:cNvSpPr>
          <p:nvPr/>
        </p:nvSpPr>
        <p:spPr>
          <a:xfrm>
            <a:off x="1630017" y="29655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smtClean="0">
                <a:latin typeface="Arial Narrow" panose="020B0606020202030204" pitchFamily="34" charset="0"/>
              </a:rPr>
              <a:t>Is it ever okay to use a sentence fragment?</a:t>
            </a:r>
            <a:endParaRPr lang="en-US" sz="6000" dirty="0">
              <a:latin typeface="Arial Narrow" panose="020B0606020202030204" pitchFamily="34" charset="0"/>
            </a:endParaRPr>
          </a:p>
        </p:txBody>
      </p:sp>
      <p:sp>
        <p:nvSpPr>
          <p:cNvPr id="5" name="TextBox 4"/>
          <p:cNvSpPr txBox="1"/>
          <p:nvPr/>
        </p:nvSpPr>
        <p:spPr>
          <a:xfrm>
            <a:off x="1887793" y="5501148"/>
            <a:ext cx="2153265"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hlinkClick r:id="rId2" action="ppaction://hlinksldjump"/>
              </a:rPr>
              <a:t>Never!!!</a:t>
            </a:r>
            <a:endParaRPr lang="en-US" sz="4400" dirty="0">
              <a:solidFill>
                <a:srgbClr val="FFFF00"/>
              </a:solidFill>
              <a:latin typeface="Amperzand" pitchFamily="2" charset="0"/>
              <a:ea typeface="Amperzand" pitchFamily="2" charset="0"/>
            </a:endParaRPr>
          </a:p>
        </p:txBody>
      </p:sp>
      <p:sp>
        <p:nvSpPr>
          <p:cNvPr id="6" name="TextBox 5"/>
          <p:cNvSpPr txBox="1"/>
          <p:nvPr/>
        </p:nvSpPr>
        <p:spPr>
          <a:xfrm>
            <a:off x="7334864" y="5501147"/>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hlinkClick r:id="rId3" action="ppaction://hlinksldjump"/>
              </a:rPr>
              <a:t>Sometimes...</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1275601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7142" y="409817"/>
            <a:ext cx="11590986" cy="206791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Incorrect. It is acceptable in certain situations to use sentence fragments if the author chooses to do so with a purpose.</a:t>
            </a:r>
            <a:endParaRPr lang="en-US" sz="4000" dirty="0">
              <a:latin typeface="Arial Narrow" panose="020B0606020202030204" pitchFamily="34" charset="0"/>
            </a:endParaRPr>
          </a:p>
        </p:txBody>
      </p:sp>
      <p:pic>
        <p:nvPicPr>
          <p:cNvPr id="2050" name="Picture 2" descr="http://www.kimthompsonartist.com/Images/Illustration/Stegosaurus%20for%20Age%20of%20the%20Dinosaurs%20Stencil%20book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55" y="1649071"/>
            <a:ext cx="5611045" cy="4862906"/>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Data 3"/>
          <p:cNvSpPr/>
          <p:nvPr/>
        </p:nvSpPr>
        <p:spPr>
          <a:xfrm rot="480000">
            <a:off x="6600451" y="2477730"/>
            <a:ext cx="5098026" cy="1750279"/>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Amperzand" pitchFamily="2" charset="0"/>
                <a:ea typeface="Amperzand" pitchFamily="2" charset="0"/>
              </a:rPr>
              <a:t>Stegosaurus becomes carnivorous and decides to eat you!</a:t>
            </a:r>
            <a:endParaRPr lang="en-US" sz="2800" dirty="0">
              <a:solidFill>
                <a:srgbClr val="FFFF00"/>
              </a:solidFill>
              <a:latin typeface="Amperzand" pitchFamily="2" charset="0"/>
              <a:ea typeface="Amperzand" pitchFamily="2" charset="0"/>
            </a:endParaRPr>
          </a:p>
        </p:txBody>
      </p:sp>
      <p:sp>
        <p:nvSpPr>
          <p:cNvPr id="6" name="TextBox 5">
            <a:hlinkClick r:id="rId3" action="ppaction://hlinksldjump"/>
          </p:cNvPr>
          <p:cNvSpPr txBox="1"/>
          <p:nvPr/>
        </p:nvSpPr>
        <p:spPr>
          <a:xfrm>
            <a:off x="7334864" y="5501147"/>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a:solidFill>
                  <a:srgbClr val="FFFF00"/>
                </a:solidFill>
                <a:latin typeface="Amperzand" pitchFamily="2" charset="0"/>
                <a:ea typeface="Amperzand" pitchFamily="2" charset="0"/>
              </a:rPr>
              <a:t>t</a:t>
            </a:r>
            <a:r>
              <a:rPr lang="en-US" sz="4400" dirty="0" smtClean="0">
                <a:solidFill>
                  <a:srgbClr val="FFFF00"/>
                </a:solidFill>
                <a:latin typeface="Amperzand" pitchFamily="2" charset="0"/>
                <a:ea typeface="Amperzand" pitchFamily="2" charset="0"/>
              </a:rPr>
              <a:t>ry again</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22035293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7142" y="291830"/>
            <a:ext cx="11884858" cy="234813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Correct! Using sentence fragments is acceptable under SOME circumstances, particularly in creative writing (sentence fragments should be avoided in formal or academic writing). The point is that you have to know the rule to be able to break it.</a:t>
            </a:r>
            <a:endParaRPr lang="en-US" sz="4000" dirty="0">
              <a:latin typeface="Arial Narrow" panose="020B0606020202030204" pitchFamily="34" charset="0"/>
            </a:endParaRPr>
          </a:p>
        </p:txBody>
      </p:sp>
      <p:sp>
        <p:nvSpPr>
          <p:cNvPr id="6" name="TextBox 5">
            <a:hlinkClick r:id="rId2" action="ppaction://hlinksldjump"/>
          </p:cNvPr>
          <p:cNvSpPr txBox="1"/>
          <p:nvPr/>
        </p:nvSpPr>
        <p:spPr>
          <a:xfrm>
            <a:off x="8234516" y="5751870"/>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continue</a:t>
            </a:r>
            <a:endParaRPr lang="en-US" sz="4400" dirty="0">
              <a:solidFill>
                <a:srgbClr val="FFFF00"/>
              </a:solidFill>
              <a:latin typeface="Amperzand" pitchFamily="2" charset="0"/>
              <a:ea typeface="Amperzand" pitchFamily="2" charset="0"/>
            </a:endParaRPr>
          </a:p>
        </p:txBody>
      </p:sp>
      <p:pic>
        <p:nvPicPr>
          <p:cNvPr id="5122" name="Picture 2" descr="http://img3.findthebest.com/sites/default/files/426/media/images/t2/Stegosaurus_52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29" y="2901643"/>
            <a:ext cx="5797737" cy="3619668"/>
          </a:xfrm>
          <a:prstGeom prst="rect">
            <a:avLst/>
          </a:prstGeom>
          <a:noFill/>
          <a:extLst>
            <a:ext uri="{909E8E84-426E-40DD-AFC4-6F175D3DCCD1}">
              <a14:hiddenFill xmlns:a14="http://schemas.microsoft.com/office/drawing/2010/main">
                <a:solidFill>
                  <a:srgbClr val="FFFFFF"/>
                </a:solidFill>
              </a14:hiddenFill>
            </a:ext>
          </a:extLst>
        </p:spPr>
      </p:pic>
      <p:sp>
        <p:nvSpPr>
          <p:cNvPr id="7" name="Flowchart: Data 6"/>
          <p:cNvSpPr/>
          <p:nvPr/>
        </p:nvSpPr>
        <p:spPr>
          <a:xfrm rot="-480000">
            <a:off x="6659444" y="3015694"/>
            <a:ext cx="5098026" cy="1750279"/>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Amperzand" pitchFamily="2" charset="0"/>
                <a:ea typeface="Amperzand" pitchFamily="2" charset="0"/>
              </a:rPr>
              <a:t>Stegosaurus decides you are boring and goes to drink water.</a:t>
            </a:r>
            <a:endParaRPr lang="en-US" sz="28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9154793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Dependent clauses (otherwise known as “subordinate clauses”) do not express complete thoughts.</a:t>
            </a:r>
            <a:endParaRPr lang="en-US" dirty="0">
              <a:latin typeface="Arial Narrow" panose="020B0606020202030204" pitchFamily="34" charset="0"/>
            </a:endParaRPr>
          </a:p>
        </p:txBody>
      </p:sp>
      <p:sp>
        <p:nvSpPr>
          <p:cNvPr id="4" name="Title 1"/>
          <p:cNvSpPr txBox="1">
            <a:spLocks/>
          </p:cNvSpPr>
          <p:nvPr/>
        </p:nvSpPr>
        <p:spPr>
          <a:xfrm>
            <a:off x="334851" y="1829492"/>
            <a:ext cx="5496106" cy="979970"/>
          </a:xfrm>
          <a:prstGeom prst="rect">
            <a:avLst/>
          </a:prstGeom>
          <a:solidFill>
            <a:srgbClr val="FFFF66"/>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latin typeface="Arial Narrow" panose="020B0606020202030204" pitchFamily="34" charset="0"/>
              </a:rPr>
              <a:t>Dependent clauses </a:t>
            </a:r>
            <a:r>
              <a:rPr lang="en-US" sz="2800" b="1" i="1" u="sng" dirty="0" smtClean="0">
                <a:latin typeface="Arial Narrow" panose="020B0606020202030204" pitchFamily="34" charset="0"/>
              </a:rPr>
              <a:t>often</a:t>
            </a:r>
            <a:r>
              <a:rPr lang="en-US" sz="2800" dirty="0" smtClean="0">
                <a:latin typeface="Arial Narrow" panose="020B0606020202030204" pitchFamily="34" charset="0"/>
              </a:rPr>
              <a:t> (not always) contain subordinate conjunctions*.</a:t>
            </a:r>
            <a:endParaRPr lang="en-US" sz="2800" dirty="0">
              <a:latin typeface="Arial Narrow" panose="020B0606020202030204" pitchFamily="34" charset="0"/>
            </a:endParaRPr>
          </a:p>
        </p:txBody>
      </p:sp>
      <p:sp>
        <p:nvSpPr>
          <p:cNvPr id="5" name="TextBox 4"/>
          <p:cNvSpPr txBox="1"/>
          <p:nvPr/>
        </p:nvSpPr>
        <p:spPr>
          <a:xfrm>
            <a:off x="244699" y="6490952"/>
            <a:ext cx="3518918" cy="369332"/>
          </a:xfrm>
          <a:prstGeom prst="rect">
            <a:avLst/>
          </a:prstGeom>
          <a:noFill/>
        </p:spPr>
        <p:txBody>
          <a:bodyPr wrap="square" rtlCol="0">
            <a:spAutoFit/>
          </a:bodyPr>
          <a:lstStyle/>
          <a:p>
            <a:r>
              <a:rPr lang="en-US" dirty="0" smtClean="0"/>
              <a:t>*list from www.chompchomp.com.</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59186709"/>
              </p:ext>
            </p:extLst>
          </p:nvPr>
        </p:nvGraphicFramePr>
        <p:xfrm>
          <a:off x="334851" y="2984319"/>
          <a:ext cx="5418681" cy="2327910"/>
        </p:xfrm>
        <a:graphic>
          <a:graphicData uri="http://schemas.openxmlformats.org/drawingml/2006/table">
            <a:tbl>
              <a:tblPr/>
              <a:tblGrid>
                <a:gridCol w="1806227"/>
                <a:gridCol w="1806227"/>
                <a:gridCol w="1806227"/>
              </a:tblGrid>
              <a:tr h="2216811">
                <a:tc>
                  <a:txBody>
                    <a:bodyPr/>
                    <a:lstStyle/>
                    <a:p>
                      <a:pPr algn="ctr"/>
                      <a:r>
                        <a:rPr lang="en-US" sz="1600" b="0" dirty="0">
                          <a:solidFill>
                            <a:srgbClr val="000000"/>
                          </a:solidFill>
                          <a:effectLst/>
                          <a:latin typeface="Georgia" panose="02040502050405020303" pitchFamily="18" charset="0"/>
                        </a:rPr>
                        <a:t>after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although</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as</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because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before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even if</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even though</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if</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in order that</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c>
                  <a:txBody>
                    <a:bodyPr/>
                    <a:lstStyle/>
                    <a:p>
                      <a:pPr algn="ctr"/>
                      <a:r>
                        <a:rPr lang="en-US" sz="1600" b="0">
                          <a:solidFill>
                            <a:srgbClr val="000000"/>
                          </a:solidFill>
                          <a:effectLst/>
                          <a:latin typeface="Georgia" panose="02040502050405020303" pitchFamily="18" charset="0"/>
                        </a:rPr>
                        <a:t>once</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provided 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rather than</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since</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so 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than</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though</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unless</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c>
                  <a:txBody>
                    <a:bodyPr/>
                    <a:lstStyle/>
                    <a:p>
                      <a:pPr algn="ctr"/>
                      <a:r>
                        <a:rPr lang="en-US" sz="1600" b="0" dirty="0">
                          <a:solidFill>
                            <a:srgbClr val="000000"/>
                          </a:solidFill>
                          <a:effectLst/>
                          <a:latin typeface="Georgia" panose="02040502050405020303" pitchFamily="18" charset="0"/>
                        </a:rPr>
                        <a:t>until</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when</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whenever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whereas</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wherever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whether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while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why</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r>
            </a:tbl>
          </a:graphicData>
        </a:graphic>
      </p:graphicFrame>
      <p:pic>
        <p:nvPicPr>
          <p:cNvPr id="1032" name="Picture 8" descr="http://www.angelfire.com/mi/dinosaurs/images/casts/posters_tricerato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777599" y="1829492"/>
            <a:ext cx="4667148" cy="311143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777599" y="5079728"/>
            <a:ext cx="5148238" cy="461665"/>
          </a:xfrm>
          <a:prstGeom prst="rect">
            <a:avLst/>
          </a:prstGeom>
          <a:noFill/>
        </p:spPr>
        <p:txBody>
          <a:bodyPr wrap="square" rtlCol="0">
            <a:spAutoFit/>
          </a:bodyPr>
          <a:lstStyle/>
          <a:p>
            <a:r>
              <a:rPr lang="en-US" sz="2400" dirty="0" smtClean="0">
                <a:latin typeface="Arial Narrow" panose="020B0606020202030204" pitchFamily="34" charset="0"/>
              </a:rPr>
              <a:t>after stumbling upon a pack of triceratops</a:t>
            </a:r>
            <a:endParaRPr lang="en-US" sz="2400" dirty="0">
              <a:latin typeface="Arial Narrow" panose="020B0606020202030204" pitchFamily="34" charset="0"/>
            </a:endParaRPr>
          </a:p>
        </p:txBody>
      </p:sp>
      <p:sp>
        <p:nvSpPr>
          <p:cNvPr id="11" name="TextBox 10"/>
          <p:cNvSpPr txBox="1"/>
          <p:nvPr/>
        </p:nvSpPr>
        <p:spPr>
          <a:xfrm>
            <a:off x="6777599" y="5541393"/>
            <a:ext cx="5148238" cy="461665"/>
          </a:xfrm>
          <a:prstGeom prst="rect">
            <a:avLst/>
          </a:prstGeom>
          <a:noFill/>
        </p:spPr>
        <p:txBody>
          <a:bodyPr wrap="square" rtlCol="0">
            <a:spAutoFit/>
          </a:bodyPr>
          <a:lstStyle/>
          <a:p>
            <a:r>
              <a:rPr lang="en-US" sz="2400" dirty="0">
                <a:latin typeface="Arial Narrow" panose="020B0606020202030204" pitchFamily="34" charset="0"/>
              </a:rPr>
              <a:t>u</a:t>
            </a:r>
            <a:r>
              <a:rPr lang="en-US" sz="2400" dirty="0" smtClean="0">
                <a:latin typeface="Arial Narrow" panose="020B0606020202030204" pitchFamily="34" charset="0"/>
              </a:rPr>
              <a:t>nless you can run very fast</a:t>
            </a:r>
            <a:endParaRPr lang="en-US" sz="2400" dirty="0">
              <a:latin typeface="Arial Narrow" panose="020B0606020202030204" pitchFamily="34" charset="0"/>
            </a:endParaRPr>
          </a:p>
        </p:txBody>
      </p:sp>
      <p:sp>
        <p:nvSpPr>
          <p:cNvPr id="12" name="TextBox 11"/>
          <p:cNvSpPr txBox="1"/>
          <p:nvPr/>
        </p:nvSpPr>
        <p:spPr>
          <a:xfrm>
            <a:off x="6777599" y="6034216"/>
            <a:ext cx="5148238" cy="461665"/>
          </a:xfrm>
          <a:prstGeom prst="rect">
            <a:avLst/>
          </a:prstGeom>
          <a:noFill/>
        </p:spPr>
        <p:txBody>
          <a:bodyPr wrap="square" rtlCol="0">
            <a:spAutoFit/>
          </a:bodyPr>
          <a:lstStyle/>
          <a:p>
            <a:r>
              <a:rPr lang="en-US" sz="2400" dirty="0" smtClean="0">
                <a:latin typeface="Arial Narrow" panose="020B0606020202030204" pitchFamily="34" charset="0"/>
              </a:rPr>
              <a:t>as their horns are sharp like blades</a:t>
            </a:r>
            <a:endParaRPr lang="en-US" sz="2400" dirty="0">
              <a:latin typeface="Arial Narrow" panose="020B0606020202030204" pitchFamily="34" charset="0"/>
            </a:endParaRPr>
          </a:p>
        </p:txBody>
      </p:sp>
      <p:sp>
        <p:nvSpPr>
          <p:cNvPr id="13" name="Title 1"/>
          <p:cNvSpPr txBox="1">
            <a:spLocks/>
          </p:cNvSpPr>
          <p:nvPr/>
        </p:nvSpPr>
        <p:spPr>
          <a:xfrm>
            <a:off x="334851" y="5612117"/>
            <a:ext cx="5496106" cy="752853"/>
          </a:xfrm>
          <a:prstGeom prst="rect">
            <a:avLst/>
          </a:prstGeom>
          <a:solidFill>
            <a:srgbClr val="92D05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smtClean="0">
                <a:latin typeface="Arial Narrow" panose="020B0606020202030204" pitchFamily="34" charset="0"/>
              </a:rPr>
              <a:t>Subordinate conjunctions indicate that the dependent clause is the less important part of the sentence.</a:t>
            </a:r>
            <a:endParaRPr lang="en-US" sz="2000" dirty="0">
              <a:latin typeface="Arial Narrow" panose="020B0606020202030204" pitchFamily="34" charset="0"/>
            </a:endParaRPr>
          </a:p>
        </p:txBody>
      </p:sp>
    </p:spTree>
    <p:extLst>
      <p:ext uri="{BB962C8B-B14F-4D97-AF65-F5344CB8AC3E}">
        <p14:creationId xmlns:p14="http://schemas.microsoft.com/office/powerpoint/2010/main" val="322258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p:bldP spid="12" grpId="0"/>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Dependent clauses are a great way to create tension and anticipation in the reader.</a:t>
            </a:r>
            <a:endParaRPr lang="en-US" dirty="0">
              <a:latin typeface="Arial Narrow" panose="020B0606020202030204" pitchFamily="34" charset="0"/>
            </a:endParaRPr>
          </a:p>
        </p:txBody>
      </p:sp>
      <p:sp>
        <p:nvSpPr>
          <p:cNvPr id="3" name="Pentagon 2"/>
          <p:cNvSpPr/>
          <p:nvPr/>
        </p:nvSpPr>
        <p:spPr>
          <a:xfrm>
            <a:off x="4815779" y="2000763"/>
            <a:ext cx="3238730" cy="418011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FF00"/>
                </a:solidFill>
                <a:latin typeface="Arial Narrow" panose="020B0606020202030204" pitchFamily="34" charset="0"/>
              </a:rPr>
              <a:t>Because dependent clauses delay the action, the reader will naturally want to know more.</a:t>
            </a:r>
            <a:endParaRPr lang="en-US" sz="2400" dirty="0">
              <a:solidFill>
                <a:srgbClr val="FFFF00"/>
              </a:solidFill>
              <a:latin typeface="Arial Narrow" panose="020B0606020202030204" pitchFamily="34" charset="0"/>
            </a:endParaRPr>
          </a:p>
        </p:txBody>
      </p:sp>
      <p:pic>
        <p:nvPicPr>
          <p:cNvPr id="5" name="Picture 2" descr="http://dinosaurios.org/wp-content/uploads/2013/07/tricerato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99" y="2307770"/>
            <a:ext cx="4286554" cy="32149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11351" y="2152934"/>
            <a:ext cx="4880649" cy="461665"/>
          </a:xfrm>
          <a:prstGeom prst="rect">
            <a:avLst/>
          </a:prstGeom>
          <a:noFill/>
        </p:spPr>
        <p:txBody>
          <a:bodyPr wrap="square" rtlCol="0">
            <a:spAutoFit/>
          </a:bodyPr>
          <a:lstStyle/>
          <a:p>
            <a:r>
              <a:rPr lang="en-US" sz="2400" dirty="0" smtClean="0">
                <a:latin typeface="Arial Narrow" panose="020B0606020202030204" pitchFamily="34" charset="0"/>
              </a:rPr>
              <a:t>after stumbling upon a pack of triceratops</a:t>
            </a:r>
            <a:endParaRPr lang="en-US" sz="2400" dirty="0">
              <a:latin typeface="Arial Narrow" panose="020B0606020202030204" pitchFamily="34" charset="0"/>
            </a:endParaRPr>
          </a:p>
        </p:txBody>
      </p:sp>
      <p:sp>
        <p:nvSpPr>
          <p:cNvPr id="7" name="TextBox 6"/>
          <p:cNvSpPr txBox="1"/>
          <p:nvPr/>
        </p:nvSpPr>
        <p:spPr>
          <a:xfrm>
            <a:off x="8382577" y="3675937"/>
            <a:ext cx="3324344" cy="461665"/>
          </a:xfrm>
          <a:prstGeom prst="rect">
            <a:avLst/>
          </a:prstGeom>
          <a:noFill/>
        </p:spPr>
        <p:txBody>
          <a:bodyPr wrap="square" rtlCol="0">
            <a:spAutoFit/>
          </a:bodyPr>
          <a:lstStyle/>
          <a:p>
            <a:r>
              <a:rPr lang="en-US" sz="2400" dirty="0">
                <a:latin typeface="Arial Narrow" panose="020B0606020202030204" pitchFamily="34" charset="0"/>
              </a:rPr>
              <a:t>u</a:t>
            </a:r>
            <a:r>
              <a:rPr lang="en-US" sz="2400" dirty="0" smtClean="0">
                <a:latin typeface="Arial Narrow" panose="020B0606020202030204" pitchFamily="34" charset="0"/>
              </a:rPr>
              <a:t>nless you can run very fast</a:t>
            </a:r>
            <a:endParaRPr lang="en-US" sz="2400" dirty="0">
              <a:latin typeface="Arial Narrow" panose="020B0606020202030204" pitchFamily="34" charset="0"/>
            </a:endParaRPr>
          </a:p>
        </p:txBody>
      </p:sp>
      <p:sp>
        <p:nvSpPr>
          <p:cNvPr id="8" name="TextBox 7"/>
          <p:cNvSpPr txBox="1"/>
          <p:nvPr/>
        </p:nvSpPr>
        <p:spPr>
          <a:xfrm>
            <a:off x="7354893" y="5084219"/>
            <a:ext cx="4160694" cy="461665"/>
          </a:xfrm>
          <a:prstGeom prst="rect">
            <a:avLst/>
          </a:prstGeom>
          <a:noFill/>
        </p:spPr>
        <p:txBody>
          <a:bodyPr wrap="square" rtlCol="0">
            <a:spAutoFit/>
          </a:bodyPr>
          <a:lstStyle/>
          <a:p>
            <a:r>
              <a:rPr lang="en-US" sz="2400" dirty="0" smtClean="0">
                <a:latin typeface="Arial Narrow" panose="020B0606020202030204" pitchFamily="34" charset="0"/>
              </a:rPr>
              <a:t>as their horns are sharp like blades</a:t>
            </a:r>
            <a:endParaRPr lang="en-US" sz="2400" dirty="0">
              <a:latin typeface="Arial Narrow" panose="020B0606020202030204" pitchFamily="34" charset="0"/>
            </a:endParaRPr>
          </a:p>
        </p:txBody>
      </p:sp>
      <p:sp>
        <p:nvSpPr>
          <p:cNvPr id="9" name="TextBox 8"/>
          <p:cNvSpPr txBox="1"/>
          <p:nvPr/>
        </p:nvSpPr>
        <p:spPr>
          <a:xfrm>
            <a:off x="7562780" y="2613059"/>
            <a:ext cx="4400994" cy="461665"/>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what happens after that?</a:t>
            </a:r>
            <a:endParaRPr lang="en-US" sz="2400" i="1" dirty="0">
              <a:solidFill>
                <a:srgbClr val="FFFF00"/>
              </a:solidFill>
              <a:latin typeface="Arial Narrow" panose="020B0606020202030204" pitchFamily="34" charset="0"/>
            </a:endParaRPr>
          </a:p>
        </p:txBody>
      </p:sp>
      <p:sp>
        <p:nvSpPr>
          <p:cNvPr id="10" name="TextBox 9"/>
          <p:cNvSpPr txBox="1"/>
          <p:nvPr/>
        </p:nvSpPr>
        <p:spPr>
          <a:xfrm>
            <a:off x="7606322" y="4137602"/>
            <a:ext cx="4400994" cy="461665"/>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what will happen if you can’t?</a:t>
            </a:r>
            <a:endParaRPr lang="en-US" sz="2400" i="1" dirty="0">
              <a:solidFill>
                <a:srgbClr val="FFFF00"/>
              </a:solidFill>
              <a:latin typeface="Arial Narrow" panose="020B0606020202030204" pitchFamily="34" charset="0"/>
            </a:endParaRPr>
          </a:p>
        </p:txBody>
      </p:sp>
      <p:sp>
        <p:nvSpPr>
          <p:cNvPr id="11" name="TextBox 10"/>
          <p:cNvSpPr txBox="1"/>
          <p:nvPr/>
        </p:nvSpPr>
        <p:spPr>
          <a:xfrm>
            <a:off x="7354893" y="5502673"/>
            <a:ext cx="4400994" cy="830997"/>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why is it important that their horns are so sharp?</a:t>
            </a:r>
            <a:endParaRPr lang="en-US" sz="2400" i="1"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395288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The formula for punctuating a sentence with an independent and a dependent clause…*</a:t>
            </a:r>
            <a:endParaRPr lang="en-US" dirty="0">
              <a:latin typeface="Arial Narrow" panose="020B0606020202030204" pitchFamily="34" charset="0"/>
            </a:endParaRPr>
          </a:p>
        </p:txBody>
      </p:sp>
      <p:sp>
        <p:nvSpPr>
          <p:cNvPr id="4" name="TextBox 3"/>
          <p:cNvSpPr txBox="1"/>
          <p:nvPr/>
        </p:nvSpPr>
        <p:spPr>
          <a:xfrm>
            <a:off x="489418" y="2360954"/>
            <a:ext cx="3646935" cy="523220"/>
          </a:xfrm>
          <a:prstGeom prst="rect">
            <a:avLst/>
          </a:prstGeom>
          <a:solidFill>
            <a:srgbClr val="00B0F0"/>
          </a:solidFill>
        </p:spPr>
        <p:txBody>
          <a:bodyPr wrap="square" rtlCol="0">
            <a:spAutoFit/>
          </a:bodyPr>
          <a:lstStyle/>
          <a:p>
            <a:r>
              <a:rPr lang="en-US" sz="2800" b="1" dirty="0" smtClean="0">
                <a:solidFill>
                  <a:srgbClr val="FFFF00"/>
                </a:solidFill>
                <a:latin typeface="Arial Narrow" panose="020B0606020202030204" pitchFamily="34" charset="0"/>
              </a:rPr>
              <a:t>INDEPENDENT CLAUSE</a:t>
            </a:r>
            <a:endParaRPr lang="en-US" sz="2800" b="1" dirty="0">
              <a:solidFill>
                <a:srgbClr val="FFFF00"/>
              </a:solidFill>
              <a:latin typeface="Arial Narrow" panose="020B0606020202030204" pitchFamily="34" charset="0"/>
            </a:endParaRPr>
          </a:p>
        </p:txBody>
      </p:sp>
      <p:sp>
        <p:nvSpPr>
          <p:cNvPr id="5" name="TextBox 4"/>
          <p:cNvSpPr txBox="1"/>
          <p:nvPr/>
        </p:nvSpPr>
        <p:spPr>
          <a:xfrm>
            <a:off x="5939756" y="2360954"/>
            <a:ext cx="3646935"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DEPENDENT CLAUSE</a:t>
            </a:r>
            <a:endParaRPr lang="en-US" sz="2800" b="1" dirty="0">
              <a:solidFill>
                <a:srgbClr val="FFFF00"/>
              </a:solidFill>
              <a:latin typeface="Arial Narrow" panose="020B0606020202030204" pitchFamily="34" charset="0"/>
            </a:endParaRPr>
          </a:p>
        </p:txBody>
      </p:sp>
      <p:sp>
        <p:nvSpPr>
          <p:cNvPr id="6" name="Title 1"/>
          <p:cNvSpPr txBox="1">
            <a:spLocks/>
          </p:cNvSpPr>
          <p:nvPr/>
        </p:nvSpPr>
        <p:spPr>
          <a:xfrm>
            <a:off x="334851" y="6371771"/>
            <a:ext cx="11590986" cy="377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latin typeface="Arial Narrow" panose="020B0606020202030204" pitchFamily="34" charset="0"/>
              </a:rPr>
              <a:t>*some exceptions possible</a:t>
            </a:r>
            <a:endParaRPr lang="en-US" sz="1800" dirty="0">
              <a:latin typeface="Arial Narrow" panose="020B0606020202030204" pitchFamily="34" charset="0"/>
            </a:endParaRPr>
          </a:p>
        </p:txBody>
      </p:sp>
      <p:sp>
        <p:nvSpPr>
          <p:cNvPr id="8" name="TextBox 7"/>
          <p:cNvSpPr txBox="1"/>
          <p:nvPr/>
        </p:nvSpPr>
        <p:spPr>
          <a:xfrm>
            <a:off x="5939757" y="4174561"/>
            <a:ext cx="3646935" cy="523220"/>
          </a:xfrm>
          <a:prstGeom prst="rect">
            <a:avLst/>
          </a:prstGeom>
          <a:solidFill>
            <a:srgbClr val="00B0F0"/>
          </a:solidFill>
        </p:spPr>
        <p:txBody>
          <a:bodyPr wrap="square" rtlCol="0">
            <a:spAutoFit/>
          </a:bodyPr>
          <a:lstStyle/>
          <a:p>
            <a:r>
              <a:rPr lang="en-US" sz="2800" b="1" dirty="0" smtClean="0">
                <a:solidFill>
                  <a:srgbClr val="FFFF00"/>
                </a:solidFill>
                <a:latin typeface="Arial Narrow" panose="020B0606020202030204" pitchFamily="34" charset="0"/>
              </a:rPr>
              <a:t>INDEPENDENT CLAUSE</a:t>
            </a:r>
            <a:endParaRPr lang="en-US" sz="2800" b="1" dirty="0">
              <a:solidFill>
                <a:srgbClr val="FFFF00"/>
              </a:solidFill>
              <a:latin typeface="Arial Narrow" panose="020B0606020202030204" pitchFamily="34" charset="0"/>
            </a:endParaRPr>
          </a:p>
        </p:txBody>
      </p:sp>
      <p:sp>
        <p:nvSpPr>
          <p:cNvPr id="9" name="TextBox 8"/>
          <p:cNvSpPr txBox="1"/>
          <p:nvPr/>
        </p:nvSpPr>
        <p:spPr>
          <a:xfrm>
            <a:off x="489418" y="4174561"/>
            <a:ext cx="3646935"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DEPENDENT CLAUSE</a:t>
            </a:r>
            <a:endParaRPr lang="en-US" sz="2800" b="1" dirty="0">
              <a:solidFill>
                <a:srgbClr val="FFFF00"/>
              </a:solidFill>
              <a:latin typeface="Arial Narrow" panose="020B0606020202030204" pitchFamily="34" charset="0"/>
            </a:endParaRPr>
          </a:p>
        </p:txBody>
      </p:sp>
      <p:sp>
        <p:nvSpPr>
          <p:cNvPr id="10" name="TextBox 9"/>
          <p:cNvSpPr txBox="1"/>
          <p:nvPr/>
        </p:nvSpPr>
        <p:spPr>
          <a:xfrm>
            <a:off x="4429623" y="1925156"/>
            <a:ext cx="839493" cy="1200329"/>
          </a:xfrm>
          <a:prstGeom prst="rect">
            <a:avLst/>
          </a:prstGeom>
          <a:noFill/>
        </p:spPr>
        <p:txBody>
          <a:bodyPr wrap="square" rtlCol="0">
            <a:spAutoFit/>
          </a:bodyPr>
          <a:lstStyle/>
          <a:p>
            <a:r>
              <a:rPr lang="en-US" sz="7200" dirty="0" smtClean="0">
                <a:latin typeface="Arial Narrow" panose="020B0606020202030204" pitchFamily="34" charset="0"/>
              </a:rPr>
              <a:t>+</a:t>
            </a:r>
            <a:endParaRPr lang="en-US" sz="7200" dirty="0">
              <a:latin typeface="Arial Narrow" panose="020B0606020202030204" pitchFamily="34" charset="0"/>
            </a:endParaRPr>
          </a:p>
        </p:txBody>
      </p:sp>
      <p:sp>
        <p:nvSpPr>
          <p:cNvPr id="11" name="TextBox 10"/>
          <p:cNvSpPr txBox="1"/>
          <p:nvPr/>
        </p:nvSpPr>
        <p:spPr>
          <a:xfrm>
            <a:off x="4429623" y="3836006"/>
            <a:ext cx="1230952" cy="1200329"/>
          </a:xfrm>
          <a:prstGeom prst="rect">
            <a:avLst/>
          </a:prstGeom>
          <a:noFill/>
        </p:spPr>
        <p:txBody>
          <a:bodyPr wrap="square" rtlCol="0">
            <a:spAutoFit/>
          </a:bodyPr>
          <a:lstStyle/>
          <a:p>
            <a:r>
              <a:rPr lang="en-US" sz="7200" dirty="0" smtClean="0">
                <a:latin typeface="Arial Narrow" panose="020B0606020202030204" pitchFamily="34" charset="0"/>
              </a:rPr>
              <a:t>+ ,</a:t>
            </a:r>
            <a:endParaRPr lang="en-US" sz="7200" dirty="0">
              <a:latin typeface="Arial Narrow" panose="020B0606020202030204" pitchFamily="34" charset="0"/>
            </a:endParaRPr>
          </a:p>
        </p:txBody>
      </p:sp>
      <p:sp>
        <p:nvSpPr>
          <p:cNvPr id="3" name="Oval 2"/>
          <p:cNvSpPr/>
          <p:nvPr/>
        </p:nvSpPr>
        <p:spPr>
          <a:xfrm>
            <a:off x="4911147" y="4441248"/>
            <a:ext cx="749428" cy="666461"/>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Brace 12"/>
          <p:cNvSpPr/>
          <p:nvPr/>
        </p:nvSpPr>
        <p:spPr>
          <a:xfrm>
            <a:off x="9681031" y="2104571"/>
            <a:ext cx="551543" cy="1132115"/>
          </a:xfrm>
          <a:prstGeom prst="rightBrace">
            <a:avLst>
              <a:gd name="adj1" fmla="val 45175"/>
              <a:gd name="adj2" fmla="val 51282"/>
            </a:avLst>
          </a:prstGeom>
          <a:ln w="539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e 14"/>
          <p:cNvSpPr/>
          <p:nvPr/>
        </p:nvSpPr>
        <p:spPr>
          <a:xfrm>
            <a:off x="9688288" y="3998685"/>
            <a:ext cx="551543" cy="1132115"/>
          </a:xfrm>
          <a:prstGeom prst="rightBrace">
            <a:avLst>
              <a:gd name="adj1" fmla="val 45175"/>
              <a:gd name="adj2" fmla="val 51282"/>
            </a:avLst>
          </a:prstGeom>
          <a:ln w="539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10508343" y="2207065"/>
            <a:ext cx="1417494" cy="830997"/>
          </a:xfrm>
          <a:prstGeom prst="rect">
            <a:avLst/>
          </a:prstGeom>
          <a:noFill/>
        </p:spPr>
        <p:txBody>
          <a:bodyPr wrap="square" rtlCol="0">
            <a:spAutoFit/>
          </a:bodyPr>
          <a:lstStyle/>
          <a:p>
            <a:pPr algn="ctr"/>
            <a:r>
              <a:rPr lang="en-US" sz="2400" dirty="0">
                <a:latin typeface="Arial Narrow" panose="020B0606020202030204" pitchFamily="34" charset="0"/>
              </a:rPr>
              <a:t>n</a:t>
            </a:r>
            <a:r>
              <a:rPr lang="en-US" sz="2400" dirty="0" smtClean="0">
                <a:latin typeface="Arial Narrow" panose="020B0606020202030204" pitchFamily="34" charset="0"/>
              </a:rPr>
              <a:t>o comma needed</a:t>
            </a:r>
            <a:endParaRPr lang="en-US" sz="2400" dirty="0">
              <a:latin typeface="Arial Narrow" panose="020B0606020202030204" pitchFamily="34" charset="0"/>
            </a:endParaRPr>
          </a:p>
        </p:txBody>
      </p:sp>
      <p:sp>
        <p:nvSpPr>
          <p:cNvPr id="17" name="TextBox 16"/>
          <p:cNvSpPr txBox="1"/>
          <p:nvPr/>
        </p:nvSpPr>
        <p:spPr>
          <a:xfrm>
            <a:off x="10660743" y="4130206"/>
            <a:ext cx="1417494" cy="830997"/>
          </a:xfrm>
          <a:prstGeom prst="rect">
            <a:avLst/>
          </a:prstGeom>
          <a:noFill/>
        </p:spPr>
        <p:txBody>
          <a:bodyPr wrap="square" rtlCol="0">
            <a:spAutoFit/>
          </a:bodyPr>
          <a:lstStyle/>
          <a:p>
            <a:pPr algn="ctr"/>
            <a:r>
              <a:rPr lang="en-US" sz="2400" dirty="0" smtClean="0">
                <a:latin typeface="Arial Narrow" panose="020B0606020202030204" pitchFamily="34" charset="0"/>
              </a:rPr>
              <a:t>comma needed</a:t>
            </a:r>
            <a:endParaRPr lang="en-US" sz="2400" dirty="0">
              <a:latin typeface="Arial Narrow" panose="020B0606020202030204" pitchFamily="34" charset="0"/>
            </a:endParaRPr>
          </a:p>
        </p:txBody>
      </p:sp>
      <p:sp>
        <p:nvSpPr>
          <p:cNvPr id="18" name="TextBox 17"/>
          <p:cNvSpPr txBox="1"/>
          <p:nvPr/>
        </p:nvSpPr>
        <p:spPr>
          <a:xfrm>
            <a:off x="300736" y="3045178"/>
            <a:ext cx="4126125" cy="461665"/>
          </a:xfrm>
          <a:prstGeom prst="rect">
            <a:avLst/>
          </a:prstGeom>
          <a:noFill/>
        </p:spPr>
        <p:txBody>
          <a:bodyPr wrap="square" rtlCol="0">
            <a:spAutoFit/>
          </a:bodyPr>
          <a:lstStyle/>
          <a:p>
            <a:pPr algn="ctr"/>
            <a:r>
              <a:rPr lang="en-US" sz="2400" dirty="0" smtClean="0">
                <a:latin typeface="Arial Narrow" panose="020B0606020202030204" pitchFamily="34" charset="0"/>
              </a:rPr>
              <a:t>You believe you have escaped</a:t>
            </a:r>
            <a:endParaRPr lang="en-US" sz="2400" dirty="0">
              <a:latin typeface="Arial Narrow" panose="020B0606020202030204" pitchFamily="34" charset="0"/>
            </a:endParaRPr>
          </a:p>
        </p:txBody>
      </p:sp>
      <p:sp>
        <p:nvSpPr>
          <p:cNvPr id="19" name="TextBox 18"/>
          <p:cNvSpPr txBox="1"/>
          <p:nvPr/>
        </p:nvSpPr>
        <p:spPr>
          <a:xfrm>
            <a:off x="4911147" y="3052438"/>
            <a:ext cx="4719086" cy="461665"/>
          </a:xfrm>
          <a:prstGeom prst="rect">
            <a:avLst/>
          </a:prstGeom>
          <a:noFill/>
        </p:spPr>
        <p:txBody>
          <a:bodyPr wrap="square" rtlCol="0">
            <a:spAutoFit/>
          </a:bodyPr>
          <a:lstStyle/>
          <a:p>
            <a:pPr algn="ctr"/>
            <a:r>
              <a:rPr lang="en-US" sz="2400" dirty="0">
                <a:latin typeface="Arial Narrow" panose="020B0606020202030204" pitchFamily="34" charset="0"/>
              </a:rPr>
              <a:t>u</a:t>
            </a:r>
            <a:r>
              <a:rPr lang="en-US" sz="2400" dirty="0" smtClean="0">
                <a:latin typeface="Arial Narrow" panose="020B0606020202030204" pitchFamily="34" charset="0"/>
              </a:rPr>
              <a:t>ntil you hear the breathing behind you.</a:t>
            </a:r>
            <a:endParaRPr lang="en-US" sz="2400" dirty="0">
              <a:latin typeface="Arial Narrow" panose="020B0606020202030204" pitchFamily="34" charset="0"/>
            </a:endParaRPr>
          </a:p>
        </p:txBody>
      </p:sp>
      <p:sp>
        <p:nvSpPr>
          <p:cNvPr id="20" name="TextBox 19"/>
          <p:cNvSpPr txBox="1"/>
          <p:nvPr/>
        </p:nvSpPr>
        <p:spPr>
          <a:xfrm>
            <a:off x="5692787" y="5171521"/>
            <a:ext cx="4126125" cy="461665"/>
          </a:xfrm>
          <a:prstGeom prst="rect">
            <a:avLst/>
          </a:prstGeom>
          <a:noFill/>
        </p:spPr>
        <p:txBody>
          <a:bodyPr wrap="square" rtlCol="0">
            <a:spAutoFit/>
          </a:bodyPr>
          <a:lstStyle/>
          <a:p>
            <a:pPr algn="ctr"/>
            <a:r>
              <a:rPr lang="en-US" sz="2400" dirty="0">
                <a:latin typeface="Arial Narrow" panose="020B0606020202030204" pitchFamily="34" charset="0"/>
              </a:rPr>
              <a:t>y</a:t>
            </a:r>
            <a:r>
              <a:rPr lang="en-US" sz="2400" dirty="0" smtClean="0">
                <a:latin typeface="Arial Narrow" panose="020B0606020202030204" pitchFamily="34" charset="0"/>
              </a:rPr>
              <a:t>ou believe you have escaped.</a:t>
            </a:r>
            <a:endParaRPr lang="en-US" sz="2400" dirty="0">
              <a:latin typeface="Arial Narrow" panose="020B0606020202030204" pitchFamily="34" charset="0"/>
            </a:endParaRPr>
          </a:p>
        </p:txBody>
      </p:sp>
      <p:sp>
        <p:nvSpPr>
          <p:cNvPr id="21" name="TextBox 20"/>
          <p:cNvSpPr txBox="1"/>
          <p:nvPr/>
        </p:nvSpPr>
        <p:spPr>
          <a:xfrm>
            <a:off x="389947" y="5178781"/>
            <a:ext cx="4719086" cy="461665"/>
          </a:xfrm>
          <a:prstGeom prst="rect">
            <a:avLst/>
          </a:prstGeom>
          <a:noFill/>
        </p:spPr>
        <p:txBody>
          <a:bodyPr wrap="square" rtlCol="0">
            <a:spAutoFit/>
          </a:bodyPr>
          <a:lstStyle/>
          <a:p>
            <a:pPr algn="ctr"/>
            <a:r>
              <a:rPr lang="en-US" sz="2400" dirty="0" smtClean="0">
                <a:latin typeface="Arial Narrow" panose="020B0606020202030204" pitchFamily="34" charset="0"/>
              </a:rPr>
              <a:t>Until you hear the breathing behind you,</a:t>
            </a:r>
            <a:endParaRPr lang="en-US" sz="2400" dirty="0">
              <a:latin typeface="Arial Narrow" panose="020B0606020202030204" pitchFamily="34" charset="0"/>
            </a:endParaRPr>
          </a:p>
        </p:txBody>
      </p:sp>
    </p:spTree>
    <p:extLst>
      <p:ext uri="{BB962C8B-B14F-4D97-AF65-F5344CB8AC3E}">
        <p14:creationId xmlns:p14="http://schemas.microsoft.com/office/powerpoint/2010/main" val="295737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1" grpId="0"/>
      <p:bldP spid="3" grpId="0" animBg="1"/>
      <p:bldP spid="13" grpId="0" animBg="1"/>
      <p:bldP spid="15" grpId="0" animBg="1"/>
      <p:bldP spid="16" grpId="0"/>
      <p:bldP spid="17" grpId="0"/>
      <p:bldP spid="18" grpId="0"/>
      <p:bldP spid="19" grpId="0"/>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rot="-600000">
            <a:off x="-417342" y="-42913"/>
            <a:ext cx="5796758" cy="399852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FFFF00"/>
                </a:solidFill>
                <a:latin typeface="Amperzand" pitchFamily="2" charset="0"/>
                <a:ea typeface="Amperzand" pitchFamily="2" charset="0"/>
              </a:rPr>
              <a:t>Check </a:t>
            </a:r>
            <a:r>
              <a:rPr lang="en-US" sz="6000" dirty="0" err="1" smtClean="0">
                <a:solidFill>
                  <a:srgbClr val="FFFF00"/>
                </a:solidFill>
                <a:latin typeface="Amperzand" pitchFamily="2" charset="0"/>
                <a:ea typeface="Amperzand" pitchFamily="2" charset="0"/>
              </a:rPr>
              <a:t>yo</a:t>
            </a:r>
            <a:r>
              <a:rPr lang="en-US" sz="6000" dirty="0" smtClean="0">
                <a:solidFill>
                  <a:srgbClr val="FFFF00"/>
                </a:solidFill>
                <a:latin typeface="Amperzand" pitchFamily="2" charset="0"/>
                <a:ea typeface="Amperzand" pitchFamily="2" charset="0"/>
              </a:rPr>
              <a:t>-self!</a:t>
            </a:r>
            <a:endParaRPr lang="en-US" sz="6000" dirty="0">
              <a:solidFill>
                <a:srgbClr val="FFFF00"/>
              </a:solidFill>
              <a:latin typeface="Amperzand" pitchFamily="2" charset="0"/>
              <a:ea typeface="Amperzand" pitchFamily="2" charset="0"/>
            </a:endParaRPr>
          </a:p>
        </p:txBody>
      </p:sp>
      <p:sp>
        <p:nvSpPr>
          <p:cNvPr id="3" name="Title 1"/>
          <p:cNvSpPr txBox="1">
            <a:spLocks/>
          </p:cNvSpPr>
          <p:nvPr/>
        </p:nvSpPr>
        <p:spPr>
          <a:xfrm>
            <a:off x="1615503" y="2631732"/>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smtClean="0">
                <a:latin typeface="Arial Narrow" panose="020B0606020202030204" pitchFamily="34" charset="0"/>
              </a:rPr>
              <a:t>Which sentence needs a comma?</a:t>
            </a:r>
            <a:endParaRPr lang="en-US" sz="6000" dirty="0">
              <a:latin typeface="Arial Narrow" panose="020B0606020202030204" pitchFamily="34" charset="0"/>
            </a:endParaRPr>
          </a:p>
        </p:txBody>
      </p:sp>
      <p:sp>
        <p:nvSpPr>
          <p:cNvPr id="4" name="TextBox 3">
            <a:hlinkClick r:id="rId2" action="ppaction://hlinksldjump"/>
          </p:cNvPr>
          <p:cNvSpPr txBox="1"/>
          <p:nvPr/>
        </p:nvSpPr>
        <p:spPr>
          <a:xfrm>
            <a:off x="1786192" y="5864005"/>
            <a:ext cx="2153265"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This one.</a:t>
            </a:r>
            <a:endParaRPr lang="en-US" sz="4400" dirty="0">
              <a:solidFill>
                <a:srgbClr val="FFFF00"/>
              </a:solidFill>
              <a:latin typeface="Amperzand" pitchFamily="2" charset="0"/>
              <a:ea typeface="Amperzand" pitchFamily="2" charset="0"/>
            </a:endParaRPr>
          </a:p>
        </p:txBody>
      </p:sp>
      <p:sp>
        <p:nvSpPr>
          <p:cNvPr id="5" name="TextBox 4">
            <a:hlinkClick r:id="rId3" action="ppaction://hlinksldjump"/>
          </p:cNvPr>
          <p:cNvSpPr txBox="1"/>
          <p:nvPr/>
        </p:nvSpPr>
        <p:spPr>
          <a:xfrm>
            <a:off x="8389258" y="5864005"/>
            <a:ext cx="223051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That one.</a:t>
            </a:r>
            <a:endParaRPr lang="en-US" sz="4400" dirty="0">
              <a:solidFill>
                <a:srgbClr val="FFFF00"/>
              </a:solidFill>
              <a:latin typeface="Amperzand" pitchFamily="2" charset="0"/>
              <a:ea typeface="Amperzand" pitchFamily="2" charset="0"/>
            </a:endParaRPr>
          </a:p>
        </p:txBody>
      </p:sp>
      <p:sp>
        <p:nvSpPr>
          <p:cNvPr id="6" name="TextBox 5"/>
          <p:cNvSpPr txBox="1"/>
          <p:nvPr/>
        </p:nvSpPr>
        <p:spPr>
          <a:xfrm>
            <a:off x="503281" y="4915591"/>
            <a:ext cx="4719086" cy="830997"/>
          </a:xfrm>
          <a:prstGeom prst="rect">
            <a:avLst/>
          </a:prstGeom>
          <a:noFill/>
        </p:spPr>
        <p:txBody>
          <a:bodyPr wrap="square" rtlCol="0">
            <a:spAutoFit/>
          </a:bodyPr>
          <a:lstStyle/>
          <a:p>
            <a:pPr algn="ctr"/>
            <a:r>
              <a:rPr lang="en-US" sz="2400" dirty="0" smtClean="0">
                <a:latin typeface="Arial Narrow" panose="020B0606020202030204" pitchFamily="34" charset="0"/>
              </a:rPr>
              <a:t>After emerging from the jungle you spot the brontosaurus.</a:t>
            </a:r>
            <a:endParaRPr lang="en-US" sz="2400" dirty="0">
              <a:latin typeface="Arial Narrow" panose="020B0606020202030204" pitchFamily="34" charset="0"/>
            </a:endParaRPr>
          </a:p>
        </p:txBody>
      </p:sp>
      <p:sp>
        <p:nvSpPr>
          <p:cNvPr id="7" name="TextBox 6"/>
          <p:cNvSpPr txBox="1"/>
          <p:nvPr/>
        </p:nvSpPr>
        <p:spPr>
          <a:xfrm>
            <a:off x="7259681" y="4931408"/>
            <a:ext cx="4719086" cy="830997"/>
          </a:xfrm>
          <a:prstGeom prst="rect">
            <a:avLst/>
          </a:prstGeom>
          <a:noFill/>
        </p:spPr>
        <p:txBody>
          <a:bodyPr wrap="square" rtlCol="0">
            <a:spAutoFit/>
          </a:bodyPr>
          <a:lstStyle/>
          <a:p>
            <a:pPr algn="ctr"/>
            <a:r>
              <a:rPr lang="en-US" sz="2400" dirty="0" smtClean="0">
                <a:latin typeface="Arial Narrow" panose="020B0606020202030204" pitchFamily="34" charset="0"/>
              </a:rPr>
              <a:t>You spot the brontosaurus after emerging from the jungle.</a:t>
            </a:r>
            <a:endParaRPr lang="en-US" sz="2400" dirty="0">
              <a:latin typeface="Arial Narrow" panose="020B0606020202030204" pitchFamily="34" charset="0"/>
            </a:endParaRPr>
          </a:p>
        </p:txBody>
      </p:sp>
    </p:spTree>
    <p:extLst>
      <p:ext uri="{BB962C8B-B14F-4D97-AF65-F5344CB8AC3E}">
        <p14:creationId xmlns:p14="http://schemas.microsoft.com/office/powerpoint/2010/main" val="36854082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01102" y="5271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smtClean="0">
                <a:latin typeface="Arial Narrow" panose="020B0606020202030204" pitchFamily="34" charset="0"/>
              </a:rPr>
              <a:t>Nope; the brontosaurus smashes you under </a:t>
            </a:r>
            <a:r>
              <a:rPr lang="en-US" sz="6000" smtClean="0">
                <a:latin typeface="Arial Narrow" panose="020B0606020202030204" pitchFamily="34" charset="0"/>
              </a:rPr>
              <a:t>his mighty </a:t>
            </a:r>
            <a:r>
              <a:rPr lang="en-US" sz="6000" dirty="0" smtClean="0">
                <a:latin typeface="Arial Narrow" panose="020B0606020202030204" pitchFamily="34" charset="0"/>
              </a:rPr>
              <a:t>foot.</a:t>
            </a:r>
            <a:endParaRPr lang="en-US" sz="6000" dirty="0">
              <a:latin typeface="Arial Narrow" panose="020B0606020202030204" pitchFamily="34" charset="0"/>
            </a:endParaRPr>
          </a:p>
        </p:txBody>
      </p:sp>
      <p:pic>
        <p:nvPicPr>
          <p:cNvPr id="8194" name="Picture 2" descr="http://preview.turbosquid.com/Preview/2014/07/11__06_54_24/BrontosaurusRigged_1.jpg1f09f9a5-08a6-4b18-9396-3e4e21195311Original.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9561" l="391" r="99951"/>
                    </a14:imgEffect>
                  </a14:imgLayer>
                </a14:imgProps>
              </a:ext>
              <a:ext uri="{28A0092B-C50C-407E-A947-70E740481C1C}">
                <a14:useLocalDpi xmlns:a14="http://schemas.microsoft.com/office/drawing/2010/main" val="0"/>
              </a:ext>
            </a:extLst>
          </a:blip>
          <a:srcRect/>
          <a:stretch>
            <a:fillRect/>
          </a:stretch>
        </p:blipFill>
        <p:spPr bwMode="auto">
          <a:xfrm>
            <a:off x="550643" y="2510971"/>
            <a:ext cx="3747180" cy="374718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H="1">
            <a:off x="3802743" y="5558971"/>
            <a:ext cx="870857" cy="595086"/>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76800" y="5181600"/>
            <a:ext cx="1219200" cy="646331"/>
          </a:xfrm>
          <a:prstGeom prst="rect">
            <a:avLst/>
          </a:prstGeom>
          <a:noFill/>
        </p:spPr>
        <p:txBody>
          <a:bodyPr wrap="square" rtlCol="0">
            <a:spAutoFit/>
          </a:bodyPr>
          <a:lstStyle/>
          <a:p>
            <a:r>
              <a:rPr lang="en-US" sz="3600" dirty="0" smtClean="0">
                <a:solidFill>
                  <a:srgbClr val="00B0F0"/>
                </a:solidFill>
                <a:latin typeface="Arial Narrow" panose="020B0606020202030204" pitchFamily="34" charset="0"/>
              </a:rPr>
              <a:t>you</a:t>
            </a:r>
            <a:endParaRPr lang="en-US" sz="3600" dirty="0">
              <a:solidFill>
                <a:srgbClr val="00B0F0"/>
              </a:solidFill>
              <a:latin typeface="Arial Narrow" panose="020B0606020202030204" pitchFamily="34" charset="0"/>
            </a:endParaRPr>
          </a:p>
        </p:txBody>
      </p:sp>
      <p:sp>
        <p:nvSpPr>
          <p:cNvPr id="7" name="TextBox 6">
            <a:hlinkClick r:id="rId4" action="ppaction://hlinksldjump"/>
          </p:cNvPr>
          <p:cNvSpPr txBox="1"/>
          <p:nvPr/>
        </p:nvSpPr>
        <p:spPr>
          <a:xfrm>
            <a:off x="7349379" y="3802976"/>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a:solidFill>
                  <a:srgbClr val="FFFF00"/>
                </a:solidFill>
                <a:latin typeface="Amperzand" pitchFamily="2" charset="0"/>
                <a:ea typeface="Amperzand" pitchFamily="2" charset="0"/>
              </a:rPr>
              <a:t>t</a:t>
            </a:r>
            <a:r>
              <a:rPr lang="en-US" sz="4400" dirty="0" smtClean="0">
                <a:solidFill>
                  <a:srgbClr val="FFFF00"/>
                </a:solidFill>
                <a:latin typeface="Amperzand" pitchFamily="2" charset="0"/>
                <a:ea typeface="Amperzand" pitchFamily="2" charset="0"/>
              </a:rPr>
              <a:t>ry again</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12345579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01102" y="5271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smtClean="0">
                <a:latin typeface="Arial Narrow" panose="020B0606020202030204" pitchFamily="34" charset="0"/>
              </a:rPr>
              <a:t>Correct – the brontosaurus gives you a gentle sniff and sends you on your way.</a:t>
            </a:r>
            <a:endParaRPr lang="en-US" sz="5400" dirty="0">
              <a:latin typeface="Arial Narrow" panose="020B0606020202030204" pitchFamily="34" charset="0"/>
            </a:endParaRPr>
          </a:p>
        </p:txBody>
      </p:sp>
      <p:pic>
        <p:nvPicPr>
          <p:cNvPr id="7170" name="Picture 2" descr="http://www.newyorker.com/wp-content/uploads/2015/04/Batuman-brontosaurus-12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5345" y="2570167"/>
            <a:ext cx="4241345" cy="36793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ction="ppaction://hlinksldjump"/>
          </p:cNvPr>
          <p:cNvSpPr txBox="1"/>
          <p:nvPr/>
        </p:nvSpPr>
        <p:spPr>
          <a:xfrm>
            <a:off x="7653944" y="3908555"/>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continue</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381987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4" y="190955"/>
            <a:ext cx="10619551" cy="926418"/>
          </a:xfrm>
        </p:spPr>
        <p:txBody>
          <a:bodyPr>
            <a:normAutofit/>
          </a:bodyPr>
          <a:lstStyle/>
          <a:p>
            <a:r>
              <a:rPr lang="en-US" dirty="0" smtClean="0">
                <a:latin typeface="Arial Narrow" panose="020B0606020202030204" pitchFamily="34" charset="0"/>
              </a:rPr>
              <a:t>A </a:t>
            </a:r>
            <a:r>
              <a:rPr lang="en-US" b="1" dirty="0" smtClean="0">
                <a:latin typeface="Arial Narrow" panose="020B0606020202030204" pitchFamily="34" charset="0"/>
              </a:rPr>
              <a:t>noun clause </a:t>
            </a:r>
            <a:r>
              <a:rPr lang="en-US" dirty="0" smtClean="0">
                <a:latin typeface="Arial Narrow" panose="020B0606020202030204" pitchFamily="34" charset="0"/>
              </a:rPr>
              <a:t>is a kind of dependent clause.</a:t>
            </a:r>
            <a:endParaRPr lang="en-US" dirty="0">
              <a:latin typeface="Arial Narrow" panose="020B0606020202030204" pitchFamily="34" charset="0"/>
            </a:endParaRPr>
          </a:p>
        </p:txBody>
      </p:sp>
      <p:sp>
        <p:nvSpPr>
          <p:cNvPr id="3" name="TextBox 2"/>
          <p:cNvSpPr txBox="1"/>
          <p:nvPr/>
        </p:nvSpPr>
        <p:spPr>
          <a:xfrm>
            <a:off x="171310" y="2474458"/>
            <a:ext cx="3849148"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Noun clauses are dependent clauses that function as nouns within the sentence.</a:t>
            </a:r>
            <a:endParaRPr lang="en-US" sz="2800" dirty="0">
              <a:latin typeface="Arial Narrow" panose="020B0606020202030204" pitchFamily="34" charset="0"/>
            </a:endParaRPr>
          </a:p>
        </p:txBody>
      </p:sp>
      <p:sp>
        <p:nvSpPr>
          <p:cNvPr id="4" name="TextBox 3"/>
          <p:cNvSpPr txBox="1"/>
          <p:nvPr/>
        </p:nvSpPr>
        <p:spPr>
          <a:xfrm>
            <a:off x="4271597" y="2474458"/>
            <a:ext cx="3715659"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Noun clauses often begin with one of the following words: who, what, when, where, why, how, or that.</a:t>
            </a:r>
            <a:endParaRPr lang="en-US" sz="2800" dirty="0">
              <a:latin typeface="Arial Narrow" panose="020B0606020202030204" pitchFamily="34" charset="0"/>
            </a:endParaRPr>
          </a:p>
        </p:txBody>
      </p:sp>
      <p:sp>
        <p:nvSpPr>
          <p:cNvPr id="5" name="TextBox 4"/>
          <p:cNvSpPr txBox="1"/>
          <p:nvPr/>
        </p:nvSpPr>
        <p:spPr>
          <a:xfrm>
            <a:off x="8215086" y="2481716"/>
            <a:ext cx="3811431"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To check if a clause is a noun clause, try replacing it with a noun in the sentence.</a:t>
            </a:r>
            <a:endParaRPr lang="en-US" sz="2800" dirty="0">
              <a:latin typeface="Arial Narrow" panose="020B0606020202030204" pitchFamily="34" charset="0"/>
            </a:endParaRPr>
          </a:p>
        </p:txBody>
      </p:sp>
      <p:sp>
        <p:nvSpPr>
          <p:cNvPr id="6" name="Right Brace 5"/>
          <p:cNvSpPr/>
          <p:nvPr/>
        </p:nvSpPr>
        <p:spPr>
          <a:xfrm rot="-5400000">
            <a:off x="5754916" y="-2395094"/>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2046514" y="1276324"/>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Three Things You Need to Know About Noun Clauses</a:t>
            </a:r>
            <a:endParaRPr lang="en-US" sz="2800" b="1" dirty="0">
              <a:solidFill>
                <a:srgbClr val="FFFF00"/>
              </a:solidFill>
              <a:latin typeface="Arial Narrow" panose="020B0606020202030204" pitchFamily="34" charset="0"/>
            </a:endParaRPr>
          </a:p>
        </p:txBody>
      </p:sp>
      <p:sp>
        <p:nvSpPr>
          <p:cNvPr id="8" name="TextBox 7"/>
          <p:cNvSpPr txBox="1"/>
          <p:nvPr/>
        </p:nvSpPr>
        <p:spPr>
          <a:xfrm>
            <a:off x="288360" y="5324259"/>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9" name="TextBox 8"/>
          <p:cNvSpPr txBox="1"/>
          <p:nvPr/>
        </p:nvSpPr>
        <p:spPr>
          <a:xfrm>
            <a:off x="2564309" y="4576467"/>
            <a:ext cx="5186320" cy="461665"/>
          </a:xfrm>
          <a:prstGeom prst="rect">
            <a:avLst/>
          </a:prstGeom>
          <a:noFill/>
        </p:spPr>
        <p:txBody>
          <a:bodyPr wrap="square" rtlCol="0">
            <a:spAutoFit/>
          </a:bodyPr>
          <a:lstStyle/>
          <a:p>
            <a:pPr algn="ctr"/>
            <a:r>
              <a:rPr lang="en-US" sz="2400" dirty="0" smtClean="0">
                <a:latin typeface="Arial Narrow" panose="020B0606020202030204" pitchFamily="34" charset="0"/>
              </a:rPr>
              <a:t>You believe </a:t>
            </a:r>
            <a:r>
              <a:rPr lang="en-US" sz="2400" b="1" u="sng" dirty="0" smtClean="0">
                <a:latin typeface="Arial Narrow" panose="020B0606020202030204" pitchFamily="34" charset="0"/>
              </a:rPr>
              <a:t>that time travel is impossible.</a:t>
            </a:r>
            <a:endParaRPr lang="en-US" sz="2400" b="1" u="sng" dirty="0">
              <a:latin typeface="Arial Narrow" panose="020B0606020202030204" pitchFamily="34" charset="0"/>
            </a:endParaRPr>
          </a:p>
        </p:txBody>
      </p:sp>
      <p:sp>
        <p:nvSpPr>
          <p:cNvPr id="10" name="TextBox 9"/>
          <p:cNvSpPr txBox="1"/>
          <p:nvPr/>
        </p:nvSpPr>
        <p:spPr>
          <a:xfrm>
            <a:off x="7690439" y="4583725"/>
            <a:ext cx="4235396" cy="461665"/>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“Paul” or “the gossip”)</a:t>
            </a:r>
            <a:endParaRPr lang="en-US" sz="2400" dirty="0">
              <a:solidFill>
                <a:srgbClr val="FFFF00"/>
              </a:solidFill>
              <a:latin typeface="Arial Narrow" panose="020B0606020202030204" pitchFamily="34" charset="0"/>
            </a:endParaRPr>
          </a:p>
        </p:txBody>
      </p:sp>
      <p:sp>
        <p:nvSpPr>
          <p:cNvPr id="11" name="TextBox 10"/>
          <p:cNvSpPr txBox="1"/>
          <p:nvPr/>
        </p:nvSpPr>
        <p:spPr>
          <a:xfrm>
            <a:off x="2571569" y="5091727"/>
            <a:ext cx="5186320" cy="830997"/>
          </a:xfrm>
          <a:prstGeom prst="rect">
            <a:avLst/>
          </a:prstGeom>
          <a:noFill/>
        </p:spPr>
        <p:txBody>
          <a:bodyPr wrap="square" rtlCol="0">
            <a:spAutoFit/>
          </a:bodyPr>
          <a:lstStyle/>
          <a:p>
            <a:pPr algn="ctr"/>
            <a:r>
              <a:rPr lang="en-US" sz="2400" dirty="0" smtClean="0">
                <a:latin typeface="Arial Narrow" panose="020B0606020202030204" pitchFamily="34" charset="0"/>
              </a:rPr>
              <a:t>Apatosaurus knows </a:t>
            </a:r>
            <a:r>
              <a:rPr lang="en-US" sz="2400" b="1" u="sng" dirty="0" smtClean="0">
                <a:latin typeface="Arial Narrow" panose="020B0606020202030204" pitchFamily="34" charset="0"/>
              </a:rPr>
              <a:t>where he can migrate when the weather gets cold.</a:t>
            </a:r>
            <a:endParaRPr lang="en-US" sz="2400" b="1" u="sng" dirty="0">
              <a:latin typeface="Arial Narrow" panose="020B0606020202030204" pitchFamily="34" charset="0"/>
            </a:endParaRPr>
          </a:p>
        </p:txBody>
      </p:sp>
      <p:sp>
        <p:nvSpPr>
          <p:cNvPr id="12" name="TextBox 11"/>
          <p:cNvSpPr txBox="1"/>
          <p:nvPr/>
        </p:nvSpPr>
        <p:spPr>
          <a:xfrm>
            <a:off x="7683185" y="5128009"/>
            <a:ext cx="4235396" cy="830997"/>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“German” or “advanced calculus”)</a:t>
            </a:r>
            <a:endParaRPr lang="en-US" sz="2400" dirty="0">
              <a:solidFill>
                <a:srgbClr val="FFFF00"/>
              </a:solidFill>
              <a:latin typeface="Arial Narrow" panose="020B0606020202030204" pitchFamily="34" charset="0"/>
            </a:endParaRPr>
          </a:p>
        </p:txBody>
      </p:sp>
      <p:sp>
        <p:nvSpPr>
          <p:cNvPr id="13" name="TextBox 12"/>
          <p:cNvSpPr txBox="1"/>
          <p:nvPr/>
        </p:nvSpPr>
        <p:spPr>
          <a:xfrm>
            <a:off x="2658653" y="5948067"/>
            <a:ext cx="5186320" cy="830997"/>
          </a:xfrm>
          <a:prstGeom prst="rect">
            <a:avLst/>
          </a:prstGeom>
          <a:noFill/>
        </p:spPr>
        <p:txBody>
          <a:bodyPr wrap="square" rtlCol="0">
            <a:spAutoFit/>
          </a:bodyPr>
          <a:lstStyle/>
          <a:p>
            <a:pPr algn="ctr"/>
            <a:r>
              <a:rPr lang="en-US" sz="2400" b="1" u="sng" dirty="0" smtClean="0">
                <a:latin typeface="Arial Narrow" panose="020B0606020202030204" pitchFamily="34" charset="0"/>
              </a:rPr>
              <a:t>Who you are </a:t>
            </a:r>
            <a:r>
              <a:rPr lang="en-US" sz="2400" dirty="0" smtClean="0">
                <a:latin typeface="Arial Narrow" panose="020B0606020202030204" pitchFamily="34" charset="0"/>
              </a:rPr>
              <a:t>does not matter to T-Rex; he only cares about </a:t>
            </a:r>
            <a:r>
              <a:rPr lang="en-US" sz="2400" b="1" u="sng" dirty="0" smtClean="0">
                <a:latin typeface="Arial Narrow" panose="020B0606020202030204" pitchFamily="34" charset="0"/>
              </a:rPr>
              <a:t>how you taste.</a:t>
            </a:r>
            <a:endParaRPr lang="en-US" sz="2400" b="1" u="sng" dirty="0">
              <a:latin typeface="Arial Narrow" panose="020B0606020202030204" pitchFamily="34" charset="0"/>
            </a:endParaRPr>
          </a:p>
        </p:txBody>
      </p:sp>
      <p:sp>
        <p:nvSpPr>
          <p:cNvPr id="14" name="TextBox 13"/>
          <p:cNvSpPr txBox="1"/>
          <p:nvPr/>
        </p:nvSpPr>
        <p:spPr>
          <a:xfrm>
            <a:off x="7646903" y="5948065"/>
            <a:ext cx="4235396" cy="830997"/>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“Classical music” and “80’s rap and hip-hop”)</a:t>
            </a:r>
            <a:endParaRPr lang="en-US" sz="2400"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89301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103868"/>
            <a:ext cx="11590986" cy="1325563"/>
          </a:xfrm>
        </p:spPr>
        <p:txBody>
          <a:bodyPr>
            <a:normAutofit/>
          </a:bodyPr>
          <a:lstStyle/>
          <a:p>
            <a:pPr algn="ctr"/>
            <a:r>
              <a:rPr lang="en-US" dirty="0" smtClean="0">
                <a:latin typeface="Arial Narrow" panose="020B0606020202030204" pitchFamily="34" charset="0"/>
              </a:rPr>
              <a:t>An </a:t>
            </a:r>
            <a:r>
              <a:rPr lang="en-US" b="1" dirty="0" smtClean="0">
                <a:latin typeface="Arial Narrow" panose="020B0606020202030204" pitchFamily="34" charset="0"/>
              </a:rPr>
              <a:t>adjective clause </a:t>
            </a:r>
            <a:r>
              <a:rPr lang="en-US" dirty="0" smtClean="0">
                <a:latin typeface="Arial Narrow" panose="020B0606020202030204" pitchFamily="34" charset="0"/>
              </a:rPr>
              <a:t>(often also called a “relative clause”) is a kind of dependent clause.</a:t>
            </a:r>
            <a:endParaRPr lang="en-US" dirty="0">
              <a:latin typeface="Arial Narrow" panose="020B0606020202030204" pitchFamily="34" charset="0"/>
            </a:endParaRPr>
          </a:p>
        </p:txBody>
      </p:sp>
      <p:sp>
        <p:nvSpPr>
          <p:cNvPr id="3" name="TextBox 2"/>
          <p:cNvSpPr txBox="1"/>
          <p:nvPr/>
        </p:nvSpPr>
        <p:spPr>
          <a:xfrm>
            <a:off x="3962401" y="2717999"/>
            <a:ext cx="8128000"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Adjective clauses are introduced by </a:t>
            </a:r>
            <a:r>
              <a:rPr lang="en-US" sz="2800" b="1" dirty="0" smtClean="0">
                <a:latin typeface="Arial Narrow" panose="020B0606020202030204" pitchFamily="34" charset="0"/>
              </a:rPr>
              <a:t>relative pronouns – </a:t>
            </a:r>
            <a:r>
              <a:rPr lang="en-US" sz="2800" dirty="0" smtClean="0">
                <a:latin typeface="Arial Narrow" panose="020B0606020202030204" pitchFamily="34" charset="0"/>
              </a:rPr>
              <a:t>who, whoever, whom, whomever, whose, which, and that – or by</a:t>
            </a:r>
            <a:r>
              <a:rPr lang="en-US" sz="2800" b="1" dirty="0" smtClean="0">
                <a:latin typeface="Arial Narrow" panose="020B0606020202030204" pitchFamily="34" charset="0"/>
              </a:rPr>
              <a:t> relative adverbs </a:t>
            </a:r>
            <a:r>
              <a:rPr lang="en-US" sz="2800" dirty="0" smtClean="0">
                <a:latin typeface="Arial Narrow" panose="020B0606020202030204" pitchFamily="34" charset="0"/>
              </a:rPr>
              <a:t>– when, where, and why.</a:t>
            </a:r>
            <a:endParaRPr lang="en-US" sz="2800" dirty="0">
              <a:latin typeface="Arial Narrow" panose="020B0606020202030204" pitchFamily="34" charset="0"/>
            </a:endParaRPr>
          </a:p>
        </p:txBody>
      </p:sp>
      <p:sp>
        <p:nvSpPr>
          <p:cNvPr id="4" name="TextBox 3"/>
          <p:cNvSpPr txBox="1"/>
          <p:nvPr/>
        </p:nvSpPr>
        <p:spPr>
          <a:xfrm>
            <a:off x="159657" y="2717999"/>
            <a:ext cx="3507551"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Adjective clauses describe or modify another noun or pronoun.</a:t>
            </a:r>
            <a:endParaRPr lang="en-US" sz="2800" dirty="0">
              <a:latin typeface="Arial Narrow" panose="020B0606020202030204" pitchFamily="34" charset="0"/>
            </a:endParaRPr>
          </a:p>
        </p:txBody>
      </p:sp>
      <p:sp>
        <p:nvSpPr>
          <p:cNvPr id="5" name="Right Brace 4"/>
          <p:cNvSpPr/>
          <p:nvPr/>
        </p:nvSpPr>
        <p:spPr>
          <a:xfrm rot="-5400000">
            <a:off x="5754916" y="-2278982"/>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046514" y="1392436"/>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Two Things You Need to Know About Adjective Clauses</a:t>
            </a:r>
            <a:endParaRPr lang="en-US" sz="2800" b="1" dirty="0">
              <a:solidFill>
                <a:srgbClr val="FFFF00"/>
              </a:solidFill>
              <a:latin typeface="Arial Narrow" panose="020B0606020202030204" pitchFamily="34" charset="0"/>
            </a:endParaRPr>
          </a:p>
        </p:txBody>
      </p:sp>
      <p:sp>
        <p:nvSpPr>
          <p:cNvPr id="7" name="TextBox 6"/>
          <p:cNvSpPr txBox="1"/>
          <p:nvPr/>
        </p:nvSpPr>
        <p:spPr>
          <a:xfrm>
            <a:off x="667657" y="5068396"/>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8" name="TextBox 7"/>
          <p:cNvSpPr txBox="1"/>
          <p:nvPr/>
        </p:nvSpPr>
        <p:spPr>
          <a:xfrm>
            <a:off x="3123109" y="4500066"/>
            <a:ext cx="6420034" cy="461665"/>
          </a:xfrm>
          <a:prstGeom prst="rect">
            <a:avLst/>
          </a:prstGeom>
          <a:noFill/>
        </p:spPr>
        <p:txBody>
          <a:bodyPr wrap="square" rtlCol="0">
            <a:spAutoFit/>
          </a:bodyPr>
          <a:lstStyle/>
          <a:p>
            <a:pPr algn="ctr"/>
            <a:r>
              <a:rPr lang="en-US" sz="2400" dirty="0" smtClean="0">
                <a:latin typeface="Arial Narrow" panose="020B0606020202030204" pitchFamily="34" charset="0"/>
              </a:rPr>
              <a:t>The dinosaur </a:t>
            </a:r>
            <a:r>
              <a:rPr lang="en-US" sz="2400" b="1" u="sng" dirty="0" smtClean="0">
                <a:latin typeface="Arial Narrow" panose="020B0606020202030204" pitchFamily="34" charset="0"/>
              </a:rPr>
              <a:t>that is deadliest </a:t>
            </a:r>
            <a:r>
              <a:rPr lang="en-US" sz="2400" dirty="0" smtClean="0">
                <a:latin typeface="Arial Narrow" panose="020B0606020202030204" pitchFamily="34" charset="0"/>
              </a:rPr>
              <a:t>is the velociraptor.</a:t>
            </a:r>
            <a:endParaRPr lang="en-US" sz="2400" b="1" u="sng" dirty="0">
              <a:latin typeface="Arial Narrow" panose="020B0606020202030204" pitchFamily="34" charset="0"/>
            </a:endParaRPr>
          </a:p>
        </p:txBody>
      </p:sp>
      <p:sp>
        <p:nvSpPr>
          <p:cNvPr id="9" name="TextBox 8"/>
          <p:cNvSpPr txBox="1"/>
          <p:nvPr/>
        </p:nvSpPr>
        <p:spPr>
          <a:xfrm>
            <a:off x="3268251" y="5236865"/>
            <a:ext cx="8822149" cy="461665"/>
          </a:xfrm>
          <a:prstGeom prst="rect">
            <a:avLst/>
          </a:prstGeom>
          <a:noFill/>
        </p:spPr>
        <p:txBody>
          <a:bodyPr wrap="square" rtlCol="0">
            <a:spAutoFit/>
          </a:bodyPr>
          <a:lstStyle/>
          <a:p>
            <a:pPr algn="ctr"/>
            <a:r>
              <a:rPr lang="en-US" sz="2400" dirty="0" smtClean="0">
                <a:latin typeface="Arial Narrow" panose="020B0606020202030204" pitchFamily="34" charset="0"/>
              </a:rPr>
              <a:t>They often attack in packs, </a:t>
            </a:r>
            <a:r>
              <a:rPr lang="en-US" sz="2400" b="1" u="sng" dirty="0" smtClean="0">
                <a:latin typeface="Arial Narrow" panose="020B0606020202030204" pitchFamily="34" charset="0"/>
              </a:rPr>
              <a:t>which are made up of three to five members.</a:t>
            </a:r>
            <a:endParaRPr lang="en-US" sz="2400" b="1" u="sng" dirty="0">
              <a:latin typeface="Arial Narrow" panose="020B0606020202030204" pitchFamily="34" charset="0"/>
            </a:endParaRPr>
          </a:p>
        </p:txBody>
      </p:sp>
      <p:sp>
        <p:nvSpPr>
          <p:cNvPr id="10" name="TextBox 9"/>
          <p:cNvSpPr txBox="1"/>
          <p:nvPr/>
        </p:nvSpPr>
        <p:spPr>
          <a:xfrm>
            <a:off x="2905395" y="5958989"/>
            <a:ext cx="8802728" cy="461665"/>
          </a:xfrm>
          <a:prstGeom prst="rect">
            <a:avLst/>
          </a:prstGeom>
          <a:noFill/>
        </p:spPr>
        <p:txBody>
          <a:bodyPr wrap="square" rtlCol="0">
            <a:spAutoFit/>
          </a:bodyPr>
          <a:lstStyle/>
          <a:p>
            <a:pPr algn="ctr"/>
            <a:r>
              <a:rPr lang="en-US" sz="2400" dirty="0" smtClean="0">
                <a:latin typeface="Arial Narrow" panose="020B0606020202030204" pitchFamily="34" charset="0"/>
              </a:rPr>
              <a:t>You should fear the velociraptor, </a:t>
            </a:r>
            <a:r>
              <a:rPr lang="en-US" sz="2400" b="1" u="sng" dirty="0" smtClean="0">
                <a:latin typeface="Arial Narrow" panose="020B0606020202030204" pitchFamily="34" charset="0"/>
              </a:rPr>
              <a:t>whose cry signals certain death. </a:t>
            </a:r>
            <a:endParaRPr lang="en-US" sz="2400" b="1" u="sng" dirty="0">
              <a:latin typeface="Arial Narrow" panose="020B0606020202030204" pitchFamily="34" charset="0"/>
            </a:endParaRPr>
          </a:p>
        </p:txBody>
      </p:sp>
      <p:sp>
        <p:nvSpPr>
          <p:cNvPr id="11" name="Freeform 10"/>
          <p:cNvSpPr/>
          <p:nvPr/>
        </p:nvSpPr>
        <p:spPr>
          <a:xfrm>
            <a:off x="4731657" y="4368752"/>
            <a:ext cx="1335314" cy="188734"/>
          </a:xfrm>
          <a:custGeom>
            <a:avLst/>
            <a:gdLst>
              <a:gd name="connsiteX0" fmla="*/ 1335314 w 1335314"/>
              <a:gd name="connsiteY0" fmla="*/ 188734 h 188734"/>
              <a:gd name="connsiteX1" fmla="*/ 478972 w 1335314"/>
              <a:gd name="connsiteY1" fmla="*/ 48 h 188734"/>
              <a:gd name="connsiteX2" fmla="*/ 0 w 1335314"/>
              <a:gd name="connsiteY2" fmla="*/ 174219 h 188734"/>
            </a:gdLst>
            <a:ahLst/>
            <a:cxnLst>
              <a:cxn ang="0">
                <a:pos x="connsiteX0" y="connsiteY0"/>
              </a:cxn>
              <a:cxn ang="0">
                <a:pos x="connsiteX1" y="connsiteY1"/>
              </a:cxn>
              <a:cxn ang="0">
                <a:pos x="connsiteX2" y="connsiteY2"/>
              </a:cxn>
            </a:cxnLst>
            <a:rect l="l" t="t" r="r" b="b"/>
            <a:pathLst>
              <a:path w="1335314" h="188734">
                <a:moveTo>
                  <a:pt x="1335314" y="188734"/>
                </a:moveTo>
                <a:cubicBezTo>
                  <a:pt x="1018419" y="95600"/>
                  <a:pt x="701524" y="2467"/>
                  <a:pt x="478972" y="48"/>
                </a:cubicBezTo>
                <a:cubicBezTo>
                  <a:pt x="256420" y="-2371"/>
                  <a:pt x="128210" y="85924"/>
                  <a:pt x="0" y="174219"/>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6139543" y="5108131"/>
            <a:ext cx="2075543" cy="189583"/>
          </a:xfrm>
          <a:custGeom>
            <a:avLst/>
            <a:gdLst>
              <a:gd name="connsiteX0" fmla="*/ 2075543 w 2075543"/>
              <a:gd name="connsiteY0" fmla="*/ 131526 h 189583"/>
              <a:gd name="connsiteX1" fmla="*/ 827314 w 2075543"/>
              <a:gd name="connsiteY1" fmla="*/ 898 h 189583"/>
              <a:gd name="connsiteX2" fmla="*/ 0 w 2075543"/>
              <a:gd name="connsiteY2" fmla="*/ 189583 h 189583"/>
            </a:gdLst>
            <a:ahLst/>
            <a:cxnLst>
              <a:cxn ang="0">
                <a:pos x="connsiteX0" y="connsiteY0"/>
              </a:cxn>
              <a:cxn ang="0">
                <a:pos x="connsiteX1" y="connsiteY1"/>
              </a:cxn>
              <a:cxn ang="0">
                <a:pos x="connsiteX2" y="connsiteY2"/>
              </a:cxn>
            </a:cxnLst>
            <a:rect l="l" t="t" r="r" b="b"/>
            <a:pathLst>
              <a:path w="2075543" h="189583">
                <a:moveTo>
                  <a:pt x="2075543" y="131526"/>
                </a:moveTo>
                <a:cubicBezTo>
                  <a:pt x="1624390" y="61374"/>
                  <a:pt x="1173238" y="-8778"/>
                  <a:pt x="827314" y="898"/>
                </a:cubicBezTo>
                <a:cubicBezTo>
                  <a:pt x="481390" y="10574"/>
                  <a:pt x="240695" y="100078"/>
                  <a:pt x="0" y="189583"/>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6633029" y="5849070"/>
            <a:ext cx="1611085" cy="203387"/>
          </a:xfrm>
          <a:custGeom>
            <a:avLst/>
            <a:gdLst>
              <a:gd name="connsiteX0" fmla="*/ 1611085 w 1611085"/>
              <a:gd name="connsiteY0" fmla="*/ 203387 h 203387"/>
              <a:gd name="connsiteX1" fmla="*/ 449942 w 1611085"/>
              <a:gd name="connsiteY1" fmla="*/ 187 h 203387"/>
              <a:gd name="connsiteX2" fmla="*/ 0 w 1611085"/>
              <a:gd name="connsiteY2" fmla="*/ 174359 h 203387"/>
            </a:gdLst>
            <a:ahLst/>
            <a:cxnLst>
              <a:cxn ang="0">
                <a:pos x="connsiteX0" y="connsiteY0"/>
              </a:cxn>
              <a:cxn ang="0">
                <a:pos x="connsiteX1" y="connsiteY1"/>
              </a:cxn>
              <a:cxn ang="0">
                <a:pos x="connsiteX2" y="connsiteY2"/>
              </a:cxn>
            </a:cxnLst>
            <a:rect l="l" t="t" r="r" b="b"/>
            <a:pathLst>
              <a:path w="1611085" h="203387">
                <a:moveTo>
                  <a:pt x="1611085" y="203387"/>
                </a:moveTo>
                <a:cubicBezTo>
                  <a:pt x="1164770" y="104206"/>
                  <a:pt x="718456" y="5025"/>
                  <a:pt x="449942" y="187"/>
                </a:cubicBezTo>
                <a:cubicBezTo>
                  <a:pt x="181428" y="-4651"/>
                  <a:pt x="90714" y="84854"/>
                  <a:pt x="0" y="174359"/>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0"/>
            <a:ext cx="11590986" cy="1015065"/>
          </a:xfrm>
        </p:spPr>
        <p:txBody>
          <a:bodyPr>
            <a:normAutofit/>
          </a:bodyPr>
          <a:lstStyle/>
          <a:p>
            <a:pPr algn="ctr"/>
            <a:r>
              <a:rPr lang="en-US" dirty="0" smtClean="0">
                <a:latin typeface="Arial Narrow" panose="020B0606020202030204" pitchFamily="34" charset="0"/>
              </a:rPr>
              <a:t>An </a:t>
            </a:r>
            <a:r>
              <a:rPr lang="en-US" b="1" dirty="0" smtClean="0">
                <a:latin typeface="Arial Narrow" panose="020B0606020202030204" pitchFamily="34" charset="0"/>
              </a:rPr>
              <a:t>adverb clause </a:t>
            </a:r>
            <a:r>
              <a:rPr lang="en-US" dirty="0" smtClean="0">
                <a:latin typeface="Arial Narrow" panose="020B0606020202030204" pitchFamily="34" charset="0"/>
              </a:rPr>
              <a:t>is a kind of dependent clause.</a:t>
            </a:r>
            <a:endParaRPr lang="en-US" dirty="0">
              <a:latin typeface="Arial Narrow" panose="020B0606020202030204" pitchFamily="34" charset="0"/>
            </a:endParaRPr>
          </a:p>
        </p:txBody>
      </p:sp>
      <p:sp>
        <p:nvSpPr>
          <p:cNvPr id="5" name="TextBox 4"/>
          <p:cNvSpPr txBox="1"/>
          <p:nvPr/>
        </p:nvSpPr>
        <p:spPr>
          <a:xfrm>
            <a:off x="4063999" y="2327101"/>
            <a:ext cx="7982859"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Adverb clauses can be introduced by either </a:t>
            </a:r>
            <a:r>
              <a:rPr lang="en-US" sz="2800" b="1" dirty="0" smtClean="0">
                <a:latin typeface="Arial Narrow" panose="020B0606020202030204" pitchFamily="34" charset="0"/>
              </a:rPr>
              <a:t>relative adverbs </a:t>
            </a:r>
            <a:r>
              <a:rPr lang="en-US" sz="2800" dirty="0" smtClean="0">
                <a:latin typeface="Arial Narrow" panose="020B0606020202030204" pitchFamily="34" charset="0"/>
              </a:rPr>
              <a:t>(when, where, and why) or subordinate conjunctions.</a:t>
            </a:r>
            <a:endParaRPr lang="en-US" sz="2800" dirty="0">
              <a:latin typeface="Arial Narrow" panose="020B0606020202030204" pitchFamily="34" charset="0"/>
            </a:endParaRPr>
          </a:p>
        </p:txBody>
      </p:sp>
      <p:sp>
        <p:nvSpPr>
          <p:cNvPr id="6" name="TextBox 5"/>
          <p:cNvSpPr txBox="1"/>
          <p:nvPr/>
        </p:nvSpPr>
        <p:spPr>
          <a:xfrm>
            <a:off x="159657" y="2340628"/>
            <a:ext cx="3507551"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Adverb clauses describe or modify a verb, adjective, or adverb.</a:t>
            </a:r>
            <a:endParaRPr lang="en-US" sz="2800" dirty="0">
              <a:latin typeface="Arial Narrow" panose="020B0606020202030204" pitchFamily="34" charset="0"/>
            </a:endParaRPr>
          </a:p>
        </p:txBody>
      </p:sp>
      <p:sp>
        <p:nvSpPr>
          <p:cNvPr id="7" name="Right Brace 6"/>
          <p:cNvSpPr/>
          <p:nvPr/>
        </p:nvSpPr>
        <p:spPr>
          <a:xfrm rot="-5400000">
            <a:off x="5754916" y="-2656354"/>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2046514" y="1015064"/>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Two Things You Need to Know About Adverb Clauses</a:t>
            </a:r>
            <a:endParaRPr lang="en-US" sz="2800" b="1" dirty="0">
              <a:solidFill>
                <a:srgbClr val="FFFF00"/>
              </a:solidFill>
              <a:latin typeface="Arial Narrow" panose="020B0606020202030204" pitchFamily="34" charset="0"/>
            </a:endParaRPr>
          </a:p>
        </p:txBody>
      </p:sp>
      <p:sp>
        <p:nvSpPr>
          <p:cNvPr id="9" name="TextBox 8"/>
          <p:cNvSpPr txBox="1"/>
          <p:nvPr/>
        </p:nvSpPr>
        <p:spPr>
          <a:xfrm>
            <a:off x="696684" y="4939145"/>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10" name="TextBox 9"/>
          <p:cNvSpPr txBox="1"/>
          <p:nvPr/>
        </p:nvSpPr>
        <p:spPr>
          <a:xfrm>
            <a:off x="3237907" y="4150763"/>
            <a:ext cx="5423445" cy="461665"/>
          </a:xfrm>
          <a:prstGeom prst="rect">
            <a:avLst/>
          </a:prstGeom>
          <a:noFill/>
        </p:spPr>
        <p:txBody>
          <a:bodyPr wrap="square" rtlCol="0">
            <a:spAutoFit/>
          </a:bodyPr>
          <a:lstStyle/>
          <a:p>
            <a:pPr algn="ctr"/>
            <a:r>
              <a:rPr lang="en-US" sz="2400" dirty="0" smtClean="0">
                <a:latin typeface="Arial Narrow" panose="020B0606020202030204" pitchFamily="34" charset="0"/>
              </a:rPr>
              <a:t>You run </a:t>
            </a:r>
            <a:r>
              <a:rPr lang="en-US" sz="2400" b="1" u="sng" dirty="0" smtClean="0">
                <a:latin typeface="Arial Narrow" panose="020B0606020202030204" pitchFamily="34" charset="0"/>
              </a:rPr>
              <a:t>until you think your legs will fall off.</a:t>
            </a:r>
            <a:endParaRPr lang="en-US" sz="2400" b="1" u="sng" dirty="0">
              <a:latin typeface="Arial Narrow" panose="020B0606020202030204" pitchFamily="34" charset="0"/>
            </a:endParaRPr>
          </a:p>
        </p:txBody>
      </p:sp>
      <p:sp>
        <p:nvSpPr>
          <p:cNvPr id="11" name="TextBox 10"/>
          <p:cNvSpPr txBox="1"/>
          <p:nvPr/>
        </p:nvSpPr>
        <p:spPr>
          <a:xfrm>
            <a:off x="8969828" y="4002455"/>
            <a:ext cx="2796349" cy="461665"/>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How do you run?</a:t>
            </a:r>
            <a:endParaRPr lang="en-US" sz="2400" i="1" dirty="0">
              <a:solidFill>
                <a:srgbClr val="FFFF00"/>
              </a:solidFill>
              <a:latin typeface="Arial Narrow" panose="020B0606020202030204" pitchFamily="34" charset="0"/>
            </a:endParaRPr>
          </a:p>
        </p:txBody>
      </p:sp>
      <p:sp>
        <p:nvSpPr>
          <p:cNvPr id="12" name="TextBox 11"/>
          <p:cNvSpPr txBox="1"/>
          <p:nvPr/>
        </p:nvSpPr>
        <p:spPr>
          <a:xfrm>
            <a:off x="3237907" y="4851736"/>
            <a:ext cx="6536237" cy="461665"/>
          </a:xfrm>
          <a:prstGeom prst="rect">
            <a:avLst/>
          </a:prstGeom>
          <a:noFill/>
        </p:spPr>
        <p:txBody>
          <a:bodyPr wrap="square" rtlCol="0">
            <a:spAutoFit/>
          </a:bodyPr>
          <a:lstStyle/>
          <a:p>
            <a:pPr algn="ctr"/>
            <a:r>
              <a:rPr lang="en-US" sz="2400" b="1" u="sng" dirty="0" smtClean="0">
                <a:latin typeface="Arial Narrow" panose="020B0606020202030204" pitchFamily="34" charset="0"/>
              </a:rPr>
              <a:t>Before you can reach safety</a:t>
            </a:r>
            <a:r>
              <a:rPr lang="en-US" sz="2400" dirty="0" smtClean="0">
                <a:latin typeface="Arial Narrow" panose="020B0606020202030204" pitchFamily="34" charset="0"/>
              </a:rPr>
              <a:t>, the dinosaur catches you.</a:t>
            </a:r>
            <a:endParaRPr lang="en-US" sz="2400" b="1" u="sng" dirty="0">
              <a:latin typeface="Arial Narrow" panose="020B0606020202030204" pitchFamily="34" charset="0"/>
            </a:endParaRPr>
          </a:p>
        </p:txBody>
      </p:sp>
      <p:sp>
        <p:nvSpPr>
          <p:cNvPr id="13" name="TextBox 12"/>
          <p:cNvSpPr txBox="1"/>
          <p:nvPr/>
        </p:nvSpPr>
        <p:spPr>
          <a:xfrm>
            <a:off x="9867367" y="4754479"/>
            <a:ext cx="2179491" cy="830997"/>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When does he catch you?</a:t>
            </a:r>
            <a:endParaRPr lang="en-US" sz="2400" i="1" dirty="0">
              <a:solidFill>
                <a:srgbClr val="FFFF00"/>
              </a:solidFill>
              <a:latin typeface="Arial Narrow" panose="020B0606020202030204" pitchFamily="34" charset="0"/>
            </a:endParaRPr>
          </a:p>
        </p:txBody>
      </p:sp>
      <p:sp>
        <p:nvSpPr>
          <p:cNvPr id="14" name="TextBox 13"/>
          <p:cNvSpPr txBox="1"/>
          <p:nvPr/>
        </p:nvSpPr>
        <p:spPr>
          <a:xfrm>
            <a:off x="3237907" y="5595452"/>
            <a:ext cx="6843487" cy="461665"/>
          </a:xfrm>
          <a:prstGeom prst="rect">
            <a:avLst/>
          </a:prstGeom>
          <a:noFill/>
        </p:spPr>
        <p:txBody>
          <a:bodyPr wrap="square" rtlCol="0">
            <a:spAutoFit/>
          </a:bodyPr>
          <a:lstStyle/>
          <a:p>
            <a:pPr algn="ctr"/>
            <a:r>
              <a:rPr lang="en-US" sz="2400" b="1" u="sng" dirty="0" smtClean="0">
                <a:latin typeface="Arial Narrow" panose="020B0606020202030204" pitchFamily="34" charset="0"/>
              </a:rPr>
              <a:t>So that you can live</a:t>
            </a:r>
            <a:r>
              <a:rPr lang="en-US" sz="2400" dirty="0" smtClean="0">
                <a:latin typeface="Arial Narrow" panose="020B0606020202030204" pitchFamily="34" charset="0"/>
              </a:rPr>
              <a:t>, you climb the tree to escape him.</a:t>
            </a:r>
            <a:endParaRPr lang="en-US" sz="2400" b="1" u="sng" dirty="0">
              <a:latin typeface="Arial Narrow" panose="020B0606020202030204" pitchFamily="34" charset="0"/>
            </a:endParaRPr>
          </a:p>
        </p:txBody>
      </p:sp>
      <p:sp>
        <p:nvSpPr>
          <p:cNvPr id="15" name="TextBox 14"/>
          <p:cNvSpPr txBox="1"/>
          <p:nvPr/>
        </p:nvSpPr>
        <p:spPr>
          <a:xfrm>
            <a:off x="9903655" y="5676135"/>
            <a:ext cx="2179491" cy="830997"/>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Why do you climb?</a:t>
            </a:r>
            <a:endParaRPr lang="en-US" sz="2400" i="1" dirty="0">
              <a:solidFill>
                <a:srgbClr val="FFFF00"/>
              </a:solidFill>
              <a:latin typeface="Arial Narrow" panose="020B0606020202030204" pitchFamily="34" charset="0"/>
            </a:endParaRPr>
          </a:p>
        </p:txBody>
      </p:sp>
      <p:sp>
        <p:nvSpPr>
          <p:cNvPr id="16" name="Freeform 15"/>
          <p:cNvSpPr/>
          <p:nvPr/>
        </p:nvSpPr>
        <p:spPr>
          <a:xfrm>
            <a:off x="4096042" y="4049486"/>
            <a:ext cx="1753215" cy="174171"/>
          </a:xfrm>
          <a:custGeom>
            <a:avLst/>
            <a:gdLst>
              <a:gd name="connsiteX0" fmla="*/ 1753215 w 1753215"/>
              <a:gd name="connsiteY0" fmla="*/ 174171 h 174171"/>
              <a:gd name="connsiteX1" fmla="*/ 258244 w 1753215"/>
              <a:gd name="connsiteY1" fmla="*/ 0 h 174171"/>
              <a:gd name="connsiteX2" fmla="*/ 11501 w 1753215"/>
              <a:gd name="connsiteY2" fmla="*/ 174171 h 174171"/>
            </a:gdLst>
            <a:ahLst/>
            <a:cxnLst>
              <a:cxn ang="0">
                <a:pos x="connsiteX0" y="connsiteY0"/>
              </a:cxn>
              <a:cxn ang="0">
                <a:pos x="connsiteX1" y="connsiteY1"/>
              </a:cxn>
              <a:cxn ang="0">
                <a:pos x="connsiteX2" y="connsiteY2"/>
              </a:cxn>
            </a:cxnLst>
            <a:rect l="l" t="t" r="r" b="b"/>
            <a:pathLst>
              <a:path w="1753215" h="174171">
                <a:moveTo>
                  <a:pt x="1753215" y="174171"/>
                </a:moveTo>
                <a:cubicBezTo>
                  <a:pt x="1150872" y="87085"/>
                  <a:pt x="548530" y="0"/>
                  <a:pt x="258244" y="0"/>
                </a:cubicBezTo>
                <a:cubicBezTo>
                  <a:pt x="-32042" y="0"/>
                  <a:pt x="-10271" y="87085"/>
                  <a:pt x="11501" y="174171"/>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4833257" y="4702585"/>
            <a:ext cx="3933372" cy="203244"/>
          </a:xfrm>
          <a:custGeom>
            <a:avLst/>
            <a:gdLst>
              <a:gd name="connsiteX0" fmla="*/ 0 w 3933372"/>
              <a:gd name="connsiteY0" fmla="*/ 188729 h 203244"/>
              <a:gd name="connsiteX1" fmla="*/ 3265714 w 3933372"/>
              <a:gd name="connsiteY1" fmla="*/ 44 h 203244"/>
              <a:gd name="connsiteX2" fmla="*/ 3933372 w 3933372"/>
              <a:gd name="connsiteY2" fmla="*/ 203244 h 203244"/>
            </a:gdLst>
            <a:ahLst/>
            <a:cxnLst>
              <a:cxn ang="0">
                <a:pos x="connsiteX0" y="connsiteY0"/>
              </a:cxn>
              <a:cxn ang="0">
                <a:pos x="connsiteX1" y="connsiteY1"/>
              </a:cxn>
              <a:cxn ang="0">
                <a:pos x="connsiteX2" y="connsiteY2"/>
              </a:cxn>
            </a:cxnLst>
            <a:rect l="l" t="t" r="r" b="b"/>
            <a:pathLst>
              <a:path w="3933372" h="203244">
                <a:moveTo>
                  <a:pt x="0" y="188729"/>
                </a:moveTo>
                <a:cubicBezTo>
                  <a:pt x="1305076" y="93177"/>
                  <a:pt x="2610152" y="-2375"/>
                  <a:pt x="3265714" y="44"/>
                </a:cubicBezTo>
                <a:cubicBezTo>
                  <a:pt x="3921276" y="2463"/>
                  <a:pt x="3927324" y="102853"/>
                  <a:pt x="3933372" y="203244"/>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717143" y="5486356"/>
            <a:ext cx="2220686" cy="203244"/>
          </a:xfrm>
          <a:custGeom>
            <a:avLst/>
            <a:gdLst>
              <a:gd name="connsiteX0" fmla="*/ 0 w 2220686"/>
              <a:gd name="connsiteY0" fmla="*/ 188730 h 203244"/>
              <a:gd name="connsiteX1" fmla="*/ 1843314 w 2220686"/>
              <a:gd name="connsiteY1" fmla="*/ 44 h 203244"/>
              <a:gd name="connsiteX2" fmla="*/ 2220686 w 2220686"/>
              <a:gd name="connsiteY2" fmla="*/ 203244 h 203244"/>
            </a:gdLst>
            <a:ahLst/>
            <a:cxnLst>
              <a:cxn ang="0">
                <a:pos x="connsiteX0" y="connsiteY0"/>
              </a:cxn>
              <a:cxn ang="0">
                <a:pos x="connsiteX1" y="connsiteY1"/>
              </a:cxn>
              <a:cxn ang="0">
                <a:pos x="connsiteX2" y="connsiteY2"/>
              </a:cxn>
            </a:cxnLst>
            <a:rect l="l" t="t" r="r" b="b"/>
            <a:pathLst>
              <a:path w="2220686" h="203244">
                <a:moveTo>
                  <a:pt x="0" y="188730"/>
                </a:moveTo>
                <a:cubicBezTo>
                  <a:pt x="736600" y="93177"/>
                  <a:pt x="1473200" y="-2375"/>
                  <a:pt x="1843314" y="44"/>
                </a:cubicBezTo>
                <a:cubicBezTo>
                  <a:pt x="2213428" y="2463"/>
                  <a:pt x="2217057" y="102853"/>
                  <a:pt x="2220686" y="203244"/>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animBg="1"/>
      <p:bldP spid="19"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8372" y="130160"/>
            <a:ext cx="10145486" cy="923330"/>
          </a:xfrm>
          <a:prstGeom prst="rect">
            <a:avLst/>
          </a:prstGeom>
          <a:solidFill>
            <a:srgbClr val="00B0F0"/>
          </a:solidFill>
        </p:spPr>
        <p:txBody>
          <a:bodyPr wrap="square" rtlCol="0">
            <a:spAutoFit/>
          </a:bodyPr>
          <a:lstStyle/>
          <a:p>
            <a:pPr algn="ctr"/>
            <a:r>
              <a:rPr lang="en-US" sz="5400" b="1" dirty="0" smtClean="0">
                <a:solidFill>
                  <a:srgbClr val="FFFF00"/>
                </a:solidFill>
                <a:latin typeface="Arial Narrow" panose="020B0606020202030204" pitchFamily="34" charset="0"/>
              </a:rPr>
              <a:t>Congratulations! You have survived!</a:t>
            </a:r>
            <a:endParaRPr lang="en-US" sz="5400" b="1" dirty="0">
              <a:solidFill>
                <a:srgbClr val="FFFF00"/>
              </a:solidFill>
              <a:latin typeface="Arial Narrow" panose="020B0606020202030204" pitchFamily="34" charset="0"/>
            </a:endParaRPr>
          </a:p>
        </p:txBody>
      </p:sp>
      <p:pic>
        <p:nvPicPr>
          <p:cNvPr id="11268" name="Picture 4" descr="http://krasnyart.eu/gallery/bookcovers/b07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115" y="1244242"/>
            <a:ext cx="7620000" cy="543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23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4417</TotalTime>
  <Words>1129</Words>
  <Application>Microsoft Office PowerPoint</Application>
  <PresentationFormat>Widescreen</PresentationFormat>
  <Paragraphs>128</Paragraphs>
  <Slides>38</Slides>
  <Notes>0</Notes>
  <HiddenSlides>0</HiddenSlides>
  <MMClips>15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Amperzand</vt:lpstr>
      <vt:lpstr>Andalus</vt:lpstr>
      <vt:lpstr>Arial</vt:lpstr>
      <vt:lpstr>Arial Narrow</vt:lpstr>
      <vt:lpstr>Calibri</vt:lpstr>
      <vt:lpstr>Calibri Light</vt:lpstr>
      <vt:lpstr>Courier New</vt:lpstr>
      <vt:lpstr>Georgia</vt:lpstr>
      <vt:lpstr>orange juice</vt:lpstr>
      <vt:lpstr>Please write me a song</vt:lpstr>
      <vt:lpstr>Office Theme</vt:lpstr>
      <vt:lpstr>Independent and Dependent Clauses and Dinosaurs</vt:lpstr>
      <vt:lpstr>A CLAUSE: a series of words that contains a subject and verb relationship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OH NO! We’ve gone back in time to the era of the dinosaurs, and the only thing that will save us is our knowledge of grammar!</vt:lpstr>
      <vt:lpstr>Independent clauses (otherwise known as “main clauses”) express complete thoughts.</vt:lpstr>
      <vt:lpstr>PowerPoint Presentation</vt:lpstr>
      <vt:lpstr>PowerPoint Presentation</vt:lpstr>
      <vt:lpstr>A complete sentence must have at least one independent clause, otherwise it is a sentence fragment.</vt:lpstr>
      <vt:lpstr>PowerPoint Presentation</vt:lpstr>
      <vt:lpstr>PowerPoint Presentation</vt:lpstr>
      <vt:lpstr>PowerPoint Presentation</vt:lpstr>
      <vt:lpstr>Dependent clauses (otherwise known as “subordinate clauses”) do not express complete thoughts.</vt:lpstr>
      <vt:lpstr>Dependent clauses are a great way to create tension and anticipation in the reader.</vt:lpstr>
      <vt:lpstr>The formula for punctuating a sentence with an independent and a dependent clause…*</vt:lpstr>
      <vt:lpstr>PowerPoint Presentation</vt:lpstr>
      <vt:lpstr>PowerPoint Presentation</vt:lpstr>
      <vt:lpstr>PowerPoint Presentation</vt:lpstr>
      <vt:lpstr>A noun clause is a kind of dependent clause.</vt:lpstr>
      <vt:lpstr>An adjective clause (often also called a “relative clause”) is a kind of dependent clause.</vt:lpstr>
      <vt:lpstr>An adverb clause is a kind of dependent clause.</vt:lpstr>
      <vt:lpstr>PowerPoint Presentation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and Dependent Clauses and Dinosaurs</dc:title>
  <dc:creator>Chapman, Elizabeth M</dc:creator>
  <cp:lastModifiedBy>Chapman, Elizabeth M</cp:lastModifiedBy>
  <cp:revision>66</cp:revision>
  <dcterms:created xsi:type="dcterms:W3CDTF">2015-05-09T15:15:31Z</dcterms:created>
  <dcterms:modified xsi:type="dcterms:W3CDTF">2015-09-04T01:35:36Z</dcterms:modified>
</cp:coreProperties>
</file>