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8" r:id="rId14"/>
    <p:sldId id="276" r:id="rId15"/>
    <p:sldId id="269" r:id="rId16"/>
    <p:sldId id="270" r:id="rId17"/>
    <p:sldId id="272" r:id="rId18"/>
    <p:sldId id="273" r:id="rId19"/>
    <p:sldId id="274" r:id="rId20"/>
    <p:sldId id="2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61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DB3A85F-3186-4974-A0E7-FF6A32F76292}" type="datetimeFigureOut">
              <a:rPr lang="en-US" smtClean="0"/>
              <a:t>4/6/2016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3AA9F4-43C5-40F7-AD88-E99547E31332}" type="slidenum">
              <a:rPr lang="en-US" smtClean="0"/>
              <a:t>‹#›</a:t>
            </a:fld>
            <a:endParaRPr lang="en-US"/>
          </a:p>
        </p:txBody>
      </p:sp>
    </p:spTree>
    <p:extLst>
      <p:ext uri="{BB962C8B-B14F-4D97-AF65-F5344CB8AC3E}">
        <p14:creationId xmlns:p14="http://schemas.microsoft.com/office/powerpoint/2010/main" val="1572342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B3A85F-3186-4974-A0E7-FF6A32F76292}" type="datetimeFigureOut">
              <a:rPr lang="en-US" smtClean="0"/>
              <a:t>4/6/2016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3AA9F4-43C5-40F7-AD88-E99547E31332}" type="slidenum">
              <a:rPr lang="en-US" smtClean="0"/>
              <a:t>‹#›</a:t>
            </a:fld>
            <a:endParaRPr lang="en-US"/>
          </a:p>
        </p:txBody>
      </p:sp>
    </p:spTree>
    <p:extLst>
      <p:ext uri="{BB962C8B-B14F-4D97-AF65-F5344CB8AC3E}">
        <p14:creationId xmlns:p14="http://schemas.microsoft.com/office/powerpoint/2010/main" val="1735346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DB3A85F-3186-4974-A0E7-FF6A32F76292}" type="datetimeFigureOut">
              <a:rPr lang="en-US" smtClean="0"/>
              <a:t>4/6/2016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3AA9F4-43C5-40F7-AD88-E99547E31332}" type="slidenum">
              <a:rPr lang="en-US" smtClean="0"/>
              <a:t>‹#›</a:t>
            </a:fld>
            <a:endParaRPr lang="en-US"/>
          </a:p>
        </p:txBody>
      </p:sp>
    </p:spTree>
    <p:extLst>
      <p:ext uri="{BB962C8B-B14F-4D97-AF65-F5344CB8AC3E}">
        <p14:creationId xmlns:p14="http://schemas.microsoft.com/office/powerpoint/2010/main" val="2889300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DB3A85F-3186-4974-A0E7-FF6A32F76292}" type="datetimeFigureOut">
              <a:rPr lang="en-US" smtClean="0"/>
              <a:t>4/6/2016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3AA9F4-43C5-40F7-AD88-E99547E31332}" type="slidenum">
              <a:rPr lang="en-US" smtClean="0"/>
              <a:t>‹#›</a:t>
            </a:fld>
            <a:endParaRPr lang="en-US"/>
          </a:p>
        </p:txBody>
      </p:sp>
    </p:spTree>
    <p:extLst>
      <p:ext uri="{BB962C8B-B14F-4D97-AF65-F5344CB8AC3E}">
        <p14:creationId xmlns:p14="http://schemas.microsoft.com/office/powerpoint/2010/main" val="673341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DB3A85F-3186-4974-A0E7-FF6A32F76292}" type="datetimeFigureOut">
              <a:rPr lang="en-US" smtClean="0"/>
              <a:t>4/6/2016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3AA9F4-43C5-40F7-AD88-E99547E31332}" type="slidenum">
              <a:rPr lang="en-US" smtClean="0"/>
              <a:t>‹#›</a:t>
            </a:fld>
            <a:endParaRPr lang="en-US"/>
          </a:p>
        </p:txBody>
      </p:sp>
    </p:spTree>
    <p:extLst>
      <p:ext uri="{BB962C8B-B14F-4D97-AF65-F5344CB8AC3E}">
        <p14:creationId xmlns:p14="http://schemas.microsoft.com/office/powerpoint/2010/main" val="2179637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DB3A85F-3186-4974-A0E7-FF6A32F76292}" type="datetimeFigureOut">
              <a:rPr lang="en-US" smtClean="0"/>
              <a:t>4/6/2016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3AA9F4-43C5-40F7-AD88-E99547E31332}" type="slidenum">
              <a:rPr lang="en-US" smtClean="0"/>
              <a:t>‹#›</a:t>
            </a:fld>
            <a:endParaRPr lang="en-US"/>
          </a:p>
        </p:txBody>
      </p:sp>
    </p:spTree>
    <p:extLst>
      <p:ext uri="{BB962C8B-B14F-4D97-AF65-F5344CB8AC3E}">
        <p14:creationId xmlns:p14="http://schemas.microsoft.com/office/powerpoint/2010/main" val="1642722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B3A85F-3186-4974-A0E7-FF6A32F76292}" type="datetimeFigureOut">
              <a:rPr lang="en-US" smtClean="0"/>
              <a:t>4/6/2016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3AA9F4-43C5-40F7-AD88-E99547E31332}" type="slidenum">
              <a:rPr lang="en-US" smtClean="0"/>
              <a:t>‹#›</a:t>
            </a:fld>
            <a:endParaRPr lang="en-US"/>
          </a:p>
        </p:txBody>
      </p:sp>
    </p:spTree>
    <p:extLst>
      <p:ext uri="{BB962C8B-B14F-4D97-AF65-F5344CB8AC3E}">
        <p14:creationId xmlns:p14="http://schemas.microsoft.com/office/powerpoint/2010/main" val="478737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B3A85F-3186-4974-A0E7-FF6A32F76292}" type="datetimeFigureOut">
              <a:rPr lang="en-US" smtClean="0"/>
              <a:t>4/6/2016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3AA9F4-43C5-40F7-AD88-E99547E31332}" type="slidenum">
              <a:rPr lang="en-US" smtClean="0"/>
              <a:t>‹#›</a:t>
            </a:fld>
            <a:endParaRPr lang="en-US"/>
          </a:p>
        </p:txBody>
      </p:sp>
    </p:spTree>
    <p:extLst>
      <p:ext uri="{BB962C8B-B14F-4D97-AF65-F5344CB8AC3E}">
        <p14:creationId xmlns:p14="http://schemas.microsoft.com/office/powerpoint/2010/main" val="1930980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B3A85F-3186-4974-A0E7-FF6A32F76292}" type="datetimeFigureOut">
              <a:rPr lang="en-US" smtClean="0"/>
              <a:t>4/6/2016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3AA9F4-43C5-40F7-AD88-E99547E31332}" type="slidenum">
              <a:rPr lang="en-US" smtClean="0"/>
              <a:t>‹#›</a:t>
            </a:fld>
            <a:endParaRPr lang="en-US"/>
          </a:p>
        </p:txBody>
      </p:sp>
    </p:spTree>
    <p:extLst>
      <p:ext uri="{BB962C8B-B14F-4D97-AF65-F5344CB8AC3E}">
        <p14:creationId xmlns:p14="http://schemas.microsoft.com/office/powerpoint/2010/main" val="2930098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B3A85F-3186-4974-A0E7-FF6A32F76292}" type="datetimeFigureOut">
              <a:rPr lang="en-US" smtClean="0"/>
              <a:t>4/6/2016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3AA9F4-43C5-40F7-AD88-E99547E31332}" type="slidenum">
              <a:rPr lang="en-US" smtClean="0"/>
              <a:t>‹#›</a:t>
            </a:fld>
            <a:endParaRPr lang="en-US"/>
          </a:p>
        </p:txBody>
      </p:sp>
    </p:spTree>
    <p:extLst>
      <p:ext uri="{BB962C8B-B14F-4D97-AF65-F5344CB8AC3E}">
        <p14:creationId xmlns:p14="http://schemas.microsoft.com/office/powerpoint/2010/main" val="19707686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B3A85F-3186-4974-A0E7-FF6A32F76292}" type="datetimeFigureOut">
              <a:rPr lang="en-US" smtClean="0"/>
              <a:t>4/6/2016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3AA9F4-43C5-40F7-AD88-E99547E31332}" type="slidenum">
              <a:rPr lang="en-US" smtClean="0"/>
              <a:t>‹#›</a:t>
            </a:fld>
            <a:endParaRPr lang="en-US"/>
          </a:p>
        </p:txBody>
      </p:sp>
    </p:spTree>
    <p:extLst>
      <p:ext uri="{BB962C8B-B14F-4D97-AF65-F5344CB8AC3E}">
        <p14:creationId xmlns:p14="http://schemas.microsoft.com/office/powerpoint/2010/main" val="1673602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B3A85F-3186-4974-A0E7-FF6A32F76292}" type="datetimeFigureOut">
              <a:rPr lang="en-US" smtClean="0"/>
              <a:t>4/6/2016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3AA9F4-43C5-40F7-AD88-E99547E31332}" type="slidenum">
              <a:rPr lang="en-US" smtClean="0"/>
              <a:t>‹#›</a:t>
            </a:fld>
            <a:endParaRPr lang="en-US"/>
          </a:p>
        </p:txBody>
      </p:sp>
    </p:spTree>
    <p:extLst>
      <p:ext uri="{BB962C8B-B14F-4D97-AF65-F5344CB8AC3E}">
        <p14:creationId xmlns:p14="http://schemas.microsoft.com/office/powerpoint/2010/main" val="23757894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3999" y="1122363"/>
            <a:ext cx="9318171" cy="2387600"/>
          </a:xfrm>
        </p:spPr>
        <p:txBody>
          <a:bodyPr/>
          <a:lstStyle/>
          <a:p>
            <a:r>
              <a:rPr lang="en-US" dirty="0" smtClean="0">
                <a:solidFill>
                  <a:schemeClr val="bg1"/>
                </a:solidFill>
                <a:latin typeface="BlackChancery" pitchFamily="2" charset="0"/>
              </a:rPr>
              <a:t>Shakespeare: An Introduction</a:t>
            </a:r>
            <a:endParaRPr lang="en-US" dirty="0">
              <a:solidFill>
                <a:schemeClr val="bg1"/>
              </a:solidFill>
              <a:latin typeface="BlackChancery" pitchFamily="2" charset="0"/>
            </a:endParaRPr>
          </a:p>
        </p:txBody>
      </p:sp>
      <p:sp>
        <p:nvSpPr>
          <p:cNvPr id="3" name="Subtitle 2"/>
          <p:cNvSpPr>
            <a:spLocks noGrp="1"/>
          </p:cNvSpPr>
          <p:nvPr>
            <p:ph type="subTitle" idx="1"/>
          </p:nvPr>
        </p:nvSpPr>
        <p:spPr>
          <a:xfrm>
            <a:off x="1524000" y="3904343"/>
            <a:ext cx="9144000" cy="1353457"/>
          </a:xfrm>
        </p:spPr>
        <p:txBody>
          <a:bodyPr/>
          <a:lstStyle/>
          <a:p>
            <a:r>
              <a:rPr lang="en-US" dirty="0" smtClean="0">
                <a:solidFill>
                  <a:schemeClr val="bg1"/>
                </a:solidFill>
                <a:latin typeface="Baskerville Old Face" panose="02020602080505020303" pitchFamily="18" charset="0"/>
              </a:rPr>
              <a:t>Bellaire High School</a:t>
            </a:r>
          </a:p>
          <a:p>
            <a:r>
              <a:rPr lang="en-US" dirty="0" smtClean="0">
                <a:solidFill>
                  <a:schemeClr val="bg1"/>
                </a:solidFill>
                <a:latin typeface="Baskerville Old Face" panose="02020602080505020303" pitchFamily="18" charset="0"/>
              </a:rPr>
              <a:t>Pre-AP English 1</a:t>
            </a:r>
            <a:endParaRPr lang="en-US" dirty="0">
              <a:solidFill>
                <a:schemeClr val="bg1"/>
              </a:solidFill>
              <a:latin typeface="Baskerville Old Face" panose="02020602080505020303" pitchFamily="18" charset="0"/>
            </a:endParaRPr>
          </a:p>
        </p:txBody>
      </p:sp>
    </p:spTree>
    <p:extLst>
      <p:ext uri="{BB962C8B-B14F-4D97-AF65-F5344CB8AC3E}">
        <p14:creationId xmlns:p14="http://schemas.microsoft.com/office/powerpoint/2010/main" val="610425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1914" y="858611"/>
            <a:ext cx="10515600" cy="1325563"/>
          </a:xfrm>
        </p:spPr>
        <p:txBody>
          <a:bodyPr/>
          <a:lstStyle/>
          <a:p>
            <a:r>
              <a:rPr lang="en-US" dirty="0" smtClean="0">
                <a:solidFill>
                  <a:schemeClr val="bg1"/>
                </a:solidFill>
                <a:latin typeface="BlackChancery" pitchFamily="2" charset="0"/>
              </a:rPr>
              <a:t>What’s the big deal about Shakespeare?</a:t>
            </a:r>
            <a:endParaRPr lang="en-US" dirty="0">
              <a:solidFill>
                <a:schemeClr val="bg1"/>
              </a:solidFill>
              <a:latin typeface="BlackChancery" pitchFamily="2" charset="0"/>
            </a:endParaRPr>
          </a:p>
        </p:txBody>
      </p:sp>
      <p:sp>
        <p:nvSpPr>
          <p:cNvPr id="3" name="Content Placeholder 2"/>
          <p:cNvSpPr>
            <a:spLocks noGrp="1"/>
          </p:cNvSpPr>
          <p:nvPr>
            <p:ph idx="1"/>
          </p:nvPr>
        </p:nvSpPr>
        <p:spPr>
          <a:xfrm>
            <a:off x="1785256" y="2184173"/>
            <a:ext cx="8737601" cy="2039484"/>
          </a:xfrm>
        </p:spPr>
        <p:txBody>
          <a:bodyPr>
            <a:normAutofit/>
          </a:bodyPr>
          <a:lstStyle/>
          <a:p>
            <a:pPr marL="0" indent="0">
              <a:buNone/>
            </a:pPr>
            <a:r>
              <a:rPr lang="en-US" dirty="0" smtClean="0">
                <a:solidFill>
                  <a:schemeClr val="bg1"/>
                </a:solidFill>
                <a:latin typeface="Baskerville Old Face" panose="02020602080505020303" pitchFamily="18" charset="0"/>
              </a:rPr>
              <a:t>1. His stories explore universal, archetypal themes that people still grapple with today.</a:t>
            </a:r>
          </a:p>
          <a:p>
            <a:pPr lvl="1"/>
            <a:r>
              <a:rPr lang="en-US" dirty="0" smtClean="0">
                <a:solidFill>
                  <a:schemeClr val="bg1"/>
                </a:solidFill>
                <a:latin typeface="Baskerville Old Face" panose="02020602080505020303" pitchFamily="18" charset="0"/>
              </a:rPr>
              <a:t>Shakespeare’s friend Ben Jonson wrote in his eulogy for Shakespeare, “He was not of an age, but for all time.”</a:t>
            </a:r>
          </a:p>
          <a:p>
            <a:pPr lvl="1"/>
            <a:r>
              <a:rPr lang="en-US" dirty="0" smtClean="0">
                <a:solidFill>
                  <a:schemeClr val="bg1"/>
                </a:solidFill>
                <a:latin typeface="Baskerville Old Face" panose="02020602080505020303" pitchFamily="18" charset="0"/>
              </a:rPr>
              <a:t>His stories have been adapted into lots of contemporary works.</a:t>
            </a:r>
          </a:p>
          <a:p>
            <a:endParaRPr lang="en-US" dirty="0">
              <a:solidFill>
                <a:schemeClr val="bg1"/>
              </a:solidFill>
            </a:endParaRPr>
          </a:p>
        </p:txBody>
      </p:sp>
      <p:pic>
        <p:nvPicPr>
          <p:cNvPr id="5" name="Picture 4"/>
          <p:cNvPicPr>
            <a:picLocks noChangeAspect="1"/>
          </p:cNvPicPr>
          <p:nvPr/>
        </p:nvPicPr>
        <p:blipFill rotWithShape="1">
          <a:blip r:embed="rId2"/>
          <a:srcRect l="14571" r="15715"/>
          <a:stretch/>
        </p:blipFill>
        <p:spPr>
          <a:xfrm>
            <a:off x="294364" y="4312672"/>
            <a:ext cx="1509487" cy="2165247"/>
          </a:xfrm>
          <a:prstGeom prst="rect">
            <a:avLst/>
          </a:prstGeom>
        </p:spPr>
      </p:pic>
      <p:pic>
        <p:nvPicPr>
          <p:cNvPr id="7" name="Picture 6"/>
          <p:cNvPicPr>
            <a:picLocks noChangeAspect="1"/>
          </p:cNvPicPr>
          <p:nvPr/>
        </p:nvPicPr>
        <p:blipFill>
          <a:blip r:embed="rId3"/>
          <a:stretch>
            <a:fillRect/>
          </a:stretch>
        </p:blipFill>
        <p:spPr>
          <a:xfrm>
            <a:off x="2114244" y="4312112"/>
            <a:ext cx="1443871" cy="2165807"/>
          </a:xfrm>
          <a:prstGeom prst="rect">
            <a:avLst/>
          </a:prstGeom>
        </p:spPr>
      </p:pic>
      <p:pic>
        <p:nvPicPr>
          <p:cNvPr id="1030" name="Picture 6" descr="http://cdn.collider.com/wp-content/uploads/warm-bodies-final-poste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03310" y="4310740"/>
            <a:ext cx="1530957" cy="216717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rotWithShape="1">
          <a:blip r:embed="rId5"/>
          <a:srcRect l="3968" b="7296"/>
          <a:stretch/>
        </p:blipFill>
        <p:spPr>
          <a:xfrm>
            <a:off x="5826377" y="4312280"/>
            <a:ext cx="1633159" cy="2159552"/>
          </a:xfrm>
          <a:prstGeom prst="rect">
            <a:avLst/>
          </a:prstGeom>
        </p:spPr>
      </p:pic>
      <p:pic>
        <p:nvPicPr>
          <p:cNvPr id="10" name="Picture 9"/>
          <p:cNvPicPr>
            <a:picLocks noChangeAspect="1"/>
          </p:cNvPicPr>
          <p:nvPr/>
        </p:nvPicPr>
        <p:blipFill rotWithShape="1">
          <a:blip r:embed="rId6"/>
          <a:srcRect l="6331" t="8086" r="6332" b="9573"/>
          <a:stretch/>
        </p:blipFill>
        <p:spPr>
          <a:xfrm>
            <a:off x="7851646" y="4310741"/>
            <a:ext cx="1980240" cy="2162630"/>
          </a:xfrm>
          <a:prstGeom prst="rect">
            <a:avLst/>
          </a:prstGeom>
        </p:spPr>
      </p:pic>
      <p:pic>
        <p:nvPicPr>
          <p:cNvPr id="11" name="Picture 10"/>
          <p:cNvPicPr>
            <a:picLocks noChangeAspect="1"/>
          </p:cNvPicPr>
          <p:nvPr/>
        </p:nvPicPr>
        <p:blipFill rotWithShape="1">
          <a:blip r:embed="rId7"/>
          <a:srcRect l="4223" t="2516" r="3717" b="4250"/>
          <a:stretch/>
        </p:blipFill>
        <p:spPr>
          <a:xfrm>
            <a:off x="10157573" y="4267199"/>
            <a:ext cx="1689742" cy="2249714"/>
          </a:xfrm>
          <a:prstGeom prst="rect">
            <a:avLst/>
          </a:prstGeom>
        </p:spPr>
      </p:pic>
    </p:spTree>
    <p:extLst>
      <p:ext uri="{BB962C8B-B14F-4D97-AF65-F5344CB8AC3E}">
        <p14:creationId xmlns:p14="http://schemas.microsoft.com/office/powerpoint/2010/main" val="57432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500"/>
                                  </p:stCondLst>
                                  <p:childTnLst>
                                    <p:set>
                                      <p:cBhvr>
                                        <p:cTn id="21" dur="1" fill="hold">
                                          <p:stCondLst>
                                            <p:cond delay="0"/>
                                          </p:stCondLst>
                                        </p:cTn>
                                        <p:tgtEl>
                                          <p:spTgt spid="7"/>
                                        </p:tgtEl>
                                        <p:attrNameLst>
                                          <p:attrName>style.visibility</p:attrName>
                                        </p:attrNameLst>
                                      </p:cBhvr>
                                      <p:to>
                                        <p:strVal val="visible"/>
                                      </p:to>
                                    </p:set>
                                  </p:childTnLst>
                                </p:cTn>
                              </p:par>
                            </p:childTnLst>
                          </p:cTn>
                        </p:par>
                        <p:par>
                          <p:cTn id="22" fill="hold">
                            <p:stCondLst>
                              <p:cond delay="500"/>
                            </p:stCondLst>
                            <p:childTnLst>
                              <p:par>
                                <p:cTn id="23" presetID="1" presetClass="entr" presetSubtype="0" fill="hold" nodeType="afterEffect">
                                  <p:stCondLst>
                                    <p:cond delay="500"/>
                                  </p:stCondLst>
                                  <p:childTnLst>
                                    <p:set>
                                      <p:cBhvr>
                                        <p:cTn id="24" dur="1" fill="hold">
                                          <p:stCondLst>
                                            <p:cond delay="0"/>
                                          </p:stCondLst>
                                        </p:cTn>
                                        <p:tgtEl>
                                          <p:spTgt spid="1030"/>
                                        </p:tgtEl>
                                        <p:attrNameLst>
                                          <p:attrName>style.visibility</p:attrName>
                                        </p:attrNameLst>
                                      </p:cBhvr>
                                      <p:to>
                                        <p:strVal val="visible"/>
                                      </p:to>
                                    </p:set>
                                  </p:childTnLst>
                                </p:cTn>
                              </p:par>
                            </p:childTnLst>
                          </p:cTn>
                        </p:par>
                        <p:par>
                          <p:cTn id="25" fill="hold">
                            <p:stCondLst>
                              <p:cond delay="1000"/>
                            </p:stCondLst>
                            <p:childTnLst>
                              <p:par>
                                <p:cTn id="26" presetID="1" presetClass="entr" presetSubtype="0" fill="hold" nodeType="afterEffect">
                                  <p:stCondLst>
                                    <p:cond delay="500"/>
                                  </p:stCondLst>
                                  <p:childTnLst>
                                    <p:set>
                                      <p:cBhvr>
                                        <p:cTn id="27" dur="1" fill="hold">
                                          <p:stCondLst>
                                            <p:cond delay="0"/>
                                          </p:stCondLst>
                                        </p:cTn>
                                        <p:tgtEl>
                                          <p:spTgt spid="9"/>
                                        </p:tgtEl>
                                        <p:attrNameLst>
                                          <p:attrName>style.visibility</p:attrName>
                                        </p:attrNameLst>
                                      </p:cBhvr>
                                      <p:to>
                                        <p:strVal val="visible"/>
                                      </p:to>
                                    </p:set>
                                  </p:childTnLst>
                                </p:cTn>
                              </p:par>
                            </p:childTnLst>
                          </p:cTn>
                        </p:par>
                        <p:par>
                          <p:cTn id="28" fill="hold">
                            <p:stCondLst>
                              <p:cond delay="1500"/>
                            </p:stCondLst>
                            <p:childTnLst>
                              <p:par>
                                <p:cTn id="29" presetID="1" presetClass="entr" presetSubtype="0" fill="hold" nodeType="afterEffect">
                                  <p:stCondLst>
                                    <p:cond delay="500"/>
                                  </p:stCondLst>
                                  <p:childTnLst>
                                    <p:set>
                                      <p:cBhvr>
                                        <p:cTn id="30" dur="1" fill="hold">
                                          <p:stCondLst>
                                            <p:cond delay="0"/>
                                          </p:stCondLst>
                                        </p:cTn>
                                        <p:tgtEl>
                                          <p:spTgt spid="10"/>
                                        </p:tgtEl>
                                        <p:attrNameLst>
                                          <p:attrName>style.visibility</p:attrName>
                                        </p:attrNameLst>
                                      </p:cBhvr>
                                      <p:to>
                                        <p:strVal val="visible"/>
                                      </p:to>
                                    </p:set>
                                  </p:childTnLst>
                                </p:cTn>
                              </p:par>
                            </p:childTnLst>
                          </p:cTn>
                        </p:par>
                        <p:par>
                          <p:cTn id="31" fill="hold">
                            <p:stCondLst>
                              <p:cond delay="2000"/>
                            </p:stCondLst>
                            <p:childTnLst>
                              <p:par>
                                <p:cTn id="32" presetID="1" presetClass="entr" presetSubtype="0" fill="hold" nodeType="afterEffect">
                                  <p:stCondLst>
                                    <p:cond delay="500"/>
                                  </p:stCondLst>
                                  <p:childTnLst>
                                    <p:set>
                                      <p:cBhvr>
                                        <p:cTn id="33"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1914" y="858611"/>
            <a:ext cx="10515600" cy="1325563"/>
          </a:xfrm>
        </p:spPr>
        <p:txBody>
          <a:bodyPr/>
          <a:lstStyle/>
          <a:p>
            <a:r>
              <a:rPr lang="en-US" dirty="0" smtClean="0">
                <a:solidFill>
                  <a:schemeClr val="bg1"/>
                </a:solidFill>
                <a:latin typeface="BlackChancery" pitchFamily="2" charset="0"/>
              </a:rPr>
              <a:t>What’s the big deal about Shakespeare?</a:t>
            </a:r>
            <a:endParaRPr lang="en-US" dirty="0">
              <a:solidFill>
                <a:schemeClr val="bg1"/>
              </a:solidFill>
              <a:latin typeface="BlackChancery" pitchFamily="2" charset="0"/>
            </a:endParaRPr>
          </a:p>
        </p:txBody>
      </p:sp>
      <p:sp>
        <p:nvSpPr>
          <p:cNvPr id="3" name="Content Placeholder 2"/>
          <p:cNvSpPr>
            <a:spLocks noGrp="1"/>
          </p:cNvSpPr>
          <p:nvPr>
            <p:ph idx="1"/>
          </p:nvPr>
        </p:nvSpPr>
        <p:spPr>
          <a:xfrm>
            <a:off x="1785256" y="2184173"/>
            <a:ext cx="8737601" cy="2039484"/>
          </a:xfrm>
        </p:spPr>
        <p:txBody>
          <a:bodyPr>
            <a:normAutofit/>
          </a:bodyPr>
          <a:lstStyle/>
          <a:p>
            <a:pPr marL="0" indent="0">
              <a:buNone/>
            </a:pPr>
            <a:r>
              <a:rPr lang="en-US" dirty="0">
                <a:solidFill>
                  <a:schemeClr val="bg1"/>
                </a:solidFill>
                <a:latin typeface="Baskerville Old Face" panose="02020602080505020303" pitchFamily="18" charset="0"/>
              </a:rPr>
              <a:t>2</a:t>
            </a:r>
            <a:r>
              <a:rPr lang="en-US" dirty="0" smtClean="0">
                <a:solidFill>
                  <a:schemeClr val="bg1"/>
                </a:solidFill>
                <a:latin typeface="Baskerville Old Face" panose="02020602080505020303" pitchFamily="18" charset="0"/>
              </a:rPr>
              <a:t>. Shakespeare crafted language in a revolutionary and lasting way. We still use many of his expressions and metaphors today.</a:t>
            </a:r>
            <a:endParaRPr lang="en-US" dirty="0">
              <a:solidFill>
                <a:schemeClr val="bg1"/>
              </a:solidFill>
              <a:latin typeface="Baskerville Old Face" panose="02020602080505020303" pitchFamily="18" charset="0"/>
            </a:endParaRPr>
          </a:p>
        </p:txBody>
      </p:sp>
      <p:sp>
        <p:nvSpPr>
          <p:cNvPr id="4" name="TextBox 3"/>
          <p:cNvSpPr txBox="1"/>
          <p:nvPr/>
        </p:nvSpPr>
        <p:spPr>
          <a:xfrm>
            <a:off x="203199" y="4223657"/>
            <a:ext cx="2641601" cy="492443"/>
          </a:xfrm>
          <a:prstGeom prst="rect">
            <a:avLst/>
          </a:prstGeom>
          <a:noFill/>
        </p:spPr>
        <p:txBody>
          <a:bodyPr wrap="square" rtlCol="0">
            <a:spAutoFit/>
          </a:bodyPr>
          <a:lstStyle/>
          <a:p>
            <a:r>
              <a:rPr lang="en-US" sz="2600" dirty="0" smtClean="0">
                <a:solidFill>
                  <a:srgbClr val="FFFF00"/>
                </a:solidFill>
                <a:latin typeface="Arial Rounded MT Bold" panose="020F0704030504030204" pitchFamily="34" charset="0"/>
              </a:rPr>
              <a:t>“faint-hearted”</a:t>
            </a:r>
            <a:endParaRPr lang="en-US" sz="2600" dirty="0">
              <a:solidFill>
                <a:srgbClr val="FFFF00"/>
              </a:solidFill>
              <a:latin typeface="Arial Rounded MT Bold" panose="020F0704030504030204" pitchFamily="34" charset="0"/>
            </a:endParaRPr>
          </a:p>
        </p:txBody>
      </p:sp>
      <p:sp>
        <p:nvSpPr>
          <p:cNvPr id="12" name="TextBox 11"/>
          <p:cNvSpPr txBox="1"/>
          <p:nvPr/>
        </p:nvSpPr>
        <p:spPr>
          <a:xfrm>
            <a:off x="1081313" y="3606800"/>
            <a:ext cx="3287487" cy="492443"/>
          </a:xfrm>
          <a:prstGeom prst="rect">
            <a:avLst/>
          </a:prstGeom>
          <a:noFill/>
        </p:spPr>
        <p:txBody>
          <a:bodyPr wrap="square" rtlCol="0">
            <a:spAutoFit/>
          </a:bodyPr>
          <a:lstStyle/>
          <a:p>
            <a:r>
              <a:rPr lang="en-US" sz="2600" dirty="0" smtClean="0">
                <a:solidFill>
                  <a:srgbClr val="00B0F0"/>
                </a:solidFill>
                <a:latin typeface="Arial Rounded MT Bold" panose="020F0704030504030204" pitchFamily="34" charset="0"/>
              </a:rPr>
              <a:t>“brave new world”</a:t>
            </a:r>
            <a:endParaRPr lang="en-US" sz="2600" dirty="0">
              <a:solidFill>
                <a:srgbClr val="00B0F0"/>
              </a:solidFill>
              <a:latin typeface="Arial Rounded MT Bold" panose="020F0704030504030204" pitchFamily="34" charset="0"/>
            </a:endParaRPr>
          </a:p>
        </p:txBody>
      </p:sp>
      <p:sp>
        <p:nvSpPr>
          <p:cNvPr id="13" name="TextBox 12"/>
          <p:cNvSpPr txBox="1"/>
          <p:nvPr/>
        </p:nvSpPr>
        <p:spPr>
          <a:xfrm>
            <a:off x="888999" y="4840514"/>
            <a:ext cx="3305630" cy="492443"/>
          </a:xfrm>
          <a:prstGeom prst="rect">
            <a:avLst/>
          </a:prstGeom>
          <a:noFill/>
        </p:spPr>
        <p:txBody>
          <a:bodyPr wrap="square" rtlCol="0">
            <a:spAutoFit/>
          </a:bodyPr>
          <a:lstStyle/>
          <a:p>
            <a:r>
              <a:rPr lang="en-US" sz="2600" dirty="0" smtClean="0">
                <a:solidFill>
                  <a:srgbClr val="00B050"/>
                </a:solidFill>
                <a:latin typeface="Arial Rounded MT Bold" panose="020F0704030504030204" pitchFamily="34" charset="0"/>
              </a:rPr>
              <a:t>“break the ice”</a:t>
            </a:r>
            <a:endParaRPr lang="en-US" sz="2600" dirty="0">
              <a:solidFill>
                <a:srgbClr val="00B050"/>
              </a:solidFill>
              <a:latin typeface="Arial Rounded MT Bold" panose="020F0704030504030204" pitchFamily="34" charset="0"/>
            </a:endParaRPr>
          </a:p>
        </p:txBody>
      </p:sp>
      <p:sp>
        <p:nvSpPr>
          <p:cNvPr id="14" name="TextBox 13"/>
          <p:cNvSpPr txBox="1"/>
          <p:nvPr/>
        </p:nvSpPr>
        <p:spPr>
          <a:xfrm>
            <a:off x="602340" y="5521869"/>
            <a:ext cx="3592289" cy="492443"/>
          </a:xfrm>
          <a:prstGeom prst="rect">
            <a:avLst/>
          </a:prstGeom>
          <a:noFill/>
        </p:spPr>
        <p:txBody>
          <a:bodyPr wrap="square" rtlCol="0">
            <a:spAutoFit/>
          </a:bodyPr>
          <a:lstStyle/>
          <a:p>
            <a:r>
              <a:rPr lang="en-US" sz="2600" dirty="0" smtClean="0">
                <a:solidFill>
                  <a:srgbClr val="FF0000"/>
                </a:solidFill>
                <a:latin typeface="Arial Rounded MT Bold" panose="020F0704030504030204" pitchFamily="34" charset="0"/>
              </a:rPr>
              <a:t>“dead as a doornail”</a:t>
            </a:r>
            <a:endParaRPr lang="en-US" sz="2600" dirty="0">
              <a:solidFill>
                <a:srgbClr val="FF0000"/>
              </a:solidFill>
              <a:latin typeface="Arial Rounded MT Bold" panose="020F0704030504030204" pitchFamily="34" charset="0"/>
            </a:endParaRPr>
          </a:p>
        </p:txBody>
      </p:sp>
      <p:sp>
        <p:nvSpPr>
          <p:cNvPr id="15" name="TextBox 14"/>
          <p:cNvSpPr txBox="1"/>
          <p:nvPr/>
        </p:nvSpPr>
        <p:spPr>
          <a:xfrm>
            <a:off x="7041242" y="5521869"/>
            <a:ext cx="4192815" cy="492443"/>
          </a:xfrm>
          <a:prstGeom prst="rect">
            <a:avLst/>
          </a:prstGeom>
          <a:noFill/>
        </p:spPr>
        <p:txBody>
          <a:bodyPr wrap="square" rtlCol="0">
            <a:spAutoFit/>
          </a:bodyPr>
          <a:lstStyle/>
          <a:p>
            <a:r>
              <a:rPr lang="en-US" sz="2600" dirty="0" smtClean="0">
                <a:solidFill>
                  <a:srgbClr val="CC00CC"/>
                </a:solidFill>
                <a:latin typeface="Arial Rounded MT Bold" panose="020F0704030504030204" pitchFamily="34" charset="0"/>
              </a:rPr>
              <a:t>“for goodness’ sake”</a:t>
            </a:r>
            <a:endParaRPr lang="en-US" sz="2600" dirty="0">
              <a:solidFill>
                <a:srgbClr val="CC00CC"/>
              </a:solidFill>
              <a:latin typeface="Arial Rounded MT Bold" panose="020F0704030504030204" pitchFamily="34" charset="0"/>
            </a:endParaRPr>
          </a:p>
        </p:txBody>
      </p:sp>
      <p:sp>
        <p:nvSpPr>
          <p:cNvPr id="16" name="TextBox 15"/>
          <p:cNvSpPr txBox="1"/>
          <p:nvPr/>
        </p:nvSpPr>
        <p:spPr>
          <a:xfrm>
            <a:off x="3788227" y="4769735"/>
            <a:ext cx="2859315" cy="492443"/>
          </a:xfrm>
          <a:prstGeom prst="rect">
            <a:avLst/>
          </a:prstGeom>
          <a:noFill/>
        </p:spPr>
        <p:txBody>
          <a:bodyPr wrap="square" rtlCol="0">
            <a:spAutoFit/>
          </a:bodyPr>
          <a:lstStyle/>
          <a:p>
            <a:r>
              <a:rPr lang="en-US" sz="2600" dirty="0" smtClean="0">
                <a:solidFill>
                  <a:srgbClr val="FFFF00"/>
                </a:solidFill>
                <a:latin typeface="Arial Rounded MT Bold" panose="020F0704030504030204" pitchFamily="34" charset="0"/>
              </a:rPr>
              <a:t>“good riddance”</a:t>
            </a:r>
            <a:endParaRPr lang="en-US" sz="2600" dirty="0">
              <a:solidFill>
                <a:srgbClr val="FFFF00"/>
              </a:solidFill>
              <a:latin typeface="Arial Rounded MT Bold" panose="020F0704030504030204" pitchFamily="34" charset="0"/>
            </a:endParaRPr>
          </a:p>
        </p:txBody>
      </p:sp>
      <p:sp>
        <p:nvSpPr>
          <p:cNvPr id="17" name="TextBox 16"/>
          <p:cNvSpPr txBox="1"/>
          <p:nvPr/>
        </p:nvSpPr>
        <p:spPr>
          <a:xfrm>
            <a:off x="4506684" y="3253326"/>
            <a:ext cx="3628572" cy="892552"/>
          </a:xfrm>
          <a:prstGeom prst="rect">
            <a:avLst/>
          </a:prstGeom>
          <a:noFill/>
        </p:spPr>
        <p:txBody>
          <a:bodyPr wrap="square" rtlCol="0">
            <a:spAutoFit/>
          </a:bodyPr>
          <a:lstStyle/>
          <a:p>
            <a:r>
              <a:rPr lang="en-US" sz="2600" dirty="0" smtClean="0">
                <a:solidFill>
                  <a:srgbClr val="00B050"/>
                </a:solidFill>
                <a:latin typeface="Arial Rounded MT Bold" panose="020F0704030504030204" pitchFamily="34" charset="0"/>
              </a:rPr>
              <a:t>“jealousy is a green-eyed monster”</a:t>
            </a:r>
            <a:endParaRPr lang="en-US" sz="2600" dirty="0">
              <a:solidFill>
                <a:srgbClr val="00B050"/>
              </a:solidFill>
              <a:latin typeface="Arial Rounded MT Bold" panose="020F0704030504030204" pitchFamily="34" charset="0"/>
            </a:endParaRPr>
          </a:p>
        </p:txBody>
      </p:sp>
      <p:sp>
        <p:nvSpPr>
          <p:cNvPr id="18" name="TextBox 17"/>
          <p:cNvSpPr txBox="1"/>
          <p:nvPr/>
        </p:nvSpPr>
        <p:spPr>
          <a:xfrm>
            <a:off x="7544253" y="3804338"/>
            <a:ext cx="2641600" cy="492443"/>
          </a:xfrm>
          <a:prstGeom prst="rect">
            <a:avLst/>
          </a:prstGeom>
          <a:noFill/>
        </p:spPr>
        <p:txBody>
          <a:bodyPr wrap="square" rtlCol="0">
            <a:spAutoFit/>
          </a:bodyPr>
          <a:lstStyle/>
          <a:p>
            <a:r>
              <a:rPr lang="en-US" sz="2600" dirty="0" smtClean="0">
                <a:solidFill>
                  <a:srgbClr val="FFFF00"/>
                </a:solidFill>
                <a:latin typeface="Arial Rounded MT Bold" panose="020F0704030504030204" pitchFamily="34" charset="0"/>
              </a:rPr>
              <a:t>“heart of gold”</a:t>
            </a:r>
            <a:endParaRPr lang="en-US" sz="2600" dirty="0">
              <a:solidFill>
                <a:srgbClr val="FFFF00"/>
              </a:solidFill>
              <a:latin typeface="Arial Rounded MT Bold" panose="020F0704030504030204" pitchFamily="34" charset="0"/>
            </a:endParaRPr>
          </a:p>
        </p:txBody>
      </p:sp>
      <p:sp>
        <p:nvSpPr>
          <p:cNvPr id="19" name="TextBox 18"/>
          <p:cNvSpPr txBox="1"/>
          <p:nvPr/>
        </p:nvSpPr>
        <p:spPr>
          <a:xfrm>
            <a:off x="3243941" y="4115320"/>
            <a:ext cx="3534229" cy="492443"/>
          </a:xfrm>
          <a:prstGeom prst="rect">
            <a:avLst/>
          </a:prstGeom>
          <a:noFill/>
        </p:spPr>
        <p:txBody>
          <a:bodyPr wrap="square" rtlCol="0">
            <a:spAutoFit/>
          </a:bodyPr>
          <a:lstStyle/>
          <a:p>
            <a:r>
              <a:rPr lang="en-US" sz="2600" dirty="0" smtClean="0">
                <a:solidFill>
                  <a:srgbClr val="CC00CC"/>
                </a:solidFill>
                <a:latin typeface="Arial Rounded MT Bold" panose="020F0704030504030204" pitchFamily="34" charset="0"/>
              </a:rPr>
              <a:t>“kill with kindness”</a:t>
            </a:r>
            <a:endParaRPr lang="en-US" sz="2600" dirty="0">
              <a:solidFill>
                <a:srgbClr val="CC00CC"/>
              </a:solidFill>
              <a:latin typeface="Arial Rounded MT Bold" panose="020F0704030504030204" pitchFamily="34" charset="0"/>
            </a:endParaRPr>
          </a:p>
        </p:txBody>
      </p:sp>
      <p:sp>
        <p:nvSpPr>
          <p:cNvPr id="20" name="TextBox 19"/>
          <p:cNvSpPr txBox="1"/>
          <p:nvPr/>
        </p:nvSpPr>
        <p:spPr>
          <a:xfrm>
            <a:off x="4158343" y="5260912"/>
            <a:ext cx="4049485" cy="892552"/>
          </a:xfrm>
          <a:prstGeom prst="rect">
            <a:avLst/>
          </a:prstGeom>
          <a:noFill/>
        </p:spPr>
        <p:txBody>
          <a:bodyPr wrap="square" rtlCol="0">
            <a:spAutoFit/>
          </a:bodyPr>
          <a:lstStyle/>
          <a:p>
            <a:r>
              <a:rPr lang="en-US" sz="2600" dirty="0" smtClean="0">
                <a:solidFill>
                  <a:srgbClr val="00B0F0"/>
                </a:solidFill>
                <a:latin typeface="Arial Rounded MT Bold" panose="020F0704030504030204" pitchFamily="34" charset="0"/>
              </a:rPr>
              <a:t>“‘Knock </a:t>
            </a:r>
            <a:r>
              <a:rPr lang="en-US" sz="2600" dirty="0" err="1" smtClean="0">
                <a:solidFill>
                  <a:srgbClr val="00B0F0"/>
                </a:solidFill>
                <a:latin typeface="Arial Rounded MT Bold" panose="020F0704030504030204" pitchFamily="34" charset="0"/>
              </a:rPr>
              <a:t>knock</a:t>
            </a:r>
            <a:r>
              <a:rPr lang="en-US" sz="2600" dirty="0" smtClean="0">
                <a:solidFill>
                  <a:srgbClr val="00B0F0"/>
                </a:solidFill>
                <a:latin typeface="Arial Rounded MT Bold" panose="020F0704030504030204" pitchFamily="34" charset="0"/>
              </a:rPr>
              <a:t>!’”</a:t>
            </a:r>
          </a:p>
          <a:p>
            <a:r>
              <a:rPr lang="en-US" sz="2600" dirty="0" smtClean="0">
                <a:solidFill>
                  <a:srgbClr val="00B0F0"/>
                </a:solidFill>
                <a:latin typeface="Arial Rounded MT Bold" panose="020F0704030504030204" pitchFamily="34" charset="0"/>
              </a:rPr>
              <a:t>“‘Who’s there?’”</a:t>
            </a:r>
            <a:endParaRPr lang="en-US" sz="2600" dirty="0">
              <a:solidFill>
                <a:srgbClr val="00B0F0"/>
              </a:solidFill>
              <a:latin typeface="Arial Rounded MT Bold" panose="020F0704030504030204" pitchFamily="34" charset="0"/>
            </a:endParaRPr>
          </a:p>
        </p:txBody>
      </p:sp>
      <p:sp>
        <p:nvSpPr>
          <p:cNvPr id="21" name="TextBox 20"/>
          <p:cNvSpPr txBox="1"/>
          <p:nvPr/>
        </p:nvSpPr>
        <p:spPr>
          <a:xfrm>
            <a:off x="6647542" y="4383096"/>
            <a:ext cx="3338287" cy="492443"/>
          </a:xfrm>
          <a:prstGeom prst="rect">
            <a:avLst/>
          </a:prstGeom>
          <a:noFill/>
        </p:spPr>
        <p:txBody>
          <a:bodyPr wrap="square" rtlCol="0">
            <a:spAutoFit/>
          </a:bodyPr>
          <a:lstStyle/>
          <a:p>
            <a:r>
              <a:rPr lang="en-US" sz="2600" dirty="0" smtClean="0">
                <a:solidFill>
                  <a:srgbClr val="FF0000"/>
                </a:solidFill>
                <a:latin typeface="Arial Rounded MT Bold" panose="020F0704030504030204" pitchFamily="34" charset="0"/>
              </a:rPr>
              <a:t>“love is blind”</a:t>
            </a:r>
            <a:endParaRPr lang="en-US" sz="2600" dirty="0">
              <a:solidFill>
                <a:srgbClr val="FF0000"/>
              </a:solidFill>
              <a:latin typeface="Arial Rounded MT Bold" panose="020F0704030504030204" pitchFamily="34" charset="0"/>
            </a:endParaRPr>
          </a:p>
        </p:txBody>
      </p:sp>
      <p:sp>
        <p:nvSpPr>
          <p:cNvPr id="22" name="TextBox 21"/>
          <p:cNvSpPr txBox="1"/>
          <p:nvPr/>
        </p:nvSpPr>
        <p:spPr>
          <a:xfrm>
            <a:off x="7093857" y="4887526"/>
            <a:ext cx="3542393" cy="492443"/>
          </a:xfrm>
          <a:prstGeom prst="rect">
            <a:avLst/>
          </a:prstGeom>
          <a:noFill/>
        </p:spPr>
        <p:txBody>
          <a:bodyPr wrap="square" rtlCol="0">
            <a:spAutoFit/>
          </a:bodyPr>
          <a:lstStyle/>
          <a:p>
            <a:r>
              <a:rPr lang="en-US" sz="2600" dirty="0" smtClean="0">
                <a:solidFill>
                  <a:srgbClr val="00B050"/>
                </a:solidFill>
                <a:latin typeface="Arial Rounded MT Bold" panose="020F0704030504030204" pitchFamily="34" charset="0"/>
              </a:rPr>
              <a:t>“wild goose chase”</a:t>
            </a:r>
            <a:endParaRPr lang="en-US" sz="2600" dirty="0">
              <a:solidFill>
                <a:srgbClr val="00B050"/>
              </a:solidFill>
              <a:latin typeface="Arial Rounded MT Bold" panose="020F0704030504030204" pitchFamily="34" charset="0"/>
            </a:endParaRPr>
          </a:p>
        </p:txBody>
      </p:sp>
    </p:spTree>
    <p:extLst>
      <p:ext uri="{BB962C8B-B14F-4D97-AF65-F5344CB8AC3E}">
        <p14:creationId xmlns:p14="http://schemas.microsoft.com/office/powerpoint/2010/main" val="2520530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250"/>
                                  </p:stCondLst>
                                  <p:childTnLst>
                                    <p:set>
                                      <p:cBhvr>
                                        <p:cTn id="13" dur="1" fill="hold">
                                          <p:stCondLst>
                                            <p:cond delay="0"/>
                                          </p:stCondLst>
                                        </p:cTn>
                                        <p:tgtEl>
                                          <p:spTgt spid="4"/>
                                        </p:tgtEl>
                                        <p:attrNameLst>
                                          <p:attrName>style.visibility</p:attrName>
                                        </p:attrNameLst>
                                      </p:cBhvr>
                                      <p:to>
                                        <p:strVal val="visible"/>
                                      </p:to>
                                    </p:set>
                                  </p:childTnLst>
                                </p:cTn>
                              </p:par>
                            </p:childTnLst>
                          </p:cTn>
                        </p:par>
                        <p:par>
                          <p:cTn id="14" fill="hold">
                            <p:stCondLst>
                              <p:cond delay="250"/>
                            </p:stCondLst>
                            <p:childTnLst>
                              <p:par>
                                <p:cTn id="15" presetID="1" presetClass="entr" presetSubtype="0" fill="hold" grpId="0" nodeType="afterEffect">
                                  <p:stCondLst>
                                    <p:cond delay="250"/>
                                  </p:stCondLst>
                                  <p:childTnLst>
                                    <p:set>
                                      <p:cBhvr>
                                        <p:cTn id="16" dur="1" fill="hold">
                                          <p:stCondLst>
                                            <p:cond delay="0"/>
                                          </p:stCondLst>
                                        </p:cTn>
                                        <p:tgtEl>
                                          <p:spTgt spid="13"/>
                                        </p:tgtEl>
                                        <p:attrNameLst>
                                          <p:attrName>style.visibility</p:attrName>
                                        </p:attrNameLst>
                                      </p:cBhvr>
                                      <p:to>
                                        <p:strVal val="visible"/>
                                      </p:to>
                                    </p:set>
                                  </p:childTnLst>
                                </p:cTn>
                              </p:par>
                            </p:childTnLst>
                          </p:cTn>
                        </p:par>
                        <p:par>
                          <p:cTn id="17" fill="hold">
                            <p:stCondLst>
                              <p:cond delay="500"/>
                            </p:stCondLst>
                            <p:childTnLst>
                              <p:par>
                                <p:cTn id="18" presetID="1" presetClass="entr" presetSubtype="0" fill="hold" grpId="0" nodeType="afterEffect">
                                  <p:stCondLst>
                                    <p:cond delay="250"/>
                                  </p:stCondLst>
                                  <p:childTnLst>
                                    <p:set>
                                      <p:cBhvr>
                                        <p:cTn id="19" dur="1" fill="hold">
                                          <p:stCondLst>
                                            <p:cond delay="0"/>
                                          </p:stCondLst>
                                        </p:cTn>
                                        <p:tgtEl>
                                          <p:spTgt spid="14"/>
                                        </p:tgtEl>
                                        <p:attrNameLst>
                                          <p:attrName>style.visibility</p:attrName>
                                        </p:attrNameLst>
                                      </p:cBhvr>
                                      <p:to>
                                        <p:strVal val="visible"/>
                                      </p:to>
                                    </p:set>
                                  </p:childTnLst>
                                </p:cTn>
                              </p:par>
                            </p:childTnLst>
                          </p:cTn>
                        </p:par>
                        <p:par>
                          <p:cTn id="20" fill="hold">
                            <p:stCondLst>
                              <p:cond delay="750"/>
                            </p:stCondLst>
                            <p:childTnLst>
                              <p:par>
                                <p:cTn id="21" presetID="1" presetClass="entr" presetSubtype="0" fill="hold" grpId="0" nodeType="afterEffect">
                                  <p:stCondLst>
                                    <p:cond delay="250"/>
                                  </p:stCondLst>
                                  <p:childTnLst>
                                    <p:set>
                                      <p:cBhvr>
                                        <p:cTn id="22" dur="1" fill="hold">
                                          <p:stCondLst>
                                            <p:cond delay="0"/>
                                          </p:stCondLst>
                                        </p:cTn>
                                        <p:tgtEl>
                                          <p:spTgt spid="17"/>
                                        </p:tgtEl>
                                        <p:attrNameLst>
                                          <p:attrName>style.visibility</p:attrName>
                                        </p:attrNameLst>
                                      </p:cBhvr>
                                      <p:to>
                                        <p:strVal val="visible"/>
                                      </p:to>
                                    </p:set>
                                  </p:childTnLst>
                                </p:cTn>
                              </p:par>
                            </p:childTnLst>
                          </p:cTn>
                        </p:par>
                        <p:par>
                          <p:cTn id="23" fill="hold">
                            <p:stCondLst>
                              <p:cond delay="1000"/>
                            </p:stCondLst>
                            <p:childTnLst>
                              <p:par>
                                <p:cTn id="24" presetID="1" presetClass="entr" presetSubtype="0" fill="hold" grpId="0" nodeType="afterEffect">
                                  <p:stCondLst>
                                    <p:cond delay="250"/>
                                  </p:stCondLst>
                                  <p:childTnLst>
                                    <p:set>
                                      <p:cBhvr>
                                        <p:cTn id="25" dur="1" fill="hold">
                                          <p:stCondLst>
                                            <p:cond delay="0"/>
                                          </p:stCondLst>
                                        </p:cTn>
                                        <p:tgtEl>
                                          <p:spTgt spid="19"/>
                                        </p:tgtEl>
                                        <p:attrNameLst>
                                          <p:attrName>style.visibility</p:attrName>
                                        </p:attrNameLst>
                                      </p:cBhvr>
                                      <p:to>
                                        <p:strVal val="visible"/>
                                      </p:to>
                                    </p:set>
                                  </p:childTnLst>
                                </p:cTn>
                              </p:par>
                            </p:childTnLst>
                          </p:cTn>
                        </p:par>
                        <p:par>
                          <p:cTn id="26" fill="hold">
                            <p:stCondLst>
                              <p:cond delay="1250"/>
                            </p:stCondLst>
                            <p:childTnLst>
                              <p:par>
                                <p:cTn id="27" presetID="1" presetClass="entr" presetSubtype="0" fill="hold" grpId="0" nodeType="afterEffect">
                                  <p:stCondLst>
                                    <p:cond delay="250"/>
                                  </p:stCondLst>
                                  <p:childTnLst>
                                    <p:set>
                                      <p:cBhvr>
                                        <p:cTn id="28" dur="1" fill="hold">
                                          <p:stCondLst>
                                            <p:cond delay="0"/>
                                          </p:stCondLst>
                                        </p:cTn>
                                        <p:tgtEl>
                                          <p:spTgt spid="16"/>
                                        </p:tgtEl>
                                        <p:attrNameLst>
                                          <p:attrName>style.visibility</p:attrName>
                                        </p:attrNameLst>
                                      </p:cBhvr>
                                      <p:to>
                                        <p:strVal val="visible"/>
                                      </p:to>
                                    </p:set>
                                  </p:childTnLst>
                                </p:cTn>
                              </p:par>
                            </p:childTnLst>
                          </p:cTn>
                        </p:par>
                        <p:par>
                          <p:cTn id="29" fill="hold">
                            <p:stCondLst>
                              <p:cond delay="1500"/>
                            </p:stCondLst>
                            <p:childTnLst>
                              <p:par>
                                <p:cTn id="30" presetID="1" presetClass="entr" presetSubtype="0" fill="hold" grpId="0" nodeType="afterEffect">
                                  <p:stCondLst>
                                    <p:cond delay="250"/>
                                  </p:stCondLst>
                                  <p:childTnLst>
                                    <p:set>
                                      <p:cBhvr>
                                        <p:cTn id="31" dur="1" fill="hold">
                                          <p:stCondLst>
                                            <p:cond delay="0"/>
                                          </p:stCondLst>
                                        </p:cTn>
                                        <p:tgtEl>
                                          <p:spTgt spid="20"/>
                                        </p:tgtEl>
                                        <p:attrNameLst>
                                          <p:attrName>style.visibility</p:attrName>
                                        </p:attrNameLst>
                                      </p:cBhvr>
                                      <p:to>
                                        <p:strVal val="visible"/>
                                      </p:to>
                                    </p:set>
                                  </p:childTnLst>
                                </p:cTn>
                              </p:par>
                            </p:childTnLst>
                          </p:cTn>
                        </p:par>
                        <p:par>
                          <p:cTn id="32" fill="hold">
                            <p:stCondLst>
                              <p:cond delay="1750"/>
                            </p:stCondLst>
                            <p:childTnLst>
                              <p:par>
                                <p:cTn id="33" presetID="1" presetClass="entr" presetSubtype="0" fill="hold" grpId="0" nodeType="afterEffect">
                                  <p:stCondLst>
                                    <p:cond delay="250"/>
                                  </p:stCondLst>
                                  <p:childTnLst>
                                    <p:set>
                                      <p:cBhvr>
                                        <p:cTn id="34" dur="1" fill="hold">
                                          <p:stCondLst>
                                            <p:cond delay="0"/>
                                          </p:stCondLst>
                                        </p:cTn>
                                        <p:tgtEl>
                                          <p:spTgt spid="18"/>
                                        </p:tgtEl>
                                        <p:attrNameLst>
                                          <p:attrName>style.visibility</p:attrName>
                                        </p:attrNameLst>
                                      </p:cBhvr>
                                      <p:to>
                                        <p:strVal val="visible"/>
                                      </p:to>
                                    </p:set>
                                  </p:childTnLst>
                                </p:cTn>
                              </p:par>
                            </p:childTnLst>
                          </p:cTn>
                        </p:par>
                        <p:par>
                          <p:cTn id="35" fill="hold">
                            <p:stCondLst>
                              <p:cond delay="2000"/>
                            </p:stCondLst>
                            <p:childTnLst>
                              <p:par>
                                <p:cTn id="36" presetID="1" presetClass="entr" presetSubtype="0" fill="hold" grpId="0" nodeType="afterEffect">
                                  <p:stCondLst>
                                    <p:cond delay="250"/>
                                  </p:stCondLst>
                                  <p:childTnLst>
                                    <p:set>
                                      <p:cBhvr>
                                        <p:cTn id="37" dur="1" fill="hold">
                                          <p:stCondLst>
                                            <p:cond delay="0"/>
                                          </p:stCondLst>
                                        </p:cTn>
                                        <p:tgtEl>
                                          <p:spTgt spid="21"/>
                                        </p:tgtEl>
                                        <p:attrNameLst>
                                          <p:attrName>style.visibility</p:attrName>
                                        </p:attrNameLst>
                                      </p:cBhvr>
                                      <p:to>
                                        <p:strVal val="visible"/>
                                      </p:to>
                                    </p:set>
                                  </p:childTnLst>
                                </p:cTn>
                              </p:par>
                            </p:childTnLst>
                          </p:cTn>
                        </p:par>
                        <p:par>
                          <p:cTn id="38" fill="hold">
                            <p:stCondLst>
                              <p:cond delay="2250"/>
                            </p:stCondLst>
                            <p:childTnLst>
                              <p:par>
                                <p:cTn id="39" presetID="1" presetClass="entr" presetSubtype="0" fill="hold" grpId="0" nodeType="afterEffect">
                                  <p:stCondLst>
                                    <p:cond delay="250"/>
                                  </p:stCondLst>
                                  <p:childTnLst>
                                    <p:set>
                                      <p:cBhvr>
                                        <p:cTn id="40" dur="1" fill="hold">
                                          <p:stCondLst>
                                            <p:cond delay="0"/>
                                          </p:stCondLst>
                                        </p:cTn>
                                        <p:tgtEl>
                                          <p:spTgt spid="22"/>
                                        </p:tgtEl>
                                        <p:attrNameLst>
                                          <p:attrName>style.visibility</p:attrName>
                                        </p:attrNameLst>
                                      </p:cBhvr>
                                      <p:to>
                                        <p:strVal val="visible"/>
                                      </p:to>
                                    </p:set>
                                  </p:childTnLst>
                                </p:cTn>
                              </p:par>
                            </p:childTnLst>
                          </p:cTn>
                        </p:par>
                        <p:par>
                          <p:cTn id="41" fill="hold">
                            <p:stCondLst>
                              <p:cond delay="2500"/>
                            </p:stCondLst>
                            <p:childTnLst>
                              <p:par>
                                <p:cTn id="42" presetID="1" presetClass="entr" presetSubtype="0" fill="hold" grpId="0" nodeType="afterEffect">
                                  <p:stCondLst>
                                    <p:cond delay="250"/>
                                  </p:stCondLst>
                                  <p:childTnLst>
                                    <p:set>
                                      <p:cBhvr>
                                        <p:cTn id="43"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P spid="13" grpId="0"/>
      <p:bldP spid="14" grpId="0"/>
      <p:bldP spid="15" grpId="0"/>
      <p:bldP spid="16" grpId="0"/>
      <p:bldP spid="17" grpId="0"/>
      <p:bldP spid="18" grpId="0"/>
      <p:bldP spid="19" grpId="0"/>
      <p:bldP spid="20" grpId="0"/>
      <p:bldP spid="21"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5257" y="1018268"/>
            <a:ext cx="8737600" cy="1325563"/>
          </a:xfrm>
        </p:spPr>
        <p:txBody>
          <a:bodyPr/>
          <a:lstStyle/>
          <a:p>
            <a:pPr algn="ctr"/>
            <a:r>
              <a:rPr lang="en-US" dirty="0" smtClean="0">
                <a:solidFill>
                  <a:schemeClr val="bg1"/>
                </a:solidFill>
                <a:latin typeface="BlackChancery" pitchFamily="2" charset="0"/>
              </a:rPr>
              <a:t>What was Shakespeare’s world like?</a:t>
            </a:r>
            <a:endParaRPr lang="en-US" dirty="0">
              <a:solidFill>
                <a:schemeClr val="bg1"/>
              </a:solidFill>
              <a:latin typeface="BlackChancery" pitchFamily="2" charset="0"/>
            </a:endParaRPr>
          </a:p>
        </p:txBody>
      </p:sp>
      <p:sp>
        <p:nvSpPr>
          <p:cNvPr id="3" name="Content Placeholder 2"/>
          <p:cNvSpPr>
            <a:spLocks noGrp="1"/>
          </p:cNvSpPr>
          <p:nvPr>
            <p:ph idx="1"/>
          </p:nvPr>
        </p:nvSpPr>
        <p:spPr>
          <a:xfrm>
            <a:off x="1785256" y="2184173"/>
            <a:ext cx="8737601" cy="4564970"/>
          </a:xfrm>
        </p:spPr>
        <p:txBody>
          <a:bodyPr>
            <a:normAutofit/>
          </a:bodyPr>
          <a:lstStyle/>
          <a:p>
            <a:r>
              <a:rPr lang="en-US" dirty="0" smtClean="0">
                <a:solidFill>
                  <a:schemeClr val="bg1"/>
                </a:solidFill>
                <a:latin typeface="Baskerville Old Face" panose="02020602080505020303" pitchFamily="18" charset="0"/>
              </a:rPr>
              <a:t>Shakespeare was born in 1564 in Stratford-upon-Avon, a village about 100 miles from London. His father was a glove-maker and city councilman, and his mother was from a wealthy land-owning family.</a:t>
            </a:r>
          </a:p>
          <a:p>
            <a:r>
              <a:rPr lang="en-US" dirty="0" smtClean="0">
                <a:solidFill>
                  <a:schemeClr val="bg1"/>
                </a:solidFill>
                <a:latin typeface="Baskerville Old Face" panose="02020602080505020303" pitchFamily="18" charset="0"/>
              </a:rPr>
              <a:t>As a boy, Shakespeare would have attended public school, where the focus of his education would have been on learning Latin and reading classical (Greek and Roman) literature.</a:t>
            </a:r>
            <a:endParaRPr lang="en-US" dirty="0">
              <a:solidFill>
                <a:schemeClr val="bg1"/>
              </a:solidFill>
              <a:latin typeface="Baskerville Old Face" panose="02020602080505020303" pitchFamily="18" charset="0"/>
            </a:endParaRPr>
          </a:p>
        </p:txBody>
      </p:sp>
    </p:spTree>
    <p:extLst>
      <p:ext uri="{BB962C8B-B14F-4D97-AF65-F5344CB8AC3E}">
        <p14:creationId xmlns:p14="http://schemas.microsoft.com/office/powerpoint/2010/main" val="3063187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959225" y="1588180"/>
            <a:ext cx="4476750" cy="3362325"/>
          </a:xfrm>
          <a:prstGeom prst="rect">
            <a:avLst/>
          </a:prstGeom>
        </p:spPr>
      </p:pic>
      <p:sp>
        <p:nvSpPr>
          <p:cNvPr id="3" name="TextBox 2"/>
          <p:cNvSpPr txBox="1"/>
          <p:nvPr/>
        </p:nvSpPr>
        <p:spPr>
          <a:xfrm>
            <a:off x="3959225" y="5065486"/>
            <a:ext cx="4476750" cy="369332"/>
          </a:xfrm>
          <a:prstGeom prst="rect">
            <a:avLst/>
          </a:prstGeom>
          <a:noFill/>
        </p:spPr>
        <p:txBody>
          <a:bodyPr wrap="square" rtlCol="0">
            <a:spAutoFit/>
          </a:bodyPr>
          <a:lstStyle/>
          <a:p>
            <a:pPr algn="ctr"/>
            <a:r>
              <a:rPr lang="en-US" dirty="0" smtClean="0">
                <a:solidFill>
                  <a:schemeClr val="bg1"/>
                </a:solidFill>
                <a:latin typeface="Baskerville Old Face" panose="02020602080505020303" pitchFamily="18" charset="0"/>
              </a:rPr>
              <a:t>The house where Shakespeare was born.</a:t>
            </a:r>
            <a:endParaRPr lang="en-US" dirty="0">
              <a:solidFill>
                <a:schemeClr val="bg1"/>
              </a:solidFill>
              <a:latin typeface="Baskerville Old Face" panose="02020602080505020303" pitchFamily="18" charset="0"/>
            </a:endParaRPr>
          </a:p>
        </p:txBody>
      </p:sp>
    </p:spTree>
    <p:extLst>
      <p:ext uri="{BB962C8B-B14F-4D97-AF65-F5344CB8AC3E}">
        <p14:creationId xmlns:p14="http://schemas.microsoft.com/office/powerpoint/2010/main" val="31656161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5257" y="858610"/>
            <a:ext cx="8737600" cy="1325563"/>
          </a:xfrm>
        </p:spPr>
        <p:txBody>
          <a:bodyPr/>
          <a:lstStyle/>
          <a:p>
            <a:pPr algn="ctr"/>
            <a:r>
              <a:rPr lang="en-US" dirty="0" smtClean="0">
                <a:solidFill>
                  <a:schemeClr val="bg1"/>
                </a:solidFill>
                <a:latin typeface="BlackChancery" pitchFamily="2" charset="0"/>
              </a:rPr>
              <a:t>What was Shakespeare’s world like?</a:t>
            </a:r>
            <a:endParaRPr lang="en-US" dirty="0">
              <a:solidFill>
                <a:schemeClr val="bg1"/>
              </a:solidFill>
              <a:latin typeface="BlackChancery" pitchFamily="2" charset="0"/>
            </a:endParaRPr>
          </a:p>
        </p:txBody>
      </p:sp>
      <p:sp>
        <p:nvSpPr>
          <p:cNvPr id="3" name="Content Placeholder 2"/>
          <p:cNvSpPr>
            <a:spLocks noGrp="1"/>
          </p:cNvSpPr>
          <p:nvPr>
            <p:ph idx="1"/>
          </p:nvPr>
        </p:nvSpPr>
        <p:spPr>
          <a:xfrm>
            <a:off x="1785256" y="2053544"/>
            <a:ext cx="8737601" cy="4564970"/>
          </a:xfrm>
        </p:spPr>
        <p:txBody>
          <a:bodyPr>
            <a:normAutofit/>
          </a:bodyPr>
          <a:lstStyle/>
          <a:p>
            <a:r>
              <a:rPr lang="en-US" dirty="0" smtClean="0">
                <a:solidFill>
                  <a:schemeClr val="bg1"/>
                </a:solidFill>
                <a:latin typeface="Baskerville Old Face" panose="02020602080505020303" pitchFamily="18" charset="0"/>
              </a:rPr>
              <a:t>At the age of 18, Shakespeare married a woman from his village – Anne Hathaway, who was 26 at the time. They married very quickly, and six months after their wedding, their first child was born.</a:t>
            </a:r>
          </a:p>
          <a:p>
            <a:r>
              <a:rPr lang="en-US" dirty="0" smtClean="0">
                <a:solidFill>
                  <a:schemeClr val="bg1"/>
                </a:solidFill>
                <a:latin typeface="Baskerville Old Face" panose="02020602080505020303" pitchFamily="18" charset="0"/>
              </a:rPr>
              <a:t>After being married for around 10 years, Shakespeare left Stratford to work in the world of theater in London – first as an actor, and then as a playwright.</a:t>
            </a:r>
            <a:endParaRPr lang="en-US" dirty="0">
              <a:solidFill>
                <a:schemeClr val="bg1"/>
              </a:solidFill>
              <a:latin typeface="Baskerville Old Face" panose="02020602080505020303" pitchFamily="18" charset="0"/>
            </a:endParaRPr>
          </a:p>
        </p:txBody>
      </p:sp>
      <p:pic>
        <p:nvPicPr>
          <p:cNvPr id="4" name="Picture 3"/>
          <p:cNvPicPr>
            <a:picLocks noChangeAspect="1"/>
          </p:cNvPicPr>
          <p:nvPr/>
        </p:nvPicPr>
        <p:blipFill>
          <a:blip r:embed="rId2"/>
          <a:stretch>
            <a:fillRect/>
          </a:stretch>
        </p:blipFill>
        <p:spPr>
          <a:xfrm>
            <a:off x="420912" y="4970236"/>
            <a:ext cx="2286000" cy="1771650"/>
          </a:xfrm>
          <a:prstGeom prst="rect">
            <a:avLst/>
          </a:prstGeom>
        </p:spPr>
      </p:pic>
    </p:spTree>
    <p:extLst>
      <p:ext uri="{BB962C8B-B14F-4D97-AF65-F5344CB8AC3E}">
        <p14:creationId xmlns:p14="http://schemas.microsoft.com/office/powerpoint/2010/main" val="1272412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5257" y="1018268"/>
            <a:ext cx="8737600" cy="1325563"/>
          </a:xfrm>
        </p:spPr>
        <p:txBody>
          <a:bodyPr/>
          <a:lstStyle/>
          <a:p>
            <a:pPr algn="ctr"/>
            <a:r>
              <a:rPr lang="en-US" dirty="0" smtClean="0">
                <a:solidFill>
                  <a:schemeClr val="bg1"/>
                </a:solidFill>
                <a:latin typeface="BlackChancery" pitchFamily="2" charset="0"/>
              </a:rPr>
              <a:t>The era in which Shakespeare lived is call “Elizabethan.”</a:t>
            </a:r>
            <a:endParaRPr lang="en-US" dirty="0">
              <a:solidFill>
                <a:schemeClr val="bg1"/>
              </a:solidFill>
              <a:latin typeface="BlackChancery" pitchFamily="2" charset="0"/>
            </a:endParaRPr>
          </a:p>
        </p:txBody>
      </p:sp>
      <p:sp>
        <p:nvSpPr>
          <p:cNvPr id="3" name="Content Placeholder 2"/>
          <p:cNvSpPr>
            <a:spLocks noGrp="1"/>
          </p:cNvSpPr>
          <p:nvPr>
            <p:ph idx="1"/>
          </p:nvPr>
        </p:nvSpPr>
        <p:spPr>
          <a:xfrm>
            <a:off x="1785256" y="2496457"/>
            <a:ext cx="8737601" cy="4252686"/>
          </a:xfrm>
        </p:spPr>
        <p:txBody>
          <a:bodyPr>
            <a:normAutofit/>
          </a:bodyPr>
          <a:lstStyle/>
          <a:p>
            <a:r>
              <a:rPr lang="en-US" dirty="0" smtClean="0">
                <a:solidFill>
                  <a:schemeClr val="bg1"/>
                </a:solidFill>
                <a:latin typeface="Baskerville Old Face" panose="02020602080505020303" pitchFamily="18" charset="0"/>
              </a:rPr>
              <a:t>Queen Elizabeth I was the English monarch from 1558 until 1603. She was a powerful and charismatic ruler who defined that age through her ideas and ambitions.</a:t>
            </a:r>
          </a:p>
          <a:p>
            <a:r>
              <a:rPr lang="en-US" dirty="0" smtClean="0">
                <a:solidFill>
                  <a:schemeClr val="bg1"/>
                </a:solidFill>
                <a:latin typeface="Baskerville Old Face" panose="02020602080505020303" pitchFamily="18" charset="0"/>
              </a:rPr>
              <a:t>Elizabeth made England a Protestant (as opposed to Catholic) nation.</a:t>
            </a:r>
          </a:p>
          <a:p>
            <a:r>
              <a:rPr lang="en-US" dirty="0" smtClean="0">
                <a:solidFill>
                  <a:schemeClr val="bg1"/>
                </a:solidFill>
                <a:latin typeface="Baskerville Old Face" panose="02020602080505020303" pitchFamily="18" charset="0"/>
              </a:rPr>
              <a:t>Elizabeth negotiated trade agreements that ushered in an era of material prosperity.</a:t>
            </a:r>
          </a:p>
          <a:p>
            <a:r>
              <a:rPr lang="en-US" dirty="0" smtClean="0">
                <a:solidFill>
                  <a:schemeClr val="bg1"/>
                </a:solidFill>
                <a:latin typeface="Baskerville Old Face" panose="02020602080505020303" pitchFamily="18" charset="0"/>
              </a:rPr>
              <a:t>The nobility and aristocracy still controlled much of daily life.</a:t>
            </a:r>
            <a:endParaRPr lang="en-US" dirty="0">
              <a:solidFill>
                <a:schemeClr val="bg1"/>
              </a:solidFill>
              <a:latin typeface="Baskerville Old Face" panose="02020602080505020303" pitchFamily="18" charset="0"/>
            </a:endParaRPr>
          </a:p>
        </p:txBody>
      </p:sp>
      <p:pic>
        <p:nvPicPr>
          <p:cNvPr id="4" name="Picture 3"/>
          <p:cNvPicPr>
            <a:picLocks noChangeAspect="1"/>
          </p:cNvPicPr>
          <p:nvPr/>
        </p:nvPicPr>
        <p:blipFill>
          <a:blip r:embed="rId2"/>
          <a:stretch>
            <a:fillRect/>
          </a:stretch>
        </p:blipFill>
        <p:spPr>
          <a:xfrm>
            <a:off x="10410550" y="1681049"/>
            <a:ext cx="1361731" cy="1828800"/>
          </a:xfrm>
          <a:prstGeom prst="rect">
            <a:avLst/>
          </a:prstGeom>
          <a:ln w="41275">
            <a:solidFill>
              <a:schemeClr val="bg1"/>
            </a:solidFill>
          </a:ln>
        </p:spPr>
      </p:pic>
    </p:spTree>
    <p:extLst>
      <p:ext uri="{BB962C8B-B14F-4D97-AF65-F5344CB8AC3E}">
        <p14:creationId xmlns:p14="http://schemas.microsoft.com/office/powerpoint/2010/main" val="1053525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5257" y="1018268"/>
            <a:ext cx="8737600" cy="1325563"/>
          </a:xfrm>
        </p:spPr>
        <p:txBody>
          <a:bodyPr/>
          <a:lstStyle/>
          <a:p>
            <a:pPr algn="ctr"/>
            <a:r>
              <a:rPr lang="en-US" dirty="0" smtClean="0">
                <a:solidFill>
                  <a:schemeClr val="bg1"/>
                </a:solidFill>
                <a:latin typeface="BlackChancery" pitchFamily="2" charset="0"/>
              </a:rPr>
              <a:t>Theater in the Elizabethan Era</a:t>
            </a:r>
            <a:endParaRPr lang="en-US" dirty="0">
              <a:solidFill>
                <a:schemeClr val="bg1"/>
              </a:solidFill>
              <a:latin typeface="BlackChancery" pitchFamily="2" charset="0"/>
            </a:endParaRPr>
          </a:p>
        </p:txBody>
      </p:sp>
      <p:sp>
        <p:nvSpPr>
          <p:cNvPr id="3" name="Content Placeholder 2"/>
          <p:cNvSpPr>
            <a:spLocks noGrp="1"/>
          </p:cNvSpPr>
          <p:nvPr>
            <p:ph idx="1"/>
          </p:nvPr>
        </p:nvSpPr>
        <p:spPr>
          <a:xfrm>
            <a:off x="1785256" y="2496457"/>
            <a:ext cx="8737601" cy="4252686"/>
          </a:xfrm>
        </p:spPr>
        <p:txBody>
          <a:bodyPr>
            <a:normAutofit/>
          </a:bodyPr>
          <a:lstStyle/>
          <a:p>
            <a:r>
              <a:rPr lang="en-US" dirty="0" smtClean="0">
                <a:solidFill>
                  <a:schemeClr val="bg1"/>
                </a:solidFill>
                <a:latin typeface="Baskerville Old Face" panose="02020602080505020303" pitchFamily="18" charset="0"/>
              </a:rPr>
              <a:t>The theater and actors were considered to be lower-class.</a:t>
            </a:r>
          </a:p>
          <a:p>
            <a:r>
              <a:rPr lang="en-US" dirty="0" smtClean="0">
                <a:solidFill>
                  <a:schemeClr val="bg1"/>
                </a:solidFill>
                <a:latin typeface="Baskerville Old Face" panose="02020602080505020303" pitchFamily="18" charset="0"/>
              </a:rPr>
              <a:t>Puritans (a fundamentalist branch of Protestants at the time) thought that theater was sinful and demanded that London theaters operate on the edge of the city.</a:t>
            </a:r>
          </a:p>
          <a:p>
            <a:r>
              <a:rPr lang="en-US" dirty="0" smtClean="0">
                <a:solidFill>
                  <a:schemeClr val="bg1"/>
                </a:solidFill>
                <a:latin typeface="Baskerville Old Face" panose="02020602080505020303" pitchFamily="18" charset="0"/>
              </a:rPr>
              <a:t>This meant that all sorts of vices often were a part of the theater neighborhoods – gambling, taverns, bear-baiting, prostitution, pickpockets, etc.</a:t>
            </a:r>
            <a:endParaRPr lang="en-US" dirty="0">
              <a:solidFill>
                <a:schemeClr val="bg1"/>
              </a:solidFill>
              <a:latin typeface="Baskerville Old Face" panose="02020602080505020303" pitchFamily="18" charset="0"/>
            </a:endParaRPr>
          </a:p>
        </p:txBody>
      </p:sp>
    </p:spTree>
    <p:extLst>
      <p:ext uri="{BB962C8B-B14F-4D97-AF65-F5344CB8AC3E}">
        <p14:creationId xmlns:p14="http://schemas.microsoft.com/office/powerpoint/2010/main" val="2785008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54325" y="5450498"/>
            <a:ext cx="6686550" cy="646331"/>
          </a:xfrm>
          <a:prstGeom prst="rect">
            <a:avLst/>
          </a:prstGeom>
          <a:noFill/>
        </p:spPr>
        <p:txBody>
          <a:bodyPr wrap="square" rtlCol="0">
            <a:spAutoFit/>
          </a:bodyPr>
          <a:lstStyle/>
          <a:p>
            <a:pPr algn="ctr"/>
            <a:r>
              <a:rPr lang="en-US" dirty="0" smtClean="0">
                <a:solidFill>
                  <a:schemeClr val="bg1"/>
                </a:solidFill>
                <a:latin typeface="Baskerville Old Face" panose="02020602080505020303" pitchFamily="18" charset="0"/>
              </a:rPr>
              <a:t>In bear-baiting, a chained bear would have to take on a pack of dogs – onlookers would bet on the outcome.</a:t>
            </a:r>
            <a:endParaRPr lang="en-US" dirty="0">
              <a:solidFill>
                <a:schemeClr val="bg1"/>
              </a:solidFill>
              <a:latin typeface="Baskerville Old Face" panose="02020602080505020303" pitchFamily="18" charset="0"/>
            </a:endParaRPr>
          </a:p>
        </p:txBody>
      </p:sp>
      <p:pic>
        <p:nvPicPr>
          <p:cNvPr id="2050" name="Picture 2" descr="http://4.bp.blogspot.com/-QGEKsc9vNLk/UtmRTj4GYdI/AAAAAAABmcE/zlX76Mp1PQo/s1600/Bear+Baiting+British+Library,+Additional+MS+42130,+Folio+161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4325" y="1382821"/>
            <a:ext cx="6686550" cy="4019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79270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5257" y="1018268"/>
            <a:ext cx="8737600" cy="1325563"/>
          </a:xfrm>
        </p:spPr>
        <p:txBody>
          <a:bodyPr/>
          <a:lstStyle/>
          <a:p>
            <a:pPr algn="ctr"/>
            <a:r>
              <a:rPr lang="en-US" dirty="0" smtClean="0">
                <a:solidFill>
                  <a:schemeClr val="bg1"/>
                </a:solidFill>
                <a:latin typeface="BlackChancery" pitchFamily="2" charset="0"/>
              </a:rPr>
              <a:t>Architecture of The Globe Theatre</a:t>
            </a:r>
            <a:endParaRPr lang="en-US" dirty="0">
              <a:solidFill>
                <a:schemeClr val="bg1"/>
              </a:solidFill>
              <a:latin typeface="BlackChancery" pitchFamily="2" charset="0"/>
            </a:endParaRPr>
          </a:p>
        </p:txBody>
      </p:sp>
      <p:pic>
        <p:nvPicPr>
          <p:cNvPr id="9218" name="Picture 2" descr="http://res.cloudinary.com/dk-find-out/image/upload/q_80,w_1440/THE_GLOBE_FINAL_rt_uczloq.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31959" y="2169811"/>
            <a:ext cx="5791200" cy="4271011"/>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p:nvCxnSpPr>
        <p:spPr>
          <a:xfrm flipV="1">
            <a:off x="2598821" y="4507832"/>
            <a:ext cx="2486526" cy="36896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2919663" y="5041192"/>
            <a:ext cx="2318084" cy="1038766"/>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294021" y="3128211"/>
            <a:ext cx="2494547" cy="808137"/>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6625392" y="2775284"/>
            <a:ext cx="2630905" cy="466063"/>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0" y="2459020"/>
            <a:ext cx="2598821" cy="923330"/>
          </a:xfrm>
          <a:prstGeom prst="rect">
            <a:avLst/>
          </a:prstGeom>
          <a:solidFill>
            <a:schemeClr val="tx1"/>
          </a:solidFill>
        </p:spPr>
        <p:txBody>
          <a:bodyPr wrap="square" rtlCol="0">
            <a:spAutoFit/>
          </a:bodyPr>
          <a:lstStyle/>
          <a:p>
            <a:pPr algn="ctr"/>
            <a:r>
              <a:rPr lang="en-US" dirty="0" smtClean="0">
                <a:solidFill>
                  <a:schemeClr val="bg1"/>
                </a:solidFill>
                <a:latin typeface="Baskerville Old Face" panose="02020602080505020303" pitchFamily="18" charset="0"/>
              </a:rPr>
              <a:t>THE TIRING ROOM – where actors could enter, exit, and change costumes</a:t>
            </a:r>
            <a:endParaRPr lang="en-US" dirty="0">
              <a:solidFill>
                <a:schemeClr val="bg1"/>
              </a:solidFill>
              <a:latin typeface="Baskerville Old Face" panose="02020602080505020303" pitchFamily="18" charset="0"/>
            </a:endParaRPr>
          </a:p>
        </p:txBody>
      </p:sp>
      <p:sp>
        <p:nvSpPr>
          <p:cNvPr id="18" name="TextBox 17"/>
          <p:cNvSpPr txBox="1"/>
          <p:nvPr/>
        </p:nvSpPr>
        <p:spPr>
          <a:xfrm>
            <a:off x="48125" y="3846597"/>
            <a:ext cx="2823410" cy="1200329"/>
          </a:xfrm>
          <a:prstGeom prst="rect">
            <a:avLst/>
          </a:prstGeom>
          <a:solidFill>
            <a:schemeClr val="tx1"/>
          </a:solidFill>
        </p:spPr>
        <p:txBody>
          <a:bodyPr wrap="square" rtlCol="0">
            <a:spAutoFit/>
          </a:bodyPr>
          <a:lstStyle/>
          <a:p>
            <a:pPr algn="ctr"/>
            <a:r>
              <a:rPr lang="en-US" dirty="0" smtClean="0">
                <a:solidFill>
                  <a:schemeClr val="bg1"/>
                </a:solidFill>
                <a:latin typeface="Baskerville Old Face" panose="02020602080505020303" pitchFamily="18" charset="0"/>
              </a:rPr>
              <a:t>AN APRON STAGE – </a:t>
            </a:r>
          </a:p>
          <a:p>
            <a:pPr algn="ctr"/>
            <a:r>
              <a:rPr lang="en-US" dirty="0" smtClean="0">
                <a:solidFill>
                  <a:schemeClr val="bg1"/>
                </a:solidFill>
                <a:latin typeface="Baskerville Old Face" panose="02020602080505020303" pitchFamily="18" charset="0"/>
              </a:rPr>
              <a:t>a stage that juts forward so that the play is performed in the middle of the audience</a:t>
            </a:r>
            <a:endParaRPr lang="en-US" dirty="0">
              <a:solidFill>
                <a:schemeClr val="bg1"/>
              </a:solidFill>
              <a:latin typeface="Baskerville Old Face" panose="02020602080505020303" pitchFamily="18" charset="0"/>
            </a:endParaRPr>
          </a:p>
        </p:txBody>
      </p:sp>
      <p:sp>
        <p:nvSpPr>
          <p:cNvPr id="20" name="TextBox 19"/>
          <p:cNvSpPr txBox="1"/>
          <p:nvPr/>
        </p:nvSpPr>
        <p:spPr>
          <a:xfrm>
            <a:off x="376990" y="5341047"/>
            <a:ext cx="2598821" cy="1477328"/>
          </a:xfrm>
          <a:prstGeom prst="rect">
            <a:avLst/>
          </a:prstGeom>
          <a:solidFill>
            <a:schemeClr val="tx1"/>
          </a:solidFill>
        </p:spPr>
        <p:txBody>
          <a:bodyPr wrap="square" rtlCol="0">
            <a:spAutoFit/>
          </a:bodyPr>
          <a:lstStyle/>
          <a:p>
            <a:pPr algn="ctr"/>
            <a:r>
              <a:rPr lang="en-US" dirty="0" smtClean="0">
                <a:solidFill>
                  <a:schemeClr val="bg1"/>
                </a:solidFill>
                <a:latin typeface="Baskerville Old Face" panose="02020602080505020303" pitchFamily="18" charset="0"/>
              </a:rPr>
              <a:t>THE YARD – </a:t>
            </a:r>
          </a:p>
          <a:p>
            <a:pPr algn="ctr"/>
            <a:r>
              <a:rPr lang="en-US" dirty="0" smtClean="0">
                <a:solidFill>
                  <a:schemeClr val="bg1"/>
                </a:solidFill>
                <a:latin typeface="Baskerville Old Face" panose="02020602080505020303" pitchFamily="18" charset="0"/>
              </a:rPr>
              <a:t>where poor people (“GROUNDLINGS” could pay a penny to watch the show</a:t>
            </a:r>
            <a:endParaRPr lang="en-US" dirty="0">
              <a:solidFill>
                <a:schemeClr val="bg1"/>
              </a:solidFill>
              <a:latin typeface="Baskerville Old Face" panose="02020602080505020303" pitchFamily="18" charset="0"/>
            </a:endParaRPr>
          </a:p>
        </p:txBody>
      </p:sp>
      <p:sp>
        <p:nvSpPr>
          <p:cNvPr id="21" name="TextBox 20"/>
          <p:cNvSpPr txBox="1"/>
          <p:nvPr/>
        </p:nvSpPr>
        <p:spPr>
          <a:xfrm>
            <a:off x="9304423" y="2277372"/>
            <a:ext cx="2598821" cy="923330"/>
          </a:xfrm>
          <a:prstGeom prst="rect">
            <a:avLst/>
          </a:prstGeom>
          <a:solidFill>
            <a:schemeClr val="tx1"/>
          </a:solidFill>
        </p:spPr>
        <p:txBody>
          <a:bodyPr wrap="square" rtlCol="0">
            <a:spAutoFit/>
          </a:bodyPr>
          <a:lstStyle/>
          <a:p>
            <a:pPr algn="ctr"/>
            <a:r>
              <a:rPr lang="en-US" dirty="0" smtClean="0">
                <a:solidFill>
                  <a:schemeClr val="bg1"/>
                </a:solidFill>
                <a:latin typeface="Baskerville Old Face" panose="02020602080505020303" pitchFamily="18" charset="0"/>
              </a:rPr>
              <a:t>STADIUM SEATS – </a:t>
            </a:r>
          </a:p>
          <a:p>
            <a:pPr algn="ctr"/>
            <a:r>
              <a:rPr lang="en-US" dirty="0" smtClean="0">
                <a:solidFill>
                  <a:schemeClr val="bg1"/>
                </a:solidFill>
                <a:latin typeface="Baskerville Old Face" panose="02020602080505020303" pitchFamily="18" charset="0"/>
              </a:rPr>
              <a:t>for the wealthier members of the audience</a:t>
            </a:r>
            <a:endParaRPr lang="en-US" dirty="0">
              <a:solidFill>
                <a:schemeClr val="bg1"/>
              </a:solidFill>
              <a:latin typeface="Baskerville Old Face" panose="02020602080505020303" pitchFamily="18" charset="0"/>
            </a:endParaRPr>
          </a:p>
        </p:txBody>
      </p:sp>
      <p:cxnSp>
        <p:nvCxnSpPr>
          <p:cNvPr id="22" name="Straight Connector 21"/>
          <p:cNvCxnSpPr/>
          <p:nvPr/>
        </p:nvCxnSpPr>
        <p:spPr>
          <a:xfrm>
            <a:off x="5253788" y="4138864"/>
            <a:ext cx="4002509" cy="2043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9304423" y="3768986"/>
            <a:ext cx="2598821" cy="1200329"/>
          </a:xfrm>
          <a:prstGeom prst="rect">
            <a:avLst/>
          </a:prstGeom>
          <a:solidFill>
            <a:schemeClr val="tx1"/>
          </a:solidFill>
        </p:spPr>
        <p:txBody>
          <a:bodyPr wrap="square" rtlCol="0">
            <a:spAutoFit/>
          </a:bodyPr>
          <a:lstStyle/>
          <a:p>
            <a:pPr algn="ctr"/>
            <a:r>
              <a:rPr lang="en-US" dirty="0" smtClean="0">
                <a:solidFill>
                  <a:schemeClr val="bg1"/>
                </a:solidFill>
                <a:latin typeface="Baskerville Old Face" panose="02020602080505020303" pitchFamily="18" charset="0"/>
              </a:rPr>
              <a:t>TRAPDOOR and BALCONY – </a:t>
            </a:r>
          </a:p>
          <a:p>
            <a:pPr algn="ctr"/>
            <a:r>
              <a:rPr lang="en-US" dirty="0" smtClean="0">
                <a:solidFill>
                  <a:schemeClr val="bg1"/>
                </a:solidFill>
                <a:latin typeface="Baskerville Old Face" panose="02020602080505020303" pitchFamily="18" charset="0"/>
              </a:rPr>
              <a:t>to aid in developing the story</a:t>
            </a:r>
            <a:endParaRPr lang="en-US" dirty="0">
              <a:solidFill>
                <a:schemeClr val="bg1"/>
              </a:solidFill>
              <a:latin typeface="Baskerville Old Face" panose="02020602080505020303" pitchFamily="18" charset="0"/>
            </a:endParaRPr>
          </a:p>
        </p:txBody>
      </p:sp>
    </p:spTree>
    <p:extLst>
      <p:ext uri="{BB962C8B-B14F-4D97-AF65-F5344CB8AC3E}">
        <p14:creationId xmlns:p14="http://schemas.microsoft.com/office/powerpoint/2010/main" val="470489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20" grpId="0" animBg="1"/>
      <p:bldP spid="21" grpId="0" animBg="1"/>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5257" y="1018268"/>
            <a:ext cx="8737600" cy="1325563"/>
          </a:xfrm>
        </p:spPr>
        <p:txBody>
          <a:bodyPr/>
          <a:lstStyle/>
          <a:p>
            <a:pPr algn="ctr"/>
            <a:r>
              <a:rPr lang="en-US" dirty="0" smtClean="0">
                <a:solidFill>
                  <a:schemeClr val="bg1"/>
                </a:solidFill>
                <a:latin typeface="BlackChancery" pitchFamily="2" charset="0"/>
              </a:rPr>
              <a:t>The Globe Theatre</a:t>
            </a:r>
            <a:endParaRPr lang="en-US" dirty="0">
              <a:solidFill>
                <a:schemeClr val="bg1"/>
              </a:solidFill>
              <a:latin typeface="BlackChancery" pitchFamily="2" charset="0"/>
            </a:endParaRPr>
          </a:p>
        </p:txBody>
      </p:sp>
      <p:sp>
        <p:nvSpPr>
          <p:cNvPr id="3" name="Content Placeholder 2"/>
          <p:cNvSpPr>
            <a:spLocks noGrp="1"/>
          </p:cNvSpPr>
          <p:nvPr>
            <p:ph idx="1"/>
          </p:nvPr>
        </p:nvSpPr>
        <p:spPr>
          <a:xfrm>
            <a:off x="1785257" y="1951025"/>
            <a:ext cx="8737601" cy="4252686"/>
          </a:xfrm>
        </p:spPr>
        <p:txBody>
          <a:bodyPr>
            <a:normAutofit/>
          </a:bodyPr>
          <a:lstStyle/>
          <a:p>
            <a:r>
              <a:rPr lang="en-US" dirty="0" smtClean="0">
                <a:solidFill>
                  <a:schemeClr val="bg1"/>
                </a:solidFill>
                <a:latin typeface="Baskerville Old Face" panose="02020602080505020303" pitchFamily="18" charset="0"/>
              </a:rPr>
              <a:t>Plays in Shakespeare’s time had little in the way of scenery or special effects – therefore the language in the script had to have a lot of imagery to help the audience imagine.</a:t>
            </a:r>
          </a:p>
          <a:p>
            <a:r>
              <a:rPr lang="en-US" dirty="0" smtClean="0">
                <a:solidFill>
                  <a:schemeClr val="bg1"/>
                </a:solidFill>
                <a:latin typeface="Baskerville Old Face" panose="02020602080505020303" pitchFamily="18" charset="0"/>
              </a:rPr>
              <a:t>Actors would have costumes and props to help tell the story.</a:t>
            </a:r>
          </a:p>
          <a:p>
            <a:r>
              <a:rPr lang="en-US" dirty="0" smtClean="0">
                <a:solidFill>
                  <a:schemeClr val="bg1"/>
                </a:solidFill>
                <a:latin typeface="Baskerville Old Face" panose="02020602080505020303" pitchFamily="18" charset="0"/>
              </a:rPr>
              <a:t>Women in Shakespeare’s time were not allowed to act. This meant that all female roles were played by boys. Many of Shakespeare’s comedies included storylines about girls dressing as boys – so the audience would actually watch boys pretending to be girls pretending to be boys.</a:t>
            </a:r>
            <a:endParaRPr lang="en-US" dirty="0">
              <a:solidFill>
                <a:schemeClr val="bg1"/>
              </a:solidFill>
              <a:latin typeface="Baskerville Old Face" panose="02020602080505020303" pitchFamily="18" charset="0"/>
            </a:endParaRPr>
          </a:p>
        </p:txBody>
      </p:sp>
    </p:spTree>
    <p:extLst>
      <p:ext uri="{BB962C8B-B14F-4D97-AF65-F5344CB8AC3E}">
        <p14:creationId xmlns:p14="http://schemas.microsoft.com/office/powerpoint/2010/main" val="3776990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5257" y="1018268"/>
            <a:ext cx="8737600" cy="1325563"/>
          </a:xfrm>
        </p:spPr>
        <p:txBody>
          <a:bodyPr/>
          <a:lstStyle/>
          <a:p>
            <a:pPr algn="ctr"/>
            <a:r>
              <a:rPr lang="en-US" dirty="0" smtClean="0">
                <a:solidFill>
                  <a:schemeClr val="bg1"/>
                </a:solidFill>
                <a:latin typeface="BlackChancery" pitchFamily="2" charset="0"/>
              </a:rPr>
              <a:t>The Globe Theatre</a:t>
            </a:r>
            <a:endParaRPr lang="en-US" dirty="0">
              <a:solidFill>
                <a:schemeClr val="bg1"/>
              </a:solidFill>
              <a:latin typeface="BlackChancery" pitchFamily="2" charset="0"/>
            </a:endParaRPr>
          </a:p>
        </p:txBody>
      </p:sp>
      <p:sp>
        <p:nvSpPr>
          <p:cNvPr id="3" name="Content Placeholder 2"/>
          <p:cNvSpPr>
            <a:spLocks noGrp="1"/>
          </p:cNvSpPr>
          <p:nvPr>
            <p:ph idx="1"/>
          </p:nvPr>
        </p:nvSpPr>
        <p:spPr>
          <a:xfrm>
            <a:off x="1785257" y="2343831"/>
            <a:ext cx="8737601" cy="3859880"/>
          </a:xfrm>
        </p:spPr>
        <p:txBody>
          <a:bodyPr>
            <a:normAutofit/>
          </a:bodyPr>
          <a:lstStyle/>
          <a:p>
            <a:r>
              <a:rPr lang="en-US" dirty="0" smtClean="0">
                <a:solidFill>
                  <a:schemeClr val="bg1"/>
                </a:solidFill>
                <a:latin typeface="Baskerville Old Face" panose="02020602080505020303" pitchFamily="18" charset="0"/>
              </a:rPr>
              <a:t>Because theater was looked down upon, the nobility only watched plays when the actors came to their homes to perform. The only people who actually attended the theater were the lower and middle classes.</a:t>
            </a:r>
          </a:p>
          <a:p>
            <a:r>
              <a:rPr lang="en-US" dirty="0" smtClean="0">
                <a:solidFill>
                  <a:schemeClr val="bg1"/>
                </a:solidFill>
                <a:latin typeface="Baskerville Old Face" panose="02020602080505020303" pitchFamily="18" charset="0"/>
              </a:rPr>
              <a:t>To keep these people entertained, Shakespeare had to include lots of sex and violence in his plays.</a:t>
            </a:r>
          </a:p>
          <a:p>
            <a:r>
              <a:rPr lang="en-US" dirty="0" smtClean="0">
                <a:solidFill>
                  <a:schemeClr val="bg1"/>
                </a:solidFill>
                <a:latin typeface="Baskerville Old Face" panose="02020602080505020303" pitchFamily="18" charset="0"/>
              </a:rPr>
              <a:t>Since the plays were performed (instead of read, which is how we usually study them today), people were sensitive to the </a:t>
            </a:r>
            <a:r>
              <a:rPr lang="en-US" b="1" u="sng" dirty="0" smtClean="0">
                <a:solidFill>
                  <a:schemeClr val="bg1"/>
                </a:solidFill>
                <a:latin typeface="Baskerville Old Face" panose="02020602080505020303" pitchFamily="18" charset="0"/>
              </a:rPr>
              <a:t>sound</a:t>
            </a:r>
            <a:r>
              <a:rPr lang="en-US" dirty="0" smtClean="0">
                <a:solidFill>
                  <a:schemeClr val="bg1"/>
                </a:solidFill>
                <a:latin typeface="Baskerville Old Face" panose="02020602080505020303" pitchFamily="18" charset="0"/>
              </a:rPr>
              <a:t> of the language – rhyme, meter, and puns.</a:t>
            </a:r>
            <a:endParaRPr lang="en-US" dirty="0">
              <a:solidFill>
                <a:schemeClr val="bg1"/>
              </a:solidFill>
              <a:latin typeface="Baskerville Old Face" panose="02020602080505020303" pitchFamily="18" charset="0"/>
            </a:endParaRPr>
          </a:p>
        </p:txBody>
      </p:sp>
    </p:spTree>
    <p:extLst>
      <p:ext uri="{BB962C8B-B14F-4D97-AF65-F5344CB8AC3E}">
        <p14:creationId xmlns:p14="http://schemas.microsoft.com/office/powerpoint/2010/main" val="4108837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5257" y="1018268"/>
            <a:ext cx="8737600" cy="1325563"/>
          </a:xfrm>
        </p:spPr>
        <p:txBody>
          <a:bodyPr/>
          <a:lstStyle/>
          <a:p>
            <a:pPr algn="ctr"/>
            <a:r>
              <a:rPr lang="en-US" dirty="0" smtClean="0">
                <a:solidFill>
                  <a:schemeClr val="bg1"/>
                </a:solidFill>
                <a:latin typeface="BlackChancery" pitchFamily="2" charset="0"/>
              </a:rPr>
              <a:t>Theater in Shakespeare’s time was a business.</a:t>
            </a:r>
            <a:endParaRPr lang="en-US" dirty="0">
              <a:solidFill>
                <a:schemeClr val="bg1"/>
              </a:solidFill>
              <a:latin typeface="BlackChancery" pitchFamily="2" charset="0"/>
            </a:endParaRPr>
          </a:p>
        </p:txBody>
      </p:sp>
      <p:sp>
        <p:nvSpPr>
          <p:cNvPr id="3" name="Content Placeholder 2"/>
          <p:cNvSpPr>
            <a:spLocks noGrp="1"/>
          </p:cNvSpPr>
          <p:nvPr>
            <p:ph idx="1"/>
          </p:nvPr>
        </p:nvSpPr>
        <p:spPr>
          <a:xfrm>
            <a:off x="1785257" y="2343831"/>
            <a:ext cx="8737601" cy="3859880"/>
          </a:xfrm>
        </p:spPr>
        <p:txBody>
          <a:bodyPr>
            <a:normAutofit/>
          </a:bodyPr>
          <a:lstStyle/>
          <a:p>
            <a:r>
              <a:rPr lang="en-US" dirty="0" smtClean="0">
                <a:solidFill>
                  <a:schemeClr val="bg1"/>
                </a:solidFill>
                <a:latin typeface="Baskerville Old Face" panose="02020602080505020303" pitchFamily="18" charset="0"/>
              </a:rPr>
              <a:t>Theaters relied upon ticket sales, which again meant that the plays had to appeal to a popular audience.</a:t>
            </a:r>
          </a:p>
          <a:p>
            <a:r>
              <a:rPr lang="en-US" dirty="0" smtClean="0">
                <a:solidFill>
                  <a:schemeClr val="bg1"/>
                </a:solidFill>
                <a:latin typeface="Baskerville Old Face" panose="02020602080505020303" pitchFamily="18" charset="0"/>
              </a:rPr>
              <a:t>Acting troupes were often sponsored by wealthy, noble patrons who gave them financial support. As a result, troupes had to be careful not to offend their benefactors. After Queen Elizabeth’s death, Shakespeare was sponsored by King James I and included political themes in his works that James would have appreciated.</a:t>
            </a:r>
            <a:endParaRPr lang="en-US" dirty="0">
              <a:solidFill>
                <a:schemeClr val="bg1"/>
              </a:solidFill>
              <a:latin typeface="Baskerville Old Face" panose="02020602080505020303" pitchFamily="18" charset="0"/>
            </a:endParaRPr>
          </a:p>
        </p:txBody>
      </p:sp>
    </p:spTree>
    <p:extLst>
      <p:ext uri="{BB962C8B-B14F-4D97-AF65-F5344CB8AC3E}">
        <p14:creationId xmlns:p14="http://schemas.microsoft.com/office/powerpoint/2010/main" val="13600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5257" y="1018268"/>
            <a:ext cx="8737600" cy="1325563"/>
          </a:xfrm>
        </p:spPr>
        <p:txBody>
          <a:bodyPr/>
          <a:lstStyle/>
          <a:p>
            <a:pPr algn="ctr"/>
            <a:r>
              <a:rPr lang="en-US" dirty="0" smtClean="0">
                <a:solidFill>
                  <a:schemeClr val="bg1"/>
                </a:solidFill>
                <a:latin typeface="BlackChancery" pitchFamily="2" charset="0"/>
              </a:rPr>
              <a:t>Scenes from Film</a:t>
            </a:r>
            <a:endParaRPr lang="en-US" dirty="0">
              <a:solidFill>
                <a:schemeClr val="bg1"/>
              </a:solidFill>
              <a:latin typeface="BlackChancery" pitchFamily="2" charset="0"/>
            </a:endParaRPr>
          </a:p>
        </p:txBody>
      </p:sp>
      <p:sp>
        <p:nvSpPr>
          <p:cNvPr id="3" name="Content Placeholder 2"/>
          <p:cNvSpPr>
            <a:spLocks noGrp="1"/>
          </p:cNvSpPr>
          <p:nvPr>
            <p:ph idx="1"/>
          </p:nvPr>
        </p:nvSpPr>
        <p:spPr>
          <a:xfrm>
            <a:off x="1785257" y="2343831"/>
            <a:ext cx="8737601" cy="3859880"/>
          </a:xfrm>
        </p:spPr>
        <p:txBody>
          <a:bodyPr>
            <a:normAutofit/>
          </a:bodyPr>
          <a:lstStyle/>
          <a:p>
            <a:r>
              <a:rPr lang="en-US" i="1" dirty="0">
                <a:solidFill>
                  <a:schemeClr val="bg1"/>
                </a:solidFill>
                <a:latin typeface="Baskerville Old Face" panose="02020602080505020303" pitchFamily="18" charset="0"/>
              </a:rPr>
              <a:t>Anonymous</a:t>
            </a:r>
            <a:r>
              <a:rPr lang="en-US" dirty="0">
                <a:solidFill>
                  <a:schemeClr val="bg1"/>
                </a:solidFill>
                <a:latin typeface="Baskerville Old Face" panose="02020602080505020303" pitchFamily="18" charset="0"/>
              </a:rPr>
              <a:t> - 6:50 to 10:00</a:t>
            </a:r>
          </a:p>
          <a:p>
            <a:r>
              <a:rPr lang="en-US" i="1" dirty="0" smtClean="0">
                <a:solidFill>
                  <a:schemeClr val="bg1"/>
                </a:solidFill>
                <a:latin typeface="Baskerville Old Face" panose="02020602080505020303" pitchFamily="18" charset="0"/>
              </a:rPr>
              <a:t>Shakespeare in Love </a:t>
            </a:r>
            <a:r>
              <a:rPr lang="en-US" dirty="0">
                <a:solidFill>
                  <a:schemeClr val="bg1"/>
                </a:solidFill>
                <a:latin typeface="Baskerville Old Face" panose="02020602080505020303" pitchFamily="18" charset="0"/>
              </a:rPr>
              <a:t>– 0:45 to 6:45</a:t>
            </a:r>
          </a:p>
        </p:txBody>
      </p:sp>
    </p:spTree>
    <p:extLst>
      <p:ext uri="{BB962C8B-B14F-4D97-AF65-F5344CB8AC3E}">
        <p14:creationId xmlns:p14="http://schemas.microsoft.com/office/powerpoint/2010/main" val="170653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5257" y="1018268"/>
            <a:ext cx="8737600" cy="1325563"/>
          </a:xfrm>
        </p:spPr>
        <p:txBody>
          <a:bodyPr/>
          <a:lstStyle/>
          <a:p>
            <a:pPr algn="ctr"/>
            <a:r>
              <a:rPr lang="en-US" dirty="0" smtClean="0">
                <a:solidFill>
                  <a:schemeClr val="bg1"/>
                </a:solidFill>
                <a:latin typeface="BlackChancery" pitchFamily="2" charset="0"/>
              </a:rPr>
              <a:t>Language in Shakespeare’s Plays</a:t>
            </a:r>
            <a:endParaRPr lang="en-US" dirty="0">
              <a:solidFill>
                <a:schemeClr val="bg1"/>
              </a:solidFill>
              <a:latin typeface="BlackChancery" pitchFamily="2" charset="0"/>
            </a:endParaRPr>
          </a:p>
        </p:txBody>
      </p:sp>
      <p:sp>
        <p:nvSpPr>
          <p:cNvPr id="3" name="Content Placeholder 2"/>
          <p:cNvSpPr>
            <a:spLocks noGrp="1"/>
          </p:cNvSpPr>
          <p:nvPr>
            <p:ph idx="1"/>
          </p:nvPr>
        </p:nvSpPr>
        <p:spPr>
          <a:xfrm>
            <a:off x="1785257" y="2343831"/>
            <a:ext cx="8737601" cy="3859880"/>
          </a:xfrm>
        </p:spPr>
        <p:txBody>
          <a:bodyPr>
            <a:normAutofit/>
          </a:bodyPr>
          <a:lstStyle/>
          <a:p>
            <a:r>
              <a:rPr lang="en-US" dirty="0" smtClean="0">
                <a:solidFill>
                  <a:schemeClr val="bg1"/>
                </a:solidFill>
                <a:latin typeface="Baskerville Old Face" panose="02020602080505020303" pitchFamily="18" charset="0"/>
              </a:rPr>
              <a:t>***“The page versus the stage”</a:t>
            </a:r>
            <a:endParaRPr lang="en-US" dirty="0" smtClean="0">
              <a:solidFill>
                <a:schemeClr val="bg1"/>
              </a:solidFill>
              <a:latin typeface="Baskerville Old Face" panose="02020602080505020303" pitchFamily="18" charset="0"/>
            </a:endParaRPr>
          </a:p>
          <a:p>
            <a:r>
              <a:rPr lang="en-US" dirty="0" smtClean="0">
                <a:solidFill>
                  <a:schemeClr val="bg1"/>
                </a:solidFill>
                <a:latin typeface="Baskerville Old Face" panose="02020602080505020303" pitchFamily="18" charset="0"/>
              </a:rPr>
              <a:t>Shakespeare </a:t>
            </a:r>
            <a:r>
              <a:rPr lang="en-US" dirty="0" smtClean="0">
                <a:solidFill>
                  <a:schemeClr val="bg1"/>
                </a:solidFill>
                <a:latin typeface="Baskerville Old Face" panose="02020602080505020303" pitchFamily="18" charset="0"/>
              </a:rPr>
              <a:t>used rhyme, meter, and puns in his works to create a pleasing and interesting sound to the performance.</a:t>
            </a:r>
          </a:p>
          <a:p>
            <a:pPr lvl="1"/>
            <a:r>
              <a:rPr lang="en-US" dirty="0" smtClean="0">
                <a:solidFill>
                  <a:schemeClr val="bg1"/>
                </a:solidFill>
                <a:latin typeface="Baskerville Old Face" panose="02020602080505020303" pitchFamily="18" charset="0"/>
              </a:rPr>
              <a:t>Meter is the “beat” of poetry.</a:t>
            </a:r>
          </a:p>
          <a:p>
            <a:pPr lvl="1"/>
            <a:r>
              <a:rPr lang="en-US" dirty="0" smtClean="0">
                <a:solidFill>
                  <a:schemeClr val="bg1"/>
                </a:solidFill>
                <a:latin typeface="Baskerville Old Face" panose="02020602080505020303" pitchFamily="18" charset="0"/>
              </a:rPr>
              <a:t>One of the basic units of meter is called the “</a:t>
            </a:r>
            <a:r>
              <a:rPr lang="en-US" dirty="0" err="1" smtClean="0">
                <a:solidFill>
                  <a:schemeClr val="bg1"/>
                </a:solidFill>
                <a:latin typeface="Baskerville Old Face" panose="02020602080505020303" pitchFamily="18" charset="0"/>
              </a:rPr>
              <a:t>iam</a:t>
            </a:r>
            <a:r>
              <a:rPr lang="en-US" dirty="0" smtClean="0">
                <a:solidFill>
                  <a:schemeClr val="bg1"/>
                </a:solidFill>
                <a:latin typeface="Baskerville Old Face" panose="02020602080505020303" pitchFamily="18" charset="0"/>
              </a:rPr>
              <a:t>,” which is a pair of syllables – the first unstressed, and the second stressed.</a:t>
            </a:r>
          </a:p>
          <a:p>
            <a:pPr lvl="1"/>
            <a:r>
              <a:rPr lang="en-US" dirty="0" smtClean="0">
                <a:solidFill>
                  <a:schemeClr val="bg1"/>
                </a:solidFill>
                <a:latin typeface="Baskerville Old Face" panose="02020602080505020303" pitchFamily="18" charset="0"/>
              </a:rPr>
              <a:t>Shakespeare wrote in “iambic pentameter” – lines of five (“</a:t>
            </a:r>
            <a:r>
              <a:rPr lang="en-US" dirty="0" err="1" smtClean="0">
                <a:solidFill>
                  <a:schemeClr val="bg1"/>
                </a:solidFill>
                <a:latin typeface="Baskerville Old Face" panose="02020602080505020303" pitchFamily="18" charset="0"/>
              </a:rPr>
              <a:t>penta</a:t>
            </a:r>
            <a:r>
              <a:rPr lang="en-US" dirty="0" smtClean="0">
                <a:solidFill>
                  <a:schemeClr val="bg1"/>
                </a:solidFill>
                <a:latin typeface="Baskerville Old Face" panose="02020602080505020303" pitchFamily="18" charset="0"/>
              </a:rPr>
              <a:t>”) </a:t>
            </a:r>
            <a:r>
              <a:rPr lang="en-US" dirty="0" err="1" smtClean="0">
                <a:solidFill>
                  <a:schemeClr val="bg1"/>
                </a:solidFill>
                <a:latin typeface="Baskerville Old Face" panose="02020602080505020303" pitchFamily="18" charset="0"/>
              </a:rPr>
              <a:t>iams</a:t>
            </a:r>
            <a:r>
              <a:rPr lang="en-US" dirty="0" smtClean="0">
                <a:solidFill>
                  <a:schemeClr val="bg1"/>
                </a:solidFill>
                <a:latin typeface="Baskerville Old Face" panose="02020602080505020303" pitchFamily="18" charset="0"/>
              </a:rPr>
              <a:t>.</a:t>
            </a:r>
            <a:endParaRPr lang="en-US" dirty="0">
              <a:solidFill>
                <a:schemeClr val="bg1"/>
              </a:solidFill>
              <a:latin typeface="Baskerville Old Face" panose="02020602080505020303" pitchFamily="18" charset="0"/>
            </a:endParaRPr>
          </a:p>
        </p:txBody>
      </p:sp>
    </p:spTree>
    <p:extLst>
      <p:ext uri="{BB962C8B-B14F-4D97-AF65-F5344CB8AC3E}">
        <p14:creationId xmlns:p14="http://schemas.microsoft.com/office/powerpoint/2010/main" val="3526770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5257" y="1018268"/>
            <a:ext cx="8737600" cy="1325563"/>
          </a:xfrm>
        </p:spPr>
        <p:txBody>
          <a:bodyPr/>
          <a:lstStyle/>
          <a:p>
            <a:pPr algn="ctr"/>
            <a:r>
              <a:rPr lang="en-US" dirty="0" smtClean="0">
                <a:solidFill>
                  <a:schemeClr val="bg1"/>
                </a:solidFill>
                <a:latin typeface="BlackChancery" pitchFamily="2" charset="0"/>
              </a:rPr>
              <a:t>Iambic Pentameter</a:t>
            </a:r>
            <a:endParaRPr lang="en-US" dirty="0">
              <a:solidFill>
                <a:schemeClr val="bg1"/>
              </a:solidFill>
              <a:latin typeface="BlackChancery" pitchFamily="2" charset="0"/>
            </a:endParaRPr>
          </a:p>
        </p:txBody>
      </p:sp>
      <p:sp>
        <p:nvSpPr>
          <p:cNvPr id="3" name="Content Placeholder 2"/>
          <p:cNvSpPr>
            <a:spLocks noGrp="1"/>
          </p:cNvSpPr>
          <p:nvPr>
            <p:ph idx="1"/>
          </p:nvPr>
        </p:nvSpPr>
        <p:spPr>
          <a:xfrm>
            <a:off x="1785257" y="2343831"/>
            <a:ext cx="8737601" cy="3859880"/>
          </a:xfrm>
        </p:spPr>
        <p:txBody>
          <a:bodyPr>
            <a:normAutofit/>
          </a:bodyPr>
          <a:lstStyle/>
          <a:p>
            <a:r>
              <a:rPr lang="en-US" dirty="0" smtClean="0">
                <a:solidFill>
                  <a:schemeClr val="bg1"/>
                </a:solidFill>
                <a:latin typeface="Baskerville Old Face" panose="02020602080505020303" pitchFamily="18" charset="0"/>
              </a:rPr>
              <a:t>Here is how to remember what iambic pentameter looks and sounds like:</a:t>
            </a:r>
          </a:p>
          <a:p>
            <a:pPr marL="0" indent="0">
              <a:buNone/>
            </a:pPr>
            <a:endParaRPr lang="en-US" dirty="0" smtClean="0">
              <a:solidFill>
                <a:schemeClr val="bg1"/>
              </a:solidFill>
              <a:latin typeface="Baskerville Old Face" panose="02020602080505020303" pitchFamily="18" charset="0"/>
            </a:endParaRPr>
          </a:p>
          <a:p>
            <a:pPr marL="0" indent="0">
              <a:buNone/>
            </a:pPr>
            <a:r>
              <a:rPr lang="en-US" dirty="0">
                <a:solidFill>
                  <a:schemeClr val="bg1"/>
                </a:solidFill>
                <a:latin typeface="Baskerville Old Face" panose="02020602080505020303" pitchFamily="18" charset="0"/>
              </a:rPr>
              <a:t>	</a:t>
            </a:r>
            <a:r>
              <a:rPr lang="en-US" dirty="0" smtClean="0">
                <a:solidFill>
                  <a:schemeClr val="bg1"/>
                </a:solidFill>
                <a:latin typeface="Baskerville Old Face" panose="02020602080505020303" pitchFamily="18" charset="0"/>
              </a:rPr>
              <a:t>	  -   /    -  /   -      /     -  /    -        /</a:t>
            </a:r>
            <a:endParaRPr lang="en-US" dirty="0">
              <a:solidFill>
                <a:schemeClr val="bg1"/>
              </a:solidFill>
              <a:latin typeface="Baskerville Old Face" panose="02020602080505020303" pitchFamily="18" charset="0"/>
            </a:endParaRPr>
          </a:p>
          <a:p>
            <a:pPr marL="0" indent="0" algn="ctr">
              <a:buNone/>
            </a:pPr>
            <a:r>
              <a:rPr lang="en-US" dirty="0" smtClean="0">
                <a:solidFill>
                  <a:schemeClr val="bg1"/>
                </a:solidFill>
                <a:latin typeface="Baskerville Old Face" panose="02020602080505020303" pitchFamily="18" charset="0"/>
              </a:rPr>
              <a:t>“I am a pirate with a wooden leg.”</a:t>
            </a:r>
          </a:p>
          <a:p>
            <a:pPr marL="0" indent="0" algn="ctr">
              <a:buNone/>
            </a:pPr>
            <a:endParaRPr lang="en-US" dirty="0" smtClean="0">
              <a:solidFill>
                <a:schemeClr val="bg1"/>
              </a:solidFill>
              <a:latin typeface="Baskerville Old Face" panose="02020602080505020303" pitchFamily="18" charset="0"/>
            </a:endParaRPr>
          </a:p>
          <a:p>
            <a:pPr marL="0" indent="0" algn="ctr">
              <a:buNone/>
            </a:pPr>
            <a:r>
              <a:rPr lang="en-US" dirty="0" smtClean="0">
                <a:solidFill>
                  <a:schemeClr val="bg1"/>
                </a:solidFill>
                <a:latin typeface="Baskerville Old Face" panose="02020602080505020303" pitchFamily="18" charset="0"/>
              </a:rPr>
              <a:t>“I </a:t>
            </a:r>
            <a:r>
              <a:rPr lang="en-US" b="1" u="sng" dirty="0" smtClean="0">
                <a:solidFill>
                  <a:schemeClr val="bg1"/>
                </a:solidFill>
                <a:latin typeface="Baskerville Old Face" panose="02020602080505020303" pitchFamily="18" charset="0"/>
              </a:rPr>
              <a:t>AM</a:t>
            </a:r>
            <a:r>
              <a:rPr lang="en-US" dirty="0" smtClean="0">
                <a:solidFill>
                  <a:schemeClr val="bg1"/>
                </a:solidFill>
                <a:latin typeface="Baskerville Old Face" panose="02020602080505020303" pitchFamily="18" charset="0"/>
              </a:rPr>
              <a:t> a </a:t>
            </a:r>
            <a:r>
              <a:rPr lang="en-US" b="1" u="sng" dirty="0" err="1" smtClean="0">
                <a:solidFill>
                  <a:schemeClr val="bg1"/>
                </a:solidFill>
                <a:latin typeface="Baskerville Old Face" panose="02020602080505020303" pitchFamily="18" charset="0"/>
              </a:rPr>
              <a:t>PI</a:t>
            </a:r>
            <a:r>
              <a:rPr lang="en-US" dirty="0" err="1" smtClean="0">
                <a:solidFill>
                  <a:schemeClr val="bg1"/>
                </a:solidFill>
                <a:latin typeface="Baskerville Old Face" panose="02020602080505020303" pitchFamily="18" charset="0"/>
              </a:rPr>
              <a:t>rate</a:t>
            </a:r>
            <a:r>
              <a:rPr lang="en-US" dirty="0" smtClean="0">
                <a:solidFill>
                  <a:schemeClr val="bg1"/>
                </a:solidFill>
                <a:latin typeface="Baskerville Old Face" panose="02020602080505020303" pitchFamily="18" charset="0"/>
              </a:rPr>
              <a:t> </a:t>
            </a:r>
            <a:r>
              <a:rPr lang="en-US" b="1" u="sng" dirty="0" smtClean="0">
                <a:solidFill>
                  <a:schemeClr val="bg1"/>
                </a:solidFill>
                <a:latin typeface="Baskerville Old Face" panose="02020602080505020303" pitchFamily="18" charset="0"/>
              </a:rPr>
              <a:t>WITH</a:t>
            </a:r>
            <a:r>
              <a:rPr lang="en-US" dirty="0" smtClean="0">
                <a:solidFill>
                  <a:schemeClr val="bg1"/>
                </a:solidFill>
                <a:latin typeface="Baskerville Old Face" panose="02020602080505020303" pitchFamily="18" charset="0"/>
              </a:rPr>
              <a:t> a </a:t>
            </a:r>
            <a:r>
              <a:rPr lang="en-US" b="1" u="sng" dirty="0" err="1" smtClean="0">
                <a:solidFill>
                  <a:schemeClr val="bg1"/>
                </a:solidFill>
                <a:latin typeface="Baskerville Old Face" panose="02020602080505020303" pitchFamily="18" charset="0"/>
              </a:rPr>
              <a:t>WOOD</a:t>
            </a:r>
            <a:r>
              <a:rPr lang="en-US" dirty="0" err="1" smtClean="0">
                <a:solidFill>
                  <a:schemeClr val="bg1"/>
                </a:solidFill>
                <a:latin typeface="Baskerville Old Face" panose="02020602080505020303" pitchFamily="18" charset="0"/>
              </a:rPr>
              <a:t>en</a:t>
            </a:r>
            <a:r>
              <a:rPr lang="en-US" dirty="0" smtClean="0">
                <a:solidFill>
                  <a:schemeClr val="bg1"/>
                </a:solidFill>
                <a:latin typeface="Baskerville Old Face" panose="02020602080505020303" pitchFamily="18" charset="0"/>
              </a:rPr>
              <a:t> </a:t>
            </a:r>
            <a:r>
              <a:rPr lang="en-US" u="sng" dirty="0" smtClean="0">
                <a:solidFill>
                  <a:schemeClr val="bg1"/>
                </a:solidFill>
                <a:latin typeface="Baskerville Old Face" panose="02020602080505020303" pitchFamily="18" charset="0"/>
              </a:rPr>
              <a:t>LEG</a:t>
            </a:r>
            <a:r>
              <a:rPr lang="en-US" dirty="0" smtClean="0">
                <a:solidFill>
                  <a:schemeClr val="bg1"/>
                </a:solidFill>
                <a:latin typeface="Baskerville Old Face" panose="02020602080505020303" pitchFamily="18" charset="0"/>
              </a:rPr>
              <a:t>.”</a:t>
            </a:r>
            <a:endParaRPr lang="en-US" dirty="0">
              <a:solidFill>
                <a:schemeClr val="bg1"/>
              </a:solidFill>
              <a:latin typeface="Baskerville Old Face" panose="02020602080505020303" pitchFamily="18" charset="0"/>
            </a:endParaRPr>
          </a:p>
        </p:txBody>
      </p:sp>
      <p:pic>
        <p:nvPicPr>
          <p:cNvPr id="10242" name="Picture 2" descr="http://ecx.images-amazon.com/images/I/31-A9bP3DtL.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9013144" y="2927762"/>
            <a:ext cx="2456961" cy="3275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3579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5257" y="1018268"/>
            <a:ext cx="8737600" cy="1325563"/>
          </a:xfrm>
        </p:spPr>
        <p:txBody>
          <a:bodyPr/>
          <a:lstStyle/>
          <a:p>
            <a:pPr algn="ctr"/>
            <a:r>
              <a:rPr lang="en-US" dirty="0" smtClean="0">
                <a:solidFill>
                  <a:schemeClr val="bg1"/>
                </a:solidFill>
                <a:latin typeface="BlackChancery" pitchFamily="2" charset="0"/>
              </a:rPr>
              <a:t>Genres of Shakespearean Plays</a:t>
            </a:r>
            <a:endParaRPr lang="en-US" dirty="0">
              <a:solidFill>
                <a:schemeClr val="bg1"/>
              </a:solidFill>
              <a:latin typeface="BlackChancery" pitchFamily="2" charset="0"/>
            </a:endParaRPr>
          </a:p>
        </p:txBody>
      </p:sp>
      <p:sp>
        <p:nvSpPr>
          <p:cNvPr id="3" name="Content Placeholder 2"/>
          <p:cNvSpPr>
            <a:spLocks noGrp="1"/>
          </p:cNvSpPr>
          <p:nvPr>
            <p:ph idx="1"/>
          </p:nvPr>
        </p:nvSpPr>
        <p:spPr>
          <a:xfrm>
            <a:off x="1785257" y="2343831"/>
            <a:ext cx="8737601" cy="3859880"/>
          </a:xfrm>
        </p:spPr>
        <p:txBody>
          <a:bodyPr>
            <a:normAutofit/>
          </a:bodyPr>
          <a:lstStyle/>
          <a:p>
            <a:r>
              <a:rPr lang="en-US" dirty="0" smtClean="0">
                <a:solidFill>
                  <a:schemeClr val="bg1"/>
                </a:solidFill>
                <a:latin typeface="Baskerville Old Face" panose="02020602080505020303" pitchFamily="18" charset="0"/>
              </a:rPr>
              <a:t>Shakespeare several different genres (kinds) of plays: comedies, tragedies, histories, and romances</a:t>
            </a:r>
            <a:r>
              <a:rPr lang="en-US" dirty="0" smtClean="0">
                <a:solidFill>
                  <a:schemeClr val="bg1"/>
                </a:solidFill>
                <a:latin typeface="Baskerville Old Face" panose="02020602080505020303" pitchFamily="18" charset="0"/>
              </a:rPr>
              <a:t>.</a:t>
            </a:r>
          </a:p>
          <a:p>
            <a:r>
              <a:rPr lang="en-US" dirty="0" smtClean="0">
                <a:solidFill>
                  <a:schemeClr val="bg1"/>
                </a:solidFill>
                <a:latin typeface="Baskerville Old Face" panose="02020602080505020303" pitchFamily="18" charset="0"/>
              </a:rPr>
              <a:t>The two major genres are comedy and tragedy.</a:t>
            </a:r>
          </a:p>
          <a:p>
            <a:pPr lvl="1"/>
            <a:r>
              <a:rPr lang="en-US" dirty="0" smtClean="0">
                <a:solidFill>
                  <a:schemeClr val="bg1"/>
                </a:solidFill>
                <a:latin typeface="Baskerville Old Face" panose="02020602080505020303" pitchFamily="18" charset="0"/>
              </a:rPr>
              <a:t>“The altar or the grave” (In a comedy, a couple winds up married at the end; in a tragedy, they die.)</a:t>
            </a:r>
            <a:endParaRPr lang="en-US" dirty="0">
              <a:solidFill>
                <a:schemeClr val="bg1"/>
              </a:solidFill>
              <a:latin typeface="Baskerville Old Face" panose="02020602080505020303" pitchFamily="18" charset="0"/>
            </a:endParaRPr>
          </a:p>
        </p:txBody>
      </p:sp>
    </p:spTree>
    <p:extLst>
      <p:ext uri="{BB962C8B-B14F-4D97-AF65-F5344CB8AC3E}">
        <p14:creationId xmlns:p14="http://schemas.microsoft.com/office/powerpoint/2010/main" val="3098880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5257" y="1018268"/>
            <a:ext cx="8737600" cy="1325563"/>
          </a:xfrm>
        </p:spPr>
        <p:txBody>
          <a:bodyPr/>
          <a:lstStyle/>
          <a:p>
            <a:pPr algn="ctr"/>
            <a:r>
              <a:rPr lang="en-US" dirty="0" smtClean="0">
                <a:solidFill>
                  <a:schemeClr val="bg1"/>
                </a:solidFill>
                <a:latin typeface="BlackChancery" pitchFamily="2" charset="0"/>
              </a:rPr>
              <a:t>Shakespearean Comedies</a:t>
            </a:r>
            <a:endParaRPr lang="en-US" dirty="0">
              <a:solidFill>
                <a:schemeClr val="bg1"/>
              </a:solidFill>
              <a:latin typeface="BlackChancery" pitchFamily="2" charset="0"/>
            </a:endParaRPr>
          </a:p>
        </p:txBody>
      </p:sp>
      <p:sp>
        <p:nvSpPr>
          <p:cNvPr id="3" name="Content Placeholder 2"/>
          <p:cNvSpPr>
            <a:spLocks noGrp="1"/>
          </p:cNvSpPr>
          <p:nvPr>
            <p:ph idx="1"/>
          </p:nvPr>
        </p:nvSpPr>
        <p:spPr>
          <a:xfrm>
            <a:off x="1785257" y="2343831"/>
            <a:ext cx="8737601" cy="1698780"/>
          </a:xfrm>
        </p:spPr>
        <p:txBody>
          <a:bodyPr>
            <a:normAutofit/>
          </a:bodyPr>
          <a:lstStyle/>
          <a:p>
            <a:r>
              <a:rPr lang="en-US" dirty="0" smtClean="0">
                <a:solidFill>
                  <a:schemeClr val="bg1"/>
                </a:solidFill>
                <a:latin typeface="Baskerville Old Face" panose="02020602080505020303" pitchFamily="18" charset="0"/>
              </a:rPr>
              <a:t>Frequent characteristics of Shakespearean comedies:</a:t>
            </a:r>
          </a:p>
          <a:p>
            <a:pPr lvl="1"/>
            <a:r>
              <a:rPr lang="en-US" dirty="0" smtClean="0">
                <a:solidFill>
                  <a:schemeClr val="bg1"/>
                </a:solidFill>
                <a:latin typeface="Baskerville Old Face" panose="02020602080505020303" pitchFamily="18" charset="0"/>
              </a:rPr>
              <a:t>Mistaken identity</a:t>
            </a:r>
          </a:p>
          <a:p>
            <a:pPr lvl="1"/>
            <a:r>
              <a:rPr lang="en-US" dirty="0" smtClean="0">
                <a:solidFill>
                  <a:schemeClr val="bg1"/>
                </a:solidFill>
                <a:latin typeface="Baskerville Old Face" panose="02020602080505020303" pitchFamily="18" charset="0"/>
              </a:rPr>
              <a:t>Cross-dressing</a:t>
            </a:r>
          </a:p>
          <a:p>
            <a:pPr lvl="1"/>
            <a:r>
              <a:rPr lang="en-US" dirty="0" smtClean="0">
                <a:solidFill>
                  <a:schemeClr val="bg1"/>
                </a:solidFill>
                <a:latin typeface="Baskerville Old Face" panose="02020602080505020303" pitchFamily="18" charset="0"/>
              </a:rPr>
              <a:t>Marriage at the end</a:t>
            </a:r>
            <a:endParaRPr lang="en-US" dirty="0">
              <a:solidFill>
                <a:schemeClr val="bg1"/>
              </a:solidFill>
              <a:latin typeface="Baskerville Old Face" panose="02020602080505020303" pitchFamily="18" charset="0"/>
            </a:endParaRPr>
          </a:p>
        </p:txBody>
      </p:sp>
      <p:pic>
        <p:nvPicPr>
          <p:cNvPr id="4" name="Picture 3"/>
          <p:cNvPicPr>
            <a:picLocks noChangeAspect="1"/>
          </p:cNvPicPr>
          <p:nvPr/>
        </p:nvPicPr>
        <p:blipFill>
          <a:blip r:embed="rId2"/>
          <a:stretch>
            <a:fillRect/>
          </a:stretch>
        </p:blipFill>
        <p:spPr>
          <a:xfrm>
            <a:off x="1555726" y="4466275"/>
            <a:ext cx="1288304" cy="2093495"/>
          </a:xfrm>
          <a:prstGeom prst="rect">
            <a:avLst/>
          </a:prstGeom>
        </p:spPr>
      </p:pic>
      <p:pic>
        <p:nvPicPr>
          <p:cNvPr id="5" name="Picture 4"/>
          <p:cNvPicPr>
            <a:picLocks noChangeAspect="1"/>
          </p:cNvPicPr>
          <p:nvPr/>
        </p:nvPicPr>
        <p:blipFill>
          <a:blip r:embed="rId3"/>
          <a:stretch>
            <a:fillRect/>
          </a:stretch>
        </p:blipFill>
        <p:spPr>
          <a:xfrm>
            <a:off x="3366324" y="4466275"/>
            <a:ext cx="1398176" cy="2097264"/>
          </a:xfrm>
          <a:prstGeom prst="rect">
            <a:avLst/>
          </a:prstGeom>
        </p:spPr>
      </p:pic>
      <p:pic>
        <p:nvPicPr>
          <p:cNvPr id="6" name="Picture 5"/>
          <p:cNvPicPr>
            <a:picLocks noChangeAspect="1"/>
          </p:cNvPicPr>
          <p:nvPr/>
        </p:nvPicPr>
        <p:blipFill>
          <a:blip r:embed="rId4"/>
          <a:stretch>
            <a:fillRect/>
          </a:stretch>
        </p:blipFill>
        <p:spPr>
          <a:xfrm>
            <a:off x="5082334" y="4415892"/>
            <a:ext cx="1462839" cy="2194259"/>
          </a:xfrm>
          <a:prstGeom prst="rect">
            <a:avLst/>
          </a:prstGeom>
        </p:spPr>
      </p:pic>
      <p:pic>
        <p:nvPicPr>
          <p:cNvPr id="17410" name="Picture 2" descr="http://www.gfucrescent.com/wp-content/uploads/2014/10/sd_CoronadoPlayhouseTwelfthNight45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02803" y="4466275"/>
            <a:ext cx="1615905" cy="2093495"/>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http://covers.booktopia.com.au/big/9780333485934/much-ado-about-nothing.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76338" y="4466275"/>
            <a:ext cx="1559572" cy="2107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7053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nodeType="afterEffect">
                                  <p:stCondLst>
                                    <p:cond delay="250"/>
                                  </p:stCondLst>
                                  <p:childTnLst>
                                    <p:set>
                                      <p:cBhvr>
                                        <p:cTn id="25" dur="1" fill="hold">
                                          <p:stCondLst>
                                            <p:cond delay="0"/>
                                          </p:stCondLst>
                                        </p:cTn>
                                        <p:tgtEl>
                                          <p:spTgt spid="5"/>
                                        </p:tgtEl>
                                        <p:attrNameLst>
                                          <p:attrName>style.visibility</p:attrName>
                                        </p:attrNameLst>
                                      </p:cBhvr>
                                      <p:to>
                                        <p:strVal val="visible"/>
                                      </p:to>
                                    </p:set>
                                  </p:childTnLst>
                                </p:cTn>
                              </p:par>
                            </p:childTnLst>
                          </p:cTn>
                        </p:par>
                        <p:par>
                          <p:cTn id="26" fill="hold">
                            <p:stCondLst>
                              <p:cond delay="250"/>
                            </p:stCondLst>
                            <p:childTnLst>
                              <p:par>
                                <p:cTn id="27" presetID="1" presetClass="entr" presetSubtype="0" fill="hold" nodeType="afterEffect">
                                  <p:stCondLst>
                                    <p:cond delay="250"/>
                                  </p:stCondLst>
                                  <p:childTnLst>
                                    <p:set>
                                      <p:cBhvr>
                                        <p:cTn id="28" dur="1" fill="hold">
                                          <p:stCondLst>
                                            <p:cond delay="0"/>
                                          </p:stCondLst>
                                        </p:cTn>
                                        <p:tgtEl>
                                          <p:spTgt spid="6"/>
                                        </p:tgtEl>
                                        <p:attrNameLst>
                                          <p:attrName>style.visibility</p:attrName>
                                        </p:attrNameLst>
                                      </p:cBhvr>
                                      <p:to>
                                        <p:strVal val="visible"/>
                                      </p:to>
                                    </p:set>
                                  </p:childTnLst>
                                </p:cTn>
                              </p:par>
                            </p:childTnLst>
                          </p:cTn>
                        </p:par>
                        <p:par>
                          <p:cTn id="29" fill="hold">
                            <p:stCondLst>
                              <p:cond delay="500"/>
                            </p:stCondLst>
                            <p:childTnLst>
                              <p:par>
                                <p:cTn id="30" presetID="1" presetClass="entr" presetSubtype="0" fill="hold" nodeType="afterEffect">
                                  <p:stCondLst>
                                    <p:cond delay="250"/>
                                  </p:stCondLst>
                                  <p:childTnLst>
                                    <p:set>
                                      <p:cBhvr>
                                        <p:cTn id="31" dur="1" fill="hold">
                                          <p:stCondLst>
                                            <p:cond delay="0"/>
                                          </p:stCondLst>
                                        </p:cTn>
                                        <p:tgtEl>
                                          <p:spTgt spid="17410"/>
                                        </p:tgtEl>
                                        <p:attrNameLst>
                                          <p:attrName>style.visibility</p:attrName>
                                        </p:attrNameLst>
                                      </p:cBhvr>
                                      <p:to>
                                        <p:strVal val="visible"/>
                                      </p:to>
                                    </p:set>
                                  </p:childTnLst>
                                </p:cTn>
                              </p:par>
                            </p:childTnLst>
                          </p:cTn>
                        </p:par>
                        <p:par>
                          <p:cTn id="32" fill="hold">
                            <p:stCondLst>
                              <p:cond delay="750"/>
                            </p:stCondLst>
                            <p:childTnLst>
                              <p:par>
                                <p:cTn id="33" presetID="1" presetClass="entr" presetSubtype="0" fill="hold" nodeType="afterEffect">
                                  <p:stCondLst>
                                    <p:cond delay="250"/>
                                  </p:stCondLst>
                                  <p:childTnLst>
                                    <p:set>
                                      <p:cBhvr>
                                        <p:cTn id="34" dur="1" fill="hold">
                                          <p:stCondLst>
                                            <p:cond delay="0"/>
                                          </p:stCondLst>
                                        </p:cTn>
                                        <p:tgtEl>
                                          <p:spTgt spid="174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5257" y="1018268"/>
            <a:ext cx="8737600" cy="1325563"/>
          </a:xfrm>
        </p:spPr>
        <p:txBody>
          <a:bodyPr/>
          <a:lstStyle/>
          <a:p>
            <a:pPr algn="ctr"/>
            <a:r>
              <a:rPr lang="en-US" dirty="0" smtClean="0">
                <a:solidFill>
                  <a:schemeClr val="bg1"/>
                </a:solidFill>
                <a:latin typeface="BlackChancery" pitchFamily="2" charset="0"/>
              </a:rPr>
              <a:t>Shakespearean Tragedies</a:t>
            </a:r>
            <a:endParaRPr lang="en-US" dirty="0">
              <a:solidFill>
                <a:schemeClr val="bg1"/>
              </a:solidFill>
              <a:latin typeface="BlackChancery" pitchFamily="2" charset="0"/>
            </a:endParaRPr>
          </a:p>
        </p:txBody>
      </p:sp>
      <p:sp>
        <p:nvSpPr>
          <p:cNvPr id="3" name="Content Placeholder 2"/>
          <p:cNvSpPr>
            <a:spLocks noGrp="1"/>
          </p:cNvSpPr>
          <p:nvPr>
            <p:ph idx="1"/>
          </p:nvPr>
        </p:nvSpPr>
        <p:spPr>
          <a:xfrm>
            <a:off x="1785257" y="2343831"/>
            <a:ext cx="8737601" cy="2083790"/>
          </a:xfrm>
        </p:spPr>
        <p:txBody>
          <a:bodyPr>
            <a:normAutofit/>
          </a:bodyPr>
          <a:lstStyle/>
          <a:p>
            <a:r>
              <a:rPr lang="en-US" dirty="0" smtClean="0">
                <a:solidFill>
                  <a:schemeClr val="bg1"/>
                </a:solidFill>
                <a:latin typeface="Baskerville Old Face" panose="02020602080505020303" pitchFamily="18" charset="0"/>
              </a:rPr>
              <a:t>Shakespearean tragedies often include the following elements:</a:t>
            </a:r>
          </a:p>
          <a:p>
            <a:pPr lvl="1"/>
            <a:r>
              <a:rPr lang="en-US" dirty="0" smtClean="0">
                <a:solidFill>
                  <a:schemeClr val="bg1"/>
                </a:solidFill>
                <a:latin typeface="Baskerville Old Face" panose="02020602080505020303" pitchFamily="18" charset="0"/>
              </a:rPr>
              <a:t>A flawed protagonist</a:t>
            </a:r>
          </a:p>
          <a:p>
            <a:pPr lvl="1"/>
            <a:r>
              <a:rPr lang="en-US" dirty="0" smtClean="0">
                <a:solidFill>
                  <a:schemeClr val="bg1"/>
                </a:solidFill>
                <a:latin typeface="Baskerville Old Face" panose="02020602080505020303" pitchFamily="18" charset="0"/>
              </a:rPr>
              <a:t>A reversal of fortune</a:t>
            </a:r>
          </a:p>
          <a:p>
            <a:pPr lvl="1"/>
            <a:r>
              <a:rPr lang="en-US" dirty="0" smtClean="0">
                <a:solidFill>
                  <a:schemeClr val="bg1"/>
                </a:solidFill>
                <a:latin typeface="Baskerville Old Face" panose="02020602080505020303" pitchFamily="18" charset="0"/>
              </a:rPr>
              <a:t>Death at the end (often of the main character)</a:t>
            </a:r>
            <a:endParaRPr lang="en-US" dirty="0">
              <a:solidFill>
                <a:schemeClr val="bg1"/>
              </a:solidFill>
              <a:latin typeface="Baskerville Old Face" panose="02020602080505020303" pitchFamily="18" charset="0"/>
            </a:endParaRPr>
          </a:p>
        </p:txBody>
      </p:sp>
      <p:pic>
        <p:nvPicPr>
          <p:cNvPr id="16386" name="Picture 2" descr="http://missriki.com/wp-content/uploads/2013/09/hamle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30394" y="4555957"/>
            <a:ext cx="1292914" cy="1995237"/>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http://ecx.images-amazon.com/images/I/512hej3%2BTML._SY344_BO1,204,203,200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0858" y="4573910"/>
            <a:ext cx="1240088" cy="197728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4578495" y="4573910"/>
            <a:ext cx="1328541" cy="1977284"/>
          </a:xfrm>
          <a:prstGeom prst="rect">
            <a:avLst/>
          </a:prstGeom>
        </p:spPr>
      </p:pic>
      <p:pic>
        <p:nvPicPr>
          <p:cNvPr id="16392" name="Picture 8" descr="http://images.contentful.com/7h71s48744nc/2Rvkp8hluwwAyiUAwyo20e/14fcd1c4051d5c5bdc92b28982140b6d/julius-caesa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14585" y="4555958"/>
            <a:ext cx="1289371" cy="205313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6"/>
          <a:stretch>
            <a:fillRect/>
          </a:stretch>
        </p:blipFill>
        <p:spPr>
          <a:xfrm>
            <a:off x="8011505" y="4555956"/>
            <a:ext cx="1276872" cy="2066801"/>
          </a:xfrm>
          <a:prstGeom prst="rect">
            <a:avLst/>
          </a:prstGeom>
        </p:spPr>
      </p:pic>
      <p:pic>
        <p:nvPicPr>
          <p:cNvPr id="16396" name="Picture 12" descr="http://ecx.images-amazon.com/images/I/51Fddkl2wiL._SY344_BO1,204,203,200_.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71555" y="4637959"/>
            <a:ext cx="1233328" cy="1984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3208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386"/>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nodeType="afterEffect">
                                  <p:stCondLst>
                                    <p:cond delay="250"/>
                                  </p:stCondLst>
                                  <p:childTnLst>
                                    <p:set>
                                      <p:cBhvr>
                                        <p:cTn id="25" dur="1" fill="hold">
                                          <p:stCondLst>
                                            <p:cond delay="0"/>
                                          </p:stCondLst>
                                        </p:cTn>
                                        <p:tgtEl>
                                          <p:spTgt spid="16388"/>
                                        </p:tgtEl>
                                        <p:attrNameLst>
                                          <p:attrName>style.visibility</p:attrName>
                                        </p:attrNameLst>
                                      </p:cBhvr>
                                      <p:to>
                                        <p:strVal val="visible"/>
                                      </p:to>
                                    </p:set>
                                  </p:childTnLst>
                                </p:cTn>
                              </p:par>
                            </p:childTnLst>
                          </p:cTn>
                        </p:par>
                        <p:par>
                          <p:cTn id="26" fill="hold">
                            <p:stCondLst>
                              <p:cond delay="250"/>
                            </p:stCondLst>
                            <p:childTnLst>
                              <p:par>
                                <p:cTn id="27" presetID="1" presetClass="entr" presetSubtype="0" fill="hold" nodeType="afterEffect">
                                  <p:stCondLst>
                                    <p:cond delay="250"/>
                                  </p:stCondLst>
                                  <p:childTnLst>
                                    <p:set>
                                      <p:cBhvr>
                                        <p:cTn id="28" dur="1" fill="hold">
                                          <p:stCondLst>
                                            <p:cond delay="0"/>
                                          </p:stCondLst>
                                        </p:cTn>
                                        <p:tgtEl>
                                          <p:spTgt spid="5"/>
                                        </p:tgtEl>
                                        <p:attrNameLst>
                                          <p:attrName>style.visibility</p:attrName>
                                        </p:attrNameLst>
                                      </p:cBhvr>
                                      <p:to>
                                        <p:strVal val="visible"/>
                                      </p:to>
                                    </p:set>
                                  </p:childTnLst>
                                </p:cTn>
                              </p:par>
                            </p:childTnLst>
                          </p:cTn>
                        </p:par>
                        <p:par>
                          <p:cTn id="29" fill="hold">
                            <p:stCondLst>
                              <p:cond delay="500"/>
                            </p:stCondLst>
                            <p:childTnLst>
                              <p:par>
                                <p:cTn id="30" presetID="1" presetClass="entr" presetSubtype="0" fill="hold" nodeType="afterEffect">
                                  <p:stCondLst>
                                    <p:cond delay="250"/>
                                  </p:stCondLst>
                                  <p:childTnLst>
                                    <p:set>
                                      <p:cBhvr>
                                        <p:cTn id="31" dur="1" fill="hold">
                                          <p:stCondLst>
                                            <p:cond delay="0"/>
                                          </p:stCondLst>
                                        </p:cTn>
                                        <p:tgtEl>
                                          <p:spTgt spid="16392"/>
                                        </p:tgtEl>
                                        <p:attrNameLst>
                                          <p:attrName>style.visibility</p:attrName>
                                        </p:attrNameLst>
                                      </p:cBhvr>
                                      <p:to>
                                        <p:strVal val="visible"/>
                                      </p:to>
                                    </p:set>
                                  </p:childTnLst>
                                </p:cTn>
                              </p:par>
                            </p:childTnLst>
                          </p:cTn>
                        </p:par>
                        <p:par>
                          <p:cTn id="32" fill="hold">
                            <p:stCondLst>
                              <p:cond delay="750"/>
                            </p:stCondLst>
                            <p:childTnLst>
                              <p:par>
                                <p:cTn id="33" presetID="1" presetClass="entr" presetSubtype="0" fill="hold" nodeType="afterEffect">
                                  <p:stCondLst>
                                    <p:cond delay="250"/>
                                  </p:stCondLst>
                                  <p:childTnLst>
                                    <p:set>
                                      <p:cBhvr>
                                        <p:cTn id="34" dur="1" fill="hold">
                                          <p:stCondLst>
                                            <p:cond delay="0"/>
                                          </p:stCondLst>
                                        </p:cTn>
                                        <p:tgtEl>
                                          <p:spTgt spid="7"/>
                                        </p:tgtEl>
                                        <p:attrNameLst>
                                          <p:attrName>style.visibility</p:attrName>
                                        </p:attrNameLst>
                                      </p:cBhvr>
                                      <p:to>
                                        <p:strVal val="visible"/>
                                      </p:to>
                                    </p:set>
                                  </p:childTnLst>
                                </p:cTn>
                              </p:par>
                            </p:childTnLst>
                          </p:cTn>
                        </p:par>
                        <p:par>
                          <p:cTn id="35" fill="hold">
                            <p:stCondLst>
                              <p:cond delay="1000"/>
                            </p:stCondLst>
                            <p:childTnLst>
                              <p:par>
                                <p:cTn id="36" presetID="1" presetClass="entr" presetSubtype="0" fill="hold" nodeType="afterEffect">
                                  <p:stCondLst>
                                    <p:cond delay="250"/>
                                  </p:stCondLst>
                                  <p:childTnLst>
                                    <p:set>
                                      <p:cBhvr>
                                        <p:cTn id="37" dur="1" fill="hold">
                                          <p:stCondLst>
                                            <p:cond delay="0"/>
                                          </p:stCondLst>
                                        </p:cTn>
                                        <p:tgtEl>
                                          <p:spTgt spid="163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5257" y="1018268"/>
            <a:ext cx="8737600" cy="1325563"/>
          </a:xfrm>
        </p:spPr>
        <p:txBody>
          <a:bodyPr/>
          <a:lstStyle/>
          <a:p>
            <a:pPr algn="ctr"/>
            <a:r>
              <a:rPr lang="en-US" dirty="0" smtClean="0">
                <a:solidFill>
                  <a:schemeClr val="bg1"/>
                </a:solidFill>
                <a:latin typeface="BlackChancery" pitchFamily="2" charset="0"/>
              </a:rPr>
              <a:t>Shakespearean Histories</a:t>
            </a:r>
            <a:endParaRPr lang="en-US" dirty="0">
              <a:solidFill>
                <a:schemeClr val="bg1"/>
              </a:solidFill>
              <a:latin typeface="BlackChancery" pitchFamily="2" charset="0"/>
            </a:endParaRPr>
          </a:p>
        </p:txBody>
      </p:sp>
      <p:sp>
        <p:nvSpPr>
          <p:cNvPr id="3" name="Content Placeholder 2"/>
          <p:cNvSpPr>
            <a:spLocks noGrp="1"/>
          </p:cNvSpPr>
          <p:nvPr>
            <p:ph idx="1"/>
          </p:nvPr>
        </p:nvSpPr>
        <p:spPr>
          <a:xfrm>
            <a:off x="1785257" y="2343831"/>
            <a:ext cx="8737601" cy="3859880"/>
          </a:xfrm>
        </p:spPr>
        <p:txBody>
          <a:bodyPr>
            <a:normAutofit/>
          </a:bodyPr>
          <a:lstStyle/>
          <a:p>
            <a:r>
              <a:rPr lang="en-US" dirty="0" smtClean="0">
                <a:solidFill>
                  <a:schemeClr val="bg1"/>
                </a:solidFill>
                <a:latin typeface="Baskerville Old Face" panose="02020602080505020303" pitchFamily="18" charset="0"/>
              </a:rPr>
              <a:t>Shakespeare’s history plays deal with English history and the fight for the monarchy.</a:t>
            </a:r>
            <a:endParaRPr lang="en-US" dirty="0">
              <a:solidFill>
                <a:schemeClr val="bg1"/>
              </a:solidFill>
              <a:latin typeface="Baskerville Old Face" panose="02020602080505020303" pitchFamily="18" charset="0"/>
            </a:endParaRPr>
          </a:p>
        </p:txBody>
      </p:sp>
      <p:pic>
        <p:nvPicPr>
          <p:cNvPr id="1026" name="Picture 2" descr="http://ecx.images-amazon.com/images/I/51AOui54G9L._SY344_BO1,204,203,200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5164" y="3669394"/>
            <a:ext cx="1498413" cy="260528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covers.feedbooks.net/book/3023.jpg?size=large&amp;t=14256607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2859" y="3669394"/>
            <a:ext cx="1694329" cy="260666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shakespearetheatre.org/_uploaded/images/playpage-henry2-200x300-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6470" y="3669394"/>
            <a:ext cx="19050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ecx.images-amazon.com/images/I/51x88HuJTfL._SX305_BO1,204,203,200_.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20752" y="3676080"/>
            <a:ext cx="1753907" cy="285081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6"/>
          <a:stretch>
            <a:fillRect/>
          </a:stretch>
        </p:blipFill>
        <p:spPr>
          <a:xfrm>
            <a:off x="8983941" y="3615065"/>
            <a:ext cx="1864963" cy="2911829"/>
          </a:xfrm>
          <a:prstGeom prst="rect">
            <a:avLst/>
          </a:prstGeom>
        </p:spPr>
      </p:pic>
    </p:spTree>
    <p:extLst>
      <p:ext uri="{BB962C8B-B14F-4D97-AF65-F5344CB8AC3E}">
        <p14:creationId xmlns:p14="http://schemas.microsoft.com/office/powerpoint/2010/main" val="3405710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250"/>
                                  </p:stCondLst>
                                  <p:childTnLst>
                                    <p:set>
                                      <p:cBhvr>
                                        <p:cTn id="13" dur="1" fill="hold">
                                          <p:stCondLst>
                                            <p:cond delay="0"/>
                                          </p:stCondLst>
                                        </p:cTn>
                                        <p:tgtEl>
                                          <p:spTgt spid="1028"/>
                                        </p:tgtEl>
                                        <p:attrNameLst>
                                          <p:attrName>style.visibility</p:attrName>
                                        </p:attrNameLst>
                                      </p:cBhvr>
                                      <p:to>
                                        <p:strVal val="visible"/>
                                      </p:to>
                                    </p:set>
                                  </p:childTnLst>
                                </p:cTn>
                              </p:par>
                            </p:childTnLst>
                          </p:cTn>
                        </p:par>
                        <p:par>
                          <p:cTn id="14" fill="hold">
                            <p:stCondLst>
                              <p:cond delay="250"/>
                            </p:stCondLst>
                            <p:childTnLst>
                              <p:par>
                                <p:cTn id="15" presetID="1" presetClass="entr" presetSubtype="0" fill="hold" nodeType="afterEffect">
                                  <p:stCondLst>
                                    <p:cond delay="250"/>
                                  </p:stCondLst>
                                  <p:childTnLst>
                                    <p:set>
                                      <p:cBhvr>
                                        <p:cTn id="16" dur="1" fill="hold">
                                          <p:stCondLst>
                                            <p:cond delay="0"/>
                                          </p:stCondLst>
                                        </p:cTn>
                                        <p:tgtEl>
                                          <p:spTgt spid="1030"/>
                                        </p:tgtEl>
                                        <p:attrNameLst>
                                          <p:attrName>style.visibility</p:attrName>
                                        </p:attrNameLst>
                                      </p:cBhvr>
                                      <p:to>
                                        <p:strVal val="visible"/>
                                      </p:to>
                                    </p:set>
                                  </p:childTnLst>
                                </p:cTn>
                              </p:par>
                            </p:childTnLst>
                          </p:cTn>
                        </p:par>
                        <p:par>
                          <p:cTn id="17" fill="hold">
                            <p:stCondLst>
                              <p:cond delay="500"/>
                            </p:stCondLst>
                            <p:childTnLst>
                              <p:par>
                                <p:cTn id="18" presetID="1" presetClass="entr" presetSubtype="0" fill="hold" nodeType="afterEffect">
                                  <p:stCondLst>
                                    <p:cond delay="250"/>
                                  </p:stCondLst>
                                  <p:childTnLst>
                                    <p:set>
                                      <p:cBhvr>
                                        <p:cTn id="19" dur="1" fill="hold">
                                          <p:stCondLst>
                                            <p:cond delay="0"/>
                                          </p:stCondLst>
                                        </p:cTn>
                                        <p:tgtEl>
                                          <p:spTgt spid="1032"/>
                                        </p:tgtEl>
                                        <p:attrNameLst>
                                          <p:attrName>style.visibility</p:attrName>
                                        </p:attrNameLst>
                                      </p:cBhvr>
                                      <p:to>
                                        <p:strVal val="visible"/>
                                      </p:to>
                                    </p:set>
                                  </p:childTnLst>
                                </p:cTn>
                              </p:par>
                            </p:childTnLst>
                          </p:cTn>
                        </p:par>
                        <p:par>
                          <p:cTn id="20" fill="hold">
                            <p:stCondLst>
                              <p:cond delay="750"/>
                            </p:stCondLst>
                            <p:childTnLst>
                              <p:par>
                                <p:cTn id="21" presetID="1" presetClass="entr" presetSubtype="0" fill="hold" nodeType="afterEffect">
                                  <p:stCondLst>
                                    <p:cond delay="25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3104</TotalTime>
  <Words>1085</Words>
  <Application>Microsoft Office PowerPoint</Application>
  <PresentationFormat>Widescreen</PresentationFormat>
  <Paragraphs>92</Paragraphs>
  <Slides>20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Arial Rounded MT Bold</vt:lpstr>
      <vt:lpstr>Baskerville Old Face</vt:lpstr>
      <vt:lpstr>BlackChancery</vt:lpstr>
      <vt:lpstr>Calibri</vt:lpstr>
      <vt:lpstr>Calibri Light</vt:lpstr>
      <vt:lpstr>Office Theme</vt:lpstr>
      <vt:lpstr>Shakespeare: An Introduction</vt:lpstr>
      <vt:lpstr>What’s the big deal about Shakespeare?</vt:lpstr>
      <vt:lpstr>What’s the big deal about Shakespeare?</vt:lpstr>
      <vt:lpstr>What was Shakespeare’s world like?</vt:lpstr>
      <vt:lpstr>PowerPoint Presentation</vt:lpstr>
      <vt:lpstr>What was Shakespeare’s world like?</vt:lpstr>
      <vt:lpstr>The era in which Shakespeare lived is call “Elizabethan.”</vt:lpstr>
      <vt:lpstr>Theater in the Elizabethan Era</vt:lpstr>
      <vt:lpstr>PowerPoint Presentation</vt:lpstr>
      <vt:lpstr>Architecture of The Globe Theatre</vt:lpstr>
      <vt:lpstr>The Globe Theatre</vt:lpstr>
      <vt:lpstr>The Globe Theatre</vt:lpstr>
      <vt:lpstr>Theater in Shakespeare’s time was a business.</vt:lpstr>
      <vt:lpstr>Scenes from Film</vt:lpstr>
      <vt:lpstr>Language in Shakespeare’s Plays</vt:lpstr>
      <vt:lpstr>Iambic Pentameter</vt:lpstr>
      <vt:lpstr>Genres of Shakespearean Plays</vt:lpstr>
      <vt:lpstr>Shakespearean Comedies</vt:lpstr>
      <vt:lpstr>Shakespearean Tragedies</vt:lpstr>
      <vt:lpstr>Shakespearean Histories</vt:lpstr>
    </vt:vector>
  </TitlesOfParts>
  <Company>HISD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Shakespeare: An Introduction</dc:title>
  <dc:creator>Chapman, Elizabeth M</dc:creator>
  <cp:lastModifiedBy>Chapman, Elizabeth M</cp:lastModifiedBy>
  <cp:revision>31</cp:revision>
  <dcterms:created xsi:type="dcterms:W3CDTF">2016-04-04T21:42:49Z</dcterms:created>
  <dcterms:modified xsi:type="dcterms:W3CDTF">2016-04-07T03:01:12Z</dcterms:modified>
</cp:coreProperties>
</file>