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96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595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99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4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72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6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11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2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90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23960-32EA-4536-A2ED-AD4161C133AF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911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23960-32EA-4536-A2ED-AD4161C133AF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94AF4-EF04-453F-95EB-3138F80E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0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365" y="1122363"/>
            <a:ext cx="11846859" cy="2387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Parts of Speech: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Adjectives, Adverbs, and Greek Heroes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19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275773"/>
            <a:ext cx="9144000" cy="94093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an adjective?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>
            <a:stCxn id="2" idx="2"/>
          </p:cNvCxnSpPr>
          <p:nvPr/>
        </p:nvCxnSpPr>
        <p:spPr>
          <a:xfrm>
            <a:off x="6096001" y="1216707"/>
            <a:ext cx="0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6657" y="1582057"/>
            <a:ext cx="569323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Adjectives are words that </a:t>
            </a:r>
            <a:r>
              <a:rPr lang="en-US" sz="2600" b="1" u="sng" dirty="0" smtClean="0">
                <a:solidFill>
                  <a:schemeClr val="bg1"/>
                </a:solidFill>
              </a:rPr>
              <a:t>modify</a:t>
            </a:r>
            <a:r>
              <a:rPr lang="en-US" sz="2600" dirty="0" smtClean="0">
                <a:solidFill>
                  <a:schemeClr val="bg1"/>
                </a:solidFill>
              </a:rPr>
              <a:t> (describe) a noun or pronoun. Adjectives answer the following questions:</a:t>
            </a:r>
            <a:endParaRPr lang="en-US" sz="2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What </a:t>
            </a:r>
            <a:r>
              <a:rPr lang="en-US" sz="2600" dirty="0" smtClean="0">
                <a:solidFill>
                  <a:schemeClr val="bg1"/>
                </a:solidFill>
              </a:rPr>
              <a:t>kind?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bg1"/>
                </a:solidFill>
              </a:rPr>
              <a:t>How many?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bg1"/>
                </a:solidFill>
              </a:rPr>
              <a:t>How much?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bg1"/>
                </a:solidFill>
              </a:rPr>
              <a:t>Which one?*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6656" y="6371419"/>
            <a:ext cx="5551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*adapted from </a:t>
            </a:r>
            <a:r>
              <a:rPr lang="en-US" sz="1400" dirty="0">
                <a:solidFill>
                  <a:schemeClr val="bg1"/>
                </a:solidFill>
              </a:rPr>
              <a:t>http://</a:t>
            </a:r>
            <a:r>
              <a:rPr lang="en-US" sz="1400" dirty="0" smtClean="0">
                <a:solidFill>
                  <a:schemeClr val="bg1"/>
                </a:solidFill>
              </a:rPr>
              <a:t>www.chompchomp.com/terms/adjective.htm and the Holt High School Handbook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vignette1.wikia.nocookie.net/kingdomhearts/images/3/30/Hercules_KHREC.png/revision/latest?cb=201406090408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647" y="1216707"/>
            <a:ext cx="3602987" cy="524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37515" y="1187984"/>
            <a:ext cx="3370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Heracles is considered by many to be the greatest Greek hero. He was a strong, brave, and just man.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4776" y="2457979"/>
            <a:ext cx="3726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Heracles is famous for completing the Twelve Labors, difficult challenges which included slaying a hydra with nine heads.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31437" y="2051038"/>
            <a:ext cx="227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What kind?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53210" y="3509721"/>
            <a:ext cx="227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How many?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37518" y="3931179"/>
            <a:ext cx="3726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Heracles was a hero because he had more bravery than the average person.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57693" y="4845457"/>
            <a:ext cx="227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How much?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2001" y="5374491"/>
            <a:ext cx="3726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We remember those stories about Heracles even today.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31437" y="6062794"/>
            <a:ext cx="227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Which one?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30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275773"/>
            <a:ext cx="9144000" cy="94093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Adjectives and Commas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>
            <a:stCxn id="2" idx="2"/>
          </p:cNvCxnSpPr>
          <p:nvPr/>
        </p:nvCxnSpPr>
        <p:spPr>
          <a:xfrm>
            <a:off x="6096001" y="1216707"/>
            <a:ext cx="0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6657" y="1582057"/>
            <a:ext cx="569323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When you have multiple adjectives in a list, you sometimes need commas to separate them.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b="1" u="sng" dirty="0" smtClean="0">
                <a:solidFill>
                  <a:schemeClr val="bg1"/>
                </a:solidFill>
              </a:rPr>
              <a:t>Coordinate adjectives</a:t>
            </a:r>
            <a:r>
              <a:rPr lang="en-US" sz="2200" u="sng" dirty="0" smtClean="0">
                <a:solidFill>
                  <a:schemeClr val="bg1"/>
                </a:solidFill>
              </a:rPr>
              <a:t> </a:t>
            </a:r>
            <a:r>
              <a:rPr lang="en-US" sz="2200" dirty="0" smtClean="0">
                <a:solidFill>
                  <a:schemeClr val="bg1"/>
                </a:solidFill>
              </a:rPr>
              <a:t>occur in a list whose meaning stays the same, even when the adjectives are rearranged. You need to separate these with commas.</a:t>
            </a:r>
          </a:p>
          <a:p>
            <a:endParaRPr lang="en-US" sz="2200" b="1" dirty="0">
              <a:solidFill>
                <a:schemeClr val="bg1"/>
              </a:solidFill>
            </a:endParaRPr>
          </a:p>
          <a:p>
            <a:r>
              <a:rPr lang="en-US" sz="2200" b="1" u="sng" dirty="0" err="1" smtClean="0">
                <a:solidFill>
                  <a:schemeClr val="bg1"/>
                </a:solidFill>
              </a:rPr>
              <a:t>Noncoordinate</a:t>
            </a:r>
            <a:r>
              <a:rPr lang="en-US" sz="2200" b="1" u="sng" dirty="0" smtClean="0">
                <a:solidFill>
                  <a:schemeClr val="bg1"/>
                </a:solidFill>
              </a:rPr>
              <a:t> adjectives</a:t>
            </a:r>
            <a:r>
              <a:rPr lang="en-US" sz="2200" dirty="0" smtClean="0">
                <a:solidFill>
                  <a:schemeClr val="bg1"/>
                </a:solidFill>
              </a:rPr>
              <a:t> occur when the list must retain its order to preserve its meaning. You do not need to separate these with commas.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3631" y="3384544"/>
            <a:ext cx="5636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When Heracles was a young man, he was given a choice between a </a:t>
            </a:r>
            <a:r>
              <a:rPr lang="en-US" b="1" i="1" u="sng" dirty="0" smtClean="0">
                <a:solidFill>
                  <a:schemeClr val="bg1"/>
                </a:solidFill>
              </a:rPr>
              <a:t>happy</a:t>
            </a:r>
            <a:r>
              <a:rPr lang="en-US" b="1" i="1" dirty="0" smtClean="0">
                <a:solidFill>
                  <a:schemeClr val="bg1"/>
                </a:solidFill>
              </a:rPr>
              <a:t>, </a:t>
            </a:r>
            <a:r>
              <a:rPr lang="en-US" b="1" i="1" u="sng" dirty="0" smtClean="0">
                <a:solidFill>
                  <a:schemeClr val="bg1"/>
                </a:solidFill>
              </a:rPr>
              <a:t>easy</a:t>
            </a:r>
            <a:r>
              <a:rPr lang="en-US" b="1" i="1" dirty="0" smtClean="0">
                <a:solidFill>
                  <a:schemeClr val="bg1"/>
                </a:solidFill>
              </a:rPr>
              <a:t>, </a:t>
            </a:r>
            <a:r>
              <a:rPr lang="en-US" b="1" i="1" u="sng" dirty="0" smtClean="0">
                <a:solidFill>
                  <a:schemeClr val="bg1"/>
                </a:solidFill>
              </a:rPr>
              <a:t>forgettable</a:t>
            </a:r>
            <a:r>
              <a:rPr lang="en-US" dirty="0" smtClean="0">
                <a:solidFill>
                  <a:schemeClr val="bg1"/>
                </a:solidFill>
              </a:rPr>
              <a:t> life, or a </a:t>
            </a:r>
            <a:r>
              <a:rPr lang="en-US" b="1" i="1" u="sng" dirty="0" smtClean="0">
                <a:solidFill>
                  <a:schemeClr val="bg1"/>
                </a:solidFill>
              </a:rPr>
              <a:t>difficult</a:t>
            </a:r>
            <a:r>
              <a:rPr lang="en-US" b="1" i="1" dirty="0" smtClean="0">
                <a:solidFill>
                  <a:schemeClr val="bg1"/>
                </a:solidFill>
              </a:rPr>
              <a:t>, </a:t>
            </a:r>
            <a:r>
              <a:rPr lang="en-US" b="1" i="1" u="sng" dirty="0" smtClean="0">
                <a:solidFill>
                  <a:schemeClr val="bg1"/>
                </a:solidFill>
              </a:rPr>
              <a:t>painful</a:t>
            </a:r>
            <a:r>
              <a:rPr lang="en-US" b="1" i="1" dirty="0" smtClean="0">
                <a:solidFill>
                  <a:schemeClr val="bg1"/>
                </a:solidFill>
              </a:rPr>
              <a:t>, </a:t>
            </a:r>
            <a:r>
              <a:rPr lang="en-US" b="1" i="1" u="sng" dirty="0" smtClean="0">
                <a:solidFill>
                  <a:schemeClr val="bg1"/>
                </a:solidFill>
              </a:rPr>
              <a:t>glorious</a:t>
            </a:r>
            <a:r>
              <a:rPr lang="en-US" dirty="0" smtClean="0">
                <a:solidFill>
                  <a:schemeClr val="bg1"/>
                </a:solidFill>
              </a:rPr>
              <a:t> life.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37516" y="5136876"/>
            <a:ext cx="5447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Of Zeus’s </a:t>
            </a:r>
            <a:r>
              <a:rPr lang="en-US" b="1" i="1" u="sng" dirty="0" smtClean="0">
                <a:solidFill>
                  <a:schemeClr val="bg1"/>
                </a:solidFill>
              </a:rPr>
              <a:t>many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1" i="1" u="sng" dirty="0" smtClean="0">
                <a:solidFill>
                  <a:schemeClr val="bg1"/>
                </a:solidFill>
              </a:rPr>
              <a:t>illegitimate</a:t>
            </a:r>
            <a:r>
              <a:rPr lang="en-US" b="1" i="1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children, Heracles is the one most people know about today.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13501" y="4259831"/>
            <a:ext cx="507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These two lists of adjectives could be rearranged; therefore they are coordinate and require commas.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13501" y="5781449"/>
            <a:ext cx="5076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It wouldn’t make sense for you to say “illegitimate, many”; therefore, the adjectives are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noncoordinate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and should not have commas.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 descr="http://www.wga.hu/art/c/carracci/annibale/1/herac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106" y="1128722"/>
            <a:ext cx="2921575" cy="202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398908" y="3159065"/>
            <a:ext cx="2901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bg1"/>
                </a:solidFill>
              </a:rPr>
              <a:t>The Choice of Heracles </a:t>
            </a:r>
            <a:r>
              <a:rPr lang="en-US" sz="1200" dirty="0" smtClean="0">
                <a:solidFill>
                  <a:schemeClr val="bg1"/>
                </a:solidFill>
              </a:rPr>
              <a:t>(1596), Carracci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65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412" y="275773"/>
            <a:ext cx="11349317" cy="940934"/>
          </a:xfrm>
        </p:spPr>
        <p:txBody>
          <a:bodyPr>
            <a:noAutofit/>
          </a:bodyPr>
          <a:lstStyle/>
          <a:p>
            <a:r>
              <a:rPr lang="en-US" sz="5000" dirty="0" smtClean="0">
                <a:solidFill>
                  <a:schemeClr val="bg1"/>
                </a:solidFill>
              </a:rPr>
              <a:t>Comparative and Superlative Adjectives</a:t>
            </a:r>
            <a:endParaRPr lang="en-US" sz="5000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87036" y="1270495"/>
            <a:ext cx="8965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9677" y="1270495"/>
            <a:ext cx="569323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Some adjectives also give us information about whether the noun being described is more or most in a certain category.</a:t>
            </a:r>
          </a:p>
          <a:p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98651" y="2317439"/>
            <a:ext cx="38202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Hippomenes</a:t>
            </a:r>
            <a:r>
              <a:rPr lang="en-US" dirty="0" smtClean="0">
                <a:solidFill>
                  <a:schemeClr val="bg1"/>
                </a:solidFill>
              </a:rPr>
              <a:t> fell in love with </a:t>
            </a:r>
            <a:r>
              <a:rPr lang="en-US" dirty="0" err="1" smtClean="0">
                <a:solidFill>
                  <a:schemeClr val="bg1"/>
                </a:solidFill>
              </a:rPr>
              <a:t>Atalanta</a:t>
            </a:r>
            <a:r>
              <a:rPr lang="en-US" dirty="0" smtClean="0">
                <a:solidFill>
                  <a:schemeClr val="bg1"/>
                </a:solidFill>
              </a:rPr>
              <a:t>, and even though she was </a:t>
            </a:r>
            <a:r>
              <a:rPr lang="en-US" b="1" i="1" u="sng" dirty="0" smtClean="0">
                <a:solidFill>
                  <a:schemeClr val="bg1"/>
                </a:solidFill>
              </a:rPr>
              <a:t>faster</a:t>
            </a:r>
            <a:r>
              <a:rPr lang="en-US" dirty="0" smtClean="0">
                <a:solidFill>
                  <a:schemeClr val="bg1"/>
                </a:solidFill>
              </a:rPr>
              <a:t> than he was, he tricked her by throwing golden apples in her path. She lost the race and had to marry him.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1936" y="4040817"/>
            <a:ext cx="37265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Although Theseus is </a:t>
            </a:r>
            <a:r>
              <a:rPr lang="en-US" b="1" i="1" u="sng" dirty="0" smtClean="0">
                <a:solidFill>
                  <a:schemeClr val="bg1"/>
                </a:solidFill>
              </a:rPr>
              <a:t>most</a:t>
            </a:r>
            <a:r>
              <a:rPr lang="en-US" dirty="0" smtClean="0">
                <a:solidFill>
                  <a:schemeClr val="bg1"/>
                </a:solidFill>
              </a:rPr>
              <a:t> famous for defeating the Minotaur, it was actually the Princess Ariadne who came up with the idea for him to escape the labyrinth using a ball of twine.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Ariadne was </a:t>
            </a:r>
            <a:r>
              <a:rPr lang="en-US" b="1" i="1" u="sng" dirty="0" smtClean="0">
                <a:solidFill>
                  <a:schemeClr val="bg1"/>
                </a:solidFill>
              </a:rPr>
              <a:t>more</a:t>
            </a:r>
            <a:r>
              <a:rPr lang="en-US" dirty="0" smtClean="0">
                <a:solidFill>
                  <a:schemeClr val="bg1"/>
                </a:solidFill>
              </a:rPr>
              <a:t> intelligent than many other Greek princesses.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98651" y="1425058"/>
            <a:ext cx="3609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Atalanta</a:t>
            </a:r>
            <a:r>
              <a:rPr lang="en-US" dirty="0" smtClean="0">
                <a:solidFill>
                  <a:schemeClr val="bg1"/>
                </a:solidFill>
              </a:rPr>
              <a:t> was the </a:t>
            </a:r>
            <a:r>
              <a:rPr lang="en-US" b="1" i="1" u="sng" dirty="0" smtClean="0">
                <a:solidFill>
                  <a:schemeClr val="bg1"/>
                </a:solidFill>
              </a:rPr>
              <a:t>fastest</a:t>
            </a:r>
            <a:r>
              <a:rPr lang="en-US" dirty="0" smtClean="0">
                <a:solidFill>
                  <a:schemeClr val="bg1"/>
                </a:solidFill>
              </a:rPr>
              <a:t> person, male or female, in Ancient Greece.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2" name="Picture 4" descr="http://www.liechtensteincollections.at/de/pages/showImage.asp?src=/assets/images/5038C.jpg&amp;width=4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983" y="1343342"/>
            <a:ext cx="1876410" cy="208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33983" y="3428716"/>
            <a:ext cx="1876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bg1"/>
                </a:solidFill>
              </a:rPr>
              <a:t>The Race Between </a:t>
            </a:r>
            <a:r>
              <a:rPr lang="en-US" sz="1000" i="1" dirty="0" err="1" smtClean="0">
                <a:solidFill>
                  <a:schemeClr val="bg1"/>
                </a:solidFill>
              </a:rPr>
              <a:t>Atalanta</a:t>
            </a:r>
            <a:r>
              <a:rPr lang="en-US" sz="1000" i="1" dirty="0" smtClean="0">
                <a:solidFill>
                  <a:schemeClr val="bg1"/>
                </a:solidFill>
              </a:rPr>
              <a:t> and </a:t>
            </a:r>
            <a:r>
              <a:rPr lang="en-US" sz="1000" i="1" dirty="0" err="1" smtClean="0">
                <a:solidFill>
                  <a:schemeClr val="bg1"/>
                </a:solidFill>
              </a:rPr>
              <a:t>Hippomenes</a:t>
            </a:r>
            <a:r>
              <a:rPr lang="en-US" sz="1000" i="1" dirty="0" smtClean="0">
                <a:solidFill>
                  <a:schemeClr val="bg1"/>
                </a:solidFill>
              </a:rPr>
              <a:t> </a:t>
            </a:r>
            <a:r>
              <a:rPr lang="en-US" sz="1000" dirty="0" smtClean="0">
                <a:solidFill>
                  <a:schemeClr val="bg1"/>
                </a:solidFill>
              </a:rPr>
              <a:t>(1680), </a:t>
            </a:r>
            <a:r>
              <a:rPr lang="en-US" sz="1000" dirty="0" err="1" smtClean="0">
                <a:solidFill>
                  <a:schemeClr val="bg1"/>
                </a:solidFill>
              </a:rPr>
              <a:t>Columbel</a:t>
            </a:r>
            <a:endParaRPr lang="en-US" sz="1000" dirty="0">
              <a:solidFill>
                <a:schemeClr val="bg1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217036"/>
              </p:ext>
            </p:extLst>
          </p:nvPr>
        </p:nvGraphicFramePr>
        <p:xfrm>
          <a:off x="299677" y="2553774"/>
          <a:ext cx="5693231" cy="2173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7055"/>
                <a:gridCol w="2168088"/>
                <a:gridCol w="2168088"/>
              </a:tblGrid>
              <a:tr h="282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kind of adjective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comparative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superlative</a:t>
                      </a:r>
                      <a:endParaRPr lang="en-US" sz="1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54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one syllable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add “</a:t>
                      </a:r>
                      <a:r>
                        <a:rPr lang="en-US" sz="1400" dirty="0" err="1">
                          <a:effectLst/>
                        </a:rPr>
                        <a:t>er</a:t>
                      </a:r>
                      <a:r>
                        <a:rPr lang="en-US" sz="1400" dirty="0">
                          <a:effectLst/>
                        </a:rPr>
                        <a:t>,” “</a:t>
                      </a:r>
                      <a:r>
                        <a:rPr lang="en-US" sz="1400" dirty="0" err="1">
                          <a:effectLst/>
                        </a:rPr>
                        <a:t>ier</a:t>
                      </a:r>
                      <a:r>
                        <a:rPr lang="en-US" sz="1400" dirty="0">
                          <a:effectLst/>
                        </a:rPr>
                        <a:t>,” or “r” to the end of the word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add “est,” “iest,” or “st” to the end of the word</a:t>
                      </a:r>
                      <a:endParaRPr lang="en-US" sz="1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54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two syllables</a:t>
                      </a:r>
                      <a:endParaRPr lang="en-US" sz="1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add “</a:t>
                      </a:r>
                      <a:r>
                        <a:rPr lang="en-US" sz="1400" dirty="0" err="1">
                          <a:effectLst/>
                        </a:rPr>
                        <a:t>er</a:t>
                      </a:r>
                      <a:r>
                        <a:rPr lang="en-US" sz="1400" dirty="0">
                          <a:effectLst/>
                        </a:rPr>
                        <a:t>,” “</a:t>
                      </a:r>
                      <a:r>
                        <a:rPr lang="en-US" sz="1400" dirty="0" err="1">
                          <a:effectLst/>
                        </a:rPr>
                        <a:t>ier</a:t>
                      </a:r>
                      <a:r>
                        <a:rPr lang="en-US" sz="1400" dirty="0">
                          <a:effectLst/>
                        </a:rPr>
                        <a:t>,” or “r” to the end of the word (usually)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add “</a:t>
                      </a:r>
                      <a:r>
                        <a:rPr lang="en-US" sz="1400" dirty="0" err="1">
                          <a:effectLst/>
                        </a:rPr>
                        <a:t>est</a:t>
                      </a:r>
                      <a:r>
                        <a:rPr lang="en-US" sz="1400" dirty="0">
                          <a:effectLst/>
                        </a:rPr>
                        <a:t>,” “</a:t>
                      </a:r>
                      <a:r>
                        <a:rPr lang="en-US" sz="1400" dirty="0" err="1">
                          <a:effectLst/>
                        </a:rPr>
                        <a:t>iest</a:t>
                      </a:r>
                      <a:r>
                        <a:rPr lang="en-US" sz="1400" dirty="0">
                          <a:effectLst/>
                        </a:rPr>
                        <a:t>,” or “</a:t>
                      </a:r>
                      <a:r>
                        <a:rPr lang="en-US" sz="1400" dirty="0" err="1">
                          <a:effectLst/>
                        </a:rPr>
                        <a:t>st</a:t>
                      </a:r>
                      <a:r>
                        <a:rPr lang="en-US" sz="1400" dirty="0">
                          <a:effectLst/>
                        </a:rPr>
                        <a:t>” to the end of the word (usually)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2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three syllables</a:t>
                      </a:r>
                      <a:endParaRPr lang="en-US" sz="1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add “more” in front of the word</a:t>
                      </a:r>
                      <a:endParaRPr lang="en-US" sz="1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add “most” in front of the word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907928"/>
              </p:ext>
            </p:extLst>
          </p:nvPr>
        </p:nvGraphicFramePr>
        <p:xfrm>
          <a:off x="286657" y="5610489"/>
          <a:ext cx="3011022" cy="1076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3241"/>
                <a:gridCol w="1120100"/>
                <a:gridCol w="1187681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adjective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comparative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superlative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good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better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best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bad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worse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worst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little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less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least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much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more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most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far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farther/further</a:t>
                      </a:r>
                      <a:endParaRPr lang="en-US" sz="11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farthest/furthest*</a:t>
                      </a:r>
                      <a:endParaRPr lang="en-US" sz="11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03412" y="4991113"/>
            <a:ext cx="2277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Exceptions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55894" y="5610912"/>
            <a:ext cx="2485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*Farther/farthest refer to literal distance (“It is farther to Dallas that to Austin.”), which further/furthest refer to non-literal distance (“Studying will take you further in life than watching TV.”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2054" name="Picture 6" descr="Theseus and Ariadne at the Entrance of the Labyrint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239" y="4127696"/>
            <a:ext cx="2212975" cy="153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130534" y="5719192"/>
            <a:ext cx="18764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bg1"/>
                </a:solidFill>
              </a:rPr>
              <a:t>Theseus and Ariadne at the Entrance of the Labyrinth </a:t>
            </a:r>
            <a:r>
              <a:rPr lang="en-US" sz="1000" dirty="0" smtClean="0">
                <a:solidFill>
                  <a:schemeClr val="bg1"/>
                </a:solidFill>
              </a:rPr>
              <a:t>(1812), </a:t>
            </a:r>
            <a:r>
              <a:rPr lang="en-US" sz="1000" dirty="0" err="1" smtClean="0">
                <a:solidFill>
                  <a:schemeClr val="bg1"/>
                </a:solidFill>
              </a:rPr>
              <a:t>Westall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26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275773"/>
            <a:ext cx="9144000" cy="94093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Adjectives and Writing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652682" y="1216707"/>
            <a:ext cx="0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6657" y="1582057"/>
            <a:ext cx="43660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In general, writers should attempt to use more precise, specific nouns instead of general nouns along with adjectives.</a:t>
            </a:r>
          </a:p>
          <a:p>
            <a:endParaRPr lang="en-US" sz="2600" dirty="0">
              <a:solidFill>
                <a:schemeClr val="bg1"/>
              </a:solidFill>
            </a:endParaRPr>
          </a:p>
          <a:p>
            <a:r>
              <a:rPr lang="en-US" sz="2600" dirty="0" smtClean="0">
                <a:solidFill>
                  <a:schemeClr val="bg1"/>
                </a:solidFill>
              </a:rPr>
              <a:t>This allows writers to communicate their message more efficiently.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4728" y="3647431"/>
            <a:ext cx="70163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Perseus decided to go on a difficult journey to defeat Medusa. Medusa was a scary woman who had serpents for hair. People who looked into her eyes would be turned into stone. Perseus defeated Medusa by holding up a shiny metal shield so that she turned herself into a statue.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4728" y="4999725"/>
            <a:ext cx="7016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</a:rPr>
              <a:t>Perseus decided to go on a </a:t>
            </a:r>
            <a:r>
              <a:rPr lang="en-US" strike="sngStrike" dirty="0" smtClean="0">
                <a:solidFill>
                  <a:schemeClr val="bg1"/>
                </a:solidFill>
              </a:rPr>
              <a:t>difficult journey </a:t>
            </a:r>
            <a:r>
              <a:rPr lang="en-US" dirty="0" smtClean="0">
                <a:solidFill>
                  <a:schemeClr val="bg1"/>
                </a:solidFill>
              </a:rPr>
              <a:t>to defeat Medusa. Medusa was a </a:t>
            </a:r>
            <a:r>
              <a:rPr lang="en-US" strike="sngStrike" dirty="0" smtClean="0">
                <a:solidFill>
                  <a:schemeClr val="bg1"/>
                </a:solidFill>
              </a:rPr>
              <a:t>scary woman</a:t>
            </a:r>
            <a:r>
              <a:rPr lang="en-US" dirty="0" smtClean="0">
                <a:solidFill>
                  <a:schemeClr val="bg1"/>
                </a:solidFill>
              </a:rPr>
              <a:t> who had serpents for hair. People who looked into her eyes would be turned into stone. Perseus defeated Medusa by holding up a </a:t>
            </a:r>
            <a:r>
              <a:rPr lang="en-US" strike="sngStrike" dirty="0" smtClean="0">
                <a:solidFill>
                  <a:schemeClr val="bg1"/>
                </a:solidFill>
              </a:rPr>
              <a:t>shiny metal</a:t>
            </a:r>
            <a:r>
              <a:rPr lang="en-US" dirty="0" smtClean="0">
                <a:solidFill>
                  <a:schemeClr val="bg1"/>
                </a:solidFill>
              </a:rPr>
              <a:t> shield so that she turned herself into a statue.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0660" y="4879150"/>
            <a:ext cx="155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quest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46381" y="5340831"/>
            <a:ext cx="155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monster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64948" y="6161098"/>
            <a:ext cx="155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reflective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3074" name="Picture 2" descr="http://www.greekmyths-greekmythology.com/wp-content/uploads/2009/08/perseus-medu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620" y="1234650"/>
            <a:ext cx="3172811" cy="2017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90551" y="3270501"/>
            <a:ext cx="3211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bg1"/>
                </a:solidFill>
              </a:rPr>
              <a:t>Perseus with the Head of Medusa </a:t>
            </a:r>
            <a:r>
              <a:rPr lang="en-US" sz="1200" dirty="0" smtClean="0">
                <a:solidFill>
                  <a:schemeClr val="bg1"/>
                </a:solidFill>
              </a:rPr>
              <a:t>(1545), Cellini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38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275773"/>
            <a:ext cx="9144000" cy="94093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an adverb?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616824" y="1223018"/>
            <a:ext cx="0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6657" y="1582056"/>
            <a:ext cx="40432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smtClean="0">
                <a:solidFill>
                  <a:schemeClr val="bg1"/>
                </a:solidFill>
              </a:rPr>
              <a:t>Adverbs </a:t>
            </a:r>
            <a:r>
              <a:rPr lang="en-US" sz="2600" dirty="0" smtClean="0">
                <a:solidFill>
                  <a:schemeClr val="bg1"/>
                </a:solidFill>
              </a:rPr>
              <a:t>are words </a:t>
            </a:r>
            <a:r>
              <a:rPr lang="en-US" sz="2600" dirty="0">
                <a:solidFill>
                  <a:schemeClr val="bg1"/>
                </a:solidFill>
              </a:rPr>
              <a:t>used to </a:t>
            </a:r>
            <a:r>
              <a:rPr lang="en-US" sz="2600" b="1" u="sng" dirty="0">
                <a:solidFill>
                  <a:schemeClr val="bg1"/>
                </a:solidFill>
              </a:rPr>
              <a:t>modify</a:t>
            </a:r>
            <a:r>
              <a:rPr lang="en-US" sz="2600" dirty="0">
                <a:solidFill>
                  <a:schemeClr val="bg1"/>
                </a:solidFill>
              </a:rPr>
              <a:t> a verb, an adjective, or another </a:t>
            </a:r>
            <a:r>
              <a:rPr lang="en-US" sz="2600" dirty="0" smtClean="0">
                <a:solidFill>
                  <a:schemeClr val="bg1"/>
                </a:solidFill>
              </a:rPr>
              <a:t>adverb.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52148" y="1629407"/>
            <a:ext cx="6687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Jason was a prince in Ancient Greece who had to go on an adventure to prove that he was worthy of being king of his homeland.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0601" y="2686886"/>
            <a:ext cx="743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</a:t>
            </a:r>
            <a:r>
              <a:rPr lang="en-US" b="1" u="sng" dirty="0" smtClean="0">
                <a:solidFill>
                  <a:schemeClr val="bg1"/>
                </a:solidFill>
              </a:rPr>
              <a:t>fearlessly</a:t>
            </a:r>
            <a:r>
              <a:rPr lang="en-US" dirty="0" smtClean="0">
                <a:solidFill>
                  <a:schemeClr val="bg1"/>
                </a:solidFill>
              </a:rPr>
              <a:t> sailed between two great clashing rocks to reach a distant land.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93041" y="3131543"/>
            <a:ext cx="383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“fearlessly” modifies a verb (“sailed”)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35606" y="3913544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 slaughtered the Harpies, a trio of </a:t>
            </a:r>
            <a:r>
              <a:rPr lang="en-US" b="1" u="sng" dirty="0" smtClean="0">
                <a:solidFill>
                  <a:schemeClr val="bg1"/>
                </a:solidFill>
              </a:rPr>
              <a:t>very</a:t>
            </a:r>
            <a:r>
              <a:rPr lang="en-US" dirty="0" smtClean="0">
                <a:solidFill>
                  <a:schemeClr val="bg1"/>
                </a:solidFill>
              </a:rPr>
              <a:t> vicious, bird-like monsters who tormented people.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93978" y="4511075"/>
            <a:ext cx="4000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“very” modifies an adjective (“vicious”)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65595" y="5278776"/>
            <a:ext cx="7247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myths about Jason are </a:t>
            </a:r>
            <a:r>
              <a:rPr lang="en-US" b="1" u="sng" dirty="0" smtClean="0">
                <a:solidFill>
                  <a:schemeClr val="bg1"/>
                </a:solidFill>
              </a:rPr>
              <a:t>still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1" u="sng" dirty="0" smtClean="0">
                <a:solidFill>
                  <a:schemeClr val="bg1"/>
                </a:solidFill>
              </a:rPr>
              <a:t>widely</a:t>
            </a:r>
            <a:r>
              <a:rPr lang="en-US" dirty="0" smtClean="0">
                <a:solidFill>
                  <a:schemeClr val="bg1"/>
                </a:solidFill>
              </a:rPr>
              <a:t> known in our world today, in large part because of the films and TV shows that depict his adventures.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94196" y="5930373"/>
            <a:ext cx="675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“still” modifies another adverb (“widely,” which modifies “known”)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 descr="http://theargonauts.com/about/images/jason-and-the-argonauts-battling-skeleton-warrio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82" y="3280378"/>
            <a:ext cx="3412191" cy="253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7541" y="5897775"/>
            <a:ext cx="3402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bg1"/>
                </a:solidFill>
              </a:rPr>
              <a:t>Jason and the Argonauts (1963), </a:t>
            </a:r>
            <a:r>
              <a:rPr lang="en-US" sz="1200" dirty="0" smtClean="0">
                <a:solidFill>
                  <a:schemeClr val="bg1"/>
                </a:solidFill>
              </a:rPr>
              <a:t>Columbia Pictures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Arc 7"/>
          <p:cNvSpPr/>
          <p:nvPr/>
        </p:nvSpPr>
        <p:spPr>
          <a:xfrm rot="19346338">
            <a:off x="5730623" y="2664986"/>
            <a:ext cx="645459" cy="562251"/>
          </a:xfrm>
          <a:prstGeom prst="arc">
            <a:avLst>
              <a:gd name="adj1" fmla="val 15730277"/>
              <a:gd name="adj2" fmla="val 0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/>
          <p:cNvSpPr/>
          <p:nvPr/>
        </p:nvSpPr>
        <p:spPr>
          <a:xfrm rot="19346338">
            <a:off x="8375143" y="3918168"/>
            <a:ext cx="645459" cy="562251"/>
          </a:xfrm>
          <a:prstGeom prst="arc">
            <a:avLst>
              <a:gd name="adj1" fmla="val 15730277"/>
              <a:gd name="adj2" fmla="val 0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/>
          <p:cNvSpPr/>
          <p:nvPr/>
        </p:nvSpPr>
        <p:spPr>
          <a:xfrm rot="19346338">
            <a:off x="7520733" y="5258023"/>
            <a:ext cx="645459" cy="562251"/>
          </a:xfrm>
          <a:prstGeom prst="arc">
            <a:avLst>
              <a:gd name="adj1" fmla="val 15730277"/>
              <a:gd name="adj2" fmla="val 0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/>
        </p:nvSpPr>
        <p:spPr>
          <a:xfrm rot="19346338">
            <a:off x="8169017" y="5251297"/>
            <a:ext cx="645459" cy="562251"/>
          </a:xfrm>
          <a:prstGeom prst="arc">
            <a:avLst>
              <a:gd name="adj1" fmla="val 15730277"/>
              <a:gd name="adj2" fmla="val 0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6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275773"/>
            <a:ext cx="9144000" cy="94093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Kinds of Adverbs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136342" y="1216707"/>
            <a:ext cx="0" cy="54163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9999" y="1082237"/>
            <a:ext cx="5697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Adverbs of manner </a:t>
            </a:r>
            <a:r>
              <a:rPr lang="en-US" sz="2000" dirty="0" smtClean="0">
                <a:solidFill>
                  <a:schemeClr val="bg1"/>
                </a:solidFill>
              </a:rPr>
              <a:t>describe </a:t>
            </a:r>
            <a:r>
              <a:rPr lang="en-US" sz="2000" b="1" u="sng" dirty="0" smtClean="0">
                <a:solidFill>
                  <a:schemeClr val="bg1"/>
                </a:solidFill>
              </a:rPr>
              <a:t>how</a:t>
            </a:r>
            <a:r>
              <a:rPr lang="en-US" sz="2000" dirty="0" smtClean="0">
                <a:solidFill>
                  <a:schemeClr val="bg1"/>
                </a:solidFill>
              </a:rPr>
              <a:t> something is done.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9999" y="1942489"/>
            <a:ext cx="5697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Adverbs of time </a:t>
            </a:r>
            <a:r>
              <a:rPr lang="en-US" sz="2000" dirty="0" smtClean="0">
                <a:solidFill>
                  <a:schemeClr val="bg1"/>
                </a:solidFill>
              </a:rPr>
              <a:t>describe </a:t>
            </a:r>
            <a:r>
              <a:rPr lang="en-US" sz="2000" b="1" u="sng" dirty="0" smtClean="0">
                <a:solidFill>
                  <a:schemeClr val="bg1"/>
                </a:solidFill>
              </a:rPr>
              <a:t>when</a:t>
            </a:r>
            <a:r>
              <a:rPr lang="en-US" sz="2000" dirty="0" smtClean="0">
                <a:solidFill>
                  <a:schemeClr val="bg1"/>
                </a:solidFill>
              </a:rPr>
              <a:t> something is done.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4482" y="1476683"/>
            <a:ext cx="58318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Examples: angrily, quickly, skillfully (often words that end in “-</a:t>
            </a:r>
            <a:r>
              <a:rPr lang="en-US" sz="1600" dirty="0" err="1" smtClean="0">
                <a:solidFill>
                  <a:schemeClr val="bg1"/>
                </a:solidFill>
              </a:rPr>
              <a:t>ly</a:t>
            </a:r>
            <a:r>
              <a:rPr lang="en-US" sz="1600" dirty="0" smtClean="0">
                <a:solidFill>
                  <a:schemeClr val="bg1"/>
                </a:solidFill>
              </a:rPr>
              <a:t>”)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8965" y="2355221"/>
            <a:ext cx="5831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Examples: </a:t>
            </a:r>
            <a:r>
              <a:rPr lang="en-US" sz="1600" dirty="0" smtClean="0">
                <a:solidFill>
                  <a:schemeClr val="bg1"/>
                </a:solidFill>
              </a:rPr>
              <a:t>afterwards, already, always, early, finally, immediately, now, recently, soon, still, then, today, tomorrow, yesterday, yet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1035" y="3116861"/>
            <a:ext cx="5697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Adverbs of place </a:t>
            </a:r>
            <a:r>
              <a:rPr lang="en-US" sz="2000" dirty="0" smtClean="0">
                <a:solidFill>
                  <a:schemeClr val="bg1"/>
                </a:solidFill>
              </a:rPr>
              <a:t>describe </a:t>
            </a:r>
            <a:r>
              <a:rPr lang="en-US" sz="2000" b="1" u="sng" dirty="0" smtClean="0">
                <a:solidFill>
                  <a:schemeClr val="bg1"/>
                </a:solidFill>
              </a:rPr>
              <a:t>where</a:t>
            </a:r>
            <a:r>
              <a:rPr lang="en-US" sz="2000" dirty="0" smtClean="0">
                <a:solidFill>
                  <a:schemeClr val="bg1"/>
                </a:solidFill>
              </a:rPr>
              <a:t> something is done.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3448" y="3489252"/>
            <a:ext cx="58318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Examples: </a:t>
            </a:r>
            <a:r>
              <a:rPr lang="en-US" sz="1600" dirty="0" smtClean="0">
                <a:solidFill>
                  <a:schemeClr val="bg1"/>
                </a:solidFill>
              </a:rPr>
              <a:t>above, below, here, outside, there, under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2071" y="3874376"/>
            <a:ext cx="5697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Adverbs of degree </a:t>
            </a:r>
            <a:r>
              <a:rPr lang="en-US" sz="2000" dirty="0" smtClean="0">
                <a:solidFill>
                  <a:schemeClr val="bg1"/>
                </a:solidFill>
              </a:rPr>
              <a:t>describe </a:t>
            </a:r>
            <a:r>
              <a:rPr lang="en-US" sz="2000" b="1" u="sng" dirty="0" smtClean="0">
                <a:solidFill>
                  <a:schemeClr val="bg1"/>
                </a:solidFill>
              </a:rPr>
              <a:t>to what extent</a:t>
            </a:r>
            <a:r>
              <a:rPr lang="en-US" sz="2000" dirty="0" smtClean="0">
                <a:solidFill>
                  <a:schemeClr val="bg1"/>
                </a:solidFill>
              </a:rPr>
              <a:t> or </a:t>
            </a:r>
            <a:r>
              <a:rPr lang="en-US" sz="2000" b="1" u="sng" dirty="0" smtClean="0">
                <a:solidFill>
                  <a:schemeClr val="bg1"/>
                </a:solidFill>
              </a:rPr>
              <a:t>how much</a:t>
            </a:r>
            <a:r>
              <a:rPr lang="en-US" sz="2000" dirty="0" smtClean="0">
                <a:solidFill>
                  <a:schemeClr val="bg1"/>
                </a:solidFill>
              </a:rPr>
              <a:t> something is done.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7931" y="4596389"/>
            <a:ext cx="5831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Examples: a (little) </a:t>
            </a:r>
            <a:r>
              <a:rPr lang="en-US" sz="1600" dirty="0" smtClean="0">
                <a:solidFill>
                  <a:schemeClr val="bg1"/>
                </a:solidFill>
              </a:rPr>
              <a:t>bit, a lot, absolutely, almost, completely, enough, entirely, extremely, fairly, highly, nearly, perfectly, pretty, quite, rather, really, slightly, so, somewhat, too, totally, utterly, very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3107" y="5505946"/>
            <a:ext cx="5697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</a:rPr>
              <a:t>Adverbs of frequency </a:t>
            </a:r>
            <a:r>
              <a:rPr lang="en-US" sz="2000" dirty="0" smtClean="0">
                <a:solidFill>
                  <a:schemeClr val="bg1"/>
                </a:solidFill>
              </a:rPr>
              <a:t>describe </a:t>
            </a:r>
            <a:r>
              <a:rPr lang="en-US" sz="2000" b="1" u="sng" dirty="0" smtClean="0">
                <a:solidFill>
                  <a:schemeClr val="bg1"/>
                </a:solidFill>
              </a:rPr>
              <a:t>how often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something is done.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2414" y="6106936"/>
            <a:ext cx="5831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Examples: </a:t>
            </a:r>
            <a:r>
              <a:rPr lang="en-US" sz="1600" dirty="0" smtClean="0">
                <a:solidFill>
                  <a:schemeClr val="bg1"/>
                </a:solidFill>
              </a:rPr>
              <a:t>again, almost, always, ever, frequently, generally, hardly, never, occasionally, often, rarely, seldom, sometimes, twice, usually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83506" y="2547475"/>
            <a:ext cx="51098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Come up with your own examples about Ancient Greek heroes using these different kinds of adverbs!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8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13360</TotalTime>
  <Words>1116</Words>
  <Application>Microsoft Office PowerPoint</Application>
  <PresentationFormat>Widescreen</PresentationFormat>
  <Paragraphs>100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Garamond</vt:lpstr>
      <vt:lpstr>Times New Roman</vt:lpstr>
      <vt:lpstr>Office Theme</vt:lpstr>
      <vt:lpstr>Parts of Speech: Adjectives, Adverbs, and Greek Heroes</vt:lpstr>
      <vt:lpstr>What is an adjective?</vt:lpstr>
      <vt:lpstr>Adjectives and Commas</vt:lpstr>
      <vt:lpstr>Comparative and Superlative Adjectives</vt:lpstr>
      <vt:lpstr>Adjectives and Writing</vt:lpstr>
      <vt:lpstr>What is an adverb?</vt:lpstr>
      <vt:lpstr>Kinds of Adverbs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Parts of Speech: Adjectives and Greek Heroes</dc:title>
  <dc:creator>Chapman, Elizabeth M</dc:creator>
  <cp:lastModifiedBy>Chapman, Elizabeth M</cp:lastModifiedBy>
  <cp:revision>32</cp:revision>
  <dcterms:created xsi:type="dcterms:W3CDTF">2015-09-04T01:26:57Z</dcterms:created>
  <dcterms:modified xsi:type="dcterms:W3CDTF">2015-11-03T16:13:48Z</dcterms:modified>
</cp:coreProperties>
</file>