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2" r:id="rId8"/>
    <p:sldId id="263" r:id="rId9"/>
    <p:sldId id="264" r:id="rId10"/>
    <p:sldId id="265" r:id="rId11"/>
    <p:sldId id="267" r:id="rId12"/>
    <p:sldId id="26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64C6"/>
    <a:srgbClr val="FAFBD1"/>
    <a:srgbClr val="DAC1ED"/>
    <a:srgbClr val="9A57CD"/>
    <a:srgbClr val="F765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C422-135E-4D33-9856-C50C529A53DA}" type="datetimeFigureOut">
              <a:rPr lang="en-US" smtClean="0"/>
              <a:t>9/3/2015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CBF2-9A44-4D00-B2BF-C467CDD3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18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C422-135E-4D33-9856-C50C529A53DA}" type="datetimeFigureOut">
              <a:rPr lang="en-US" smtClean="0"/>
              <a:t>9/3/2015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CBF2-9A44-4D00-B2BF-C467CDD3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330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C422-135E-4D33-9856-C50C529A53DA}" type="datetimeFigureOut">
              <a:rPr lang="en-US" smtClean="0"/>
              <a:t>9/3/2015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CBF2-9A44-4D00-B2BF-C467CDD3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649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C422-135E-4D33-9856-C50C529A53DA}" type="datetimeFigureOut">
              <a:rPr lang="en-US" smtClean="0"/>
              <a:t>9/3/2015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CBF2-9A44-4D00-B2BF-C467CDD3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624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C422-135E-4D33-9856-C50C529A53DA}" type="datetimeFigureOut">
              <a:rPr lang="en-US" smtClean="0"/>
              <a:t>9/3/2015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CBF2-9A44-4D00-B2BF-C467CDD3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95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C422-135E-4D33-9856-C50C529A53DA}" type="datetimeFigureOut">
              <a:rPr lang="en-US" smtClean="0"/>
              <a:t>9/3/2015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CBF2-9A44-4D00-B2BF-C467CDD3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70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C422-135E-4D33-9856-C50C529A53DA}" type="datetimeFigureOut">
              <a:rPr lang="en-US" smtClean="0"/>
              <a:t>9/3/2015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CBF2-9A44-4D00-B2BF-C467CDD3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181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C422-135E-4D33-9856-C50C529A53DA}" type="datetimeFigureOut">
              <a:rPr lang="en-US" smtClean="0"/>
              <a:t>9/3/2015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CBF2-9A44-4D00-B2BF-C467CDD3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1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C422-135E-4D33-9856-C50C529A53DA}" type="datetimeFigureOut">
              <a:rPr lang="en-US" smtClean="0"/>
              <a:t>9/3/2015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CBF2-9A44-4D00-B2BF-C467CDD3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718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C422-135E-4D33-9856-C50C529A53DA}" type="datetimeFigureOut">
              <a:rPr lang="en-US" smtClean="0"/>
              <a:t>9/3/2015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CBF2-9A44-4D00-B2BF-C467CDD3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783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C422-135E-4D33-9856-C50C529A53DA}" type="datetimeFigureOut">
              <a:rPr lang="en-US" smtClean="0"/>
              <a:t>9/3/2015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ECBF2-9A44-4D00-B2BF-C467CDD3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436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765C6"/>
            </a:gs>
            <a:gs pos="13000">
              <a:srgbClr val="9A57CD"/>
            </a:gs>
            <a:gs pos="100000">
              <a:srgbClr val="F064C6"/>
            </a:gs>
            <a:gs pos="86000">
              <a:srgbClr val="9A57CD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1C422-135E-4D33-9856-C50C529A53DA}" type="datetimeFigureOut">
              <a:rPr lang="en-US" smtClean="0"/>
              <a:t>9/3/2015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ECBF2-9A44-4D00-B2BF-C467CDD3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628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kickasshumor.com/all-time-best/18/funny-puns" TargetMode="External"/><Relationship Id="rId2" Type="http://schemas.openxmlformats.org/officeDocument/2006/relationships/hyperlink" Target="http://www.punoftheday.com/cgi-bin/disppuns.pl?ord=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distractify.com/jake-heppner/puns/" TargetMode="External"/><Relationship Id="rId4" Type="http://schemas.openxmlformats.org/officeDocument/2006/relationships/hyperlink" Target="http://bilinguish.com/2013/08/03/english-grammar-jok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effectLst/>
        </p:spPr>
        <p:txBody>
          <a:bodyPr>
            <a:normAutofit/>
          </a:bodyPr>
          <a:lstStyle/>
          <a:p>
            <a:r>
              <a:rPr lang="en-US" sz="8800" dirty="0" smtClean="0">
                <a:ln>
                  <a:solidFill>
                    <a:schemeClr val="accent1"/>
                  </a:solidFill>
                </a:ln>
                <a:solidFill>
                  <a:schemeClr val="bg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srgbClr val="F765C6">
                      <a:alpha val="71000"/>
                    </a:srgbClr>
                  </a:outerShdw>
                </a:effectLst>
                <a:latin typeface="Arial Narrow" panose="020B0606020202030204" pitchFamily="34" charset="0"/>
              </a:rPr>
              <a:t>Pronouns and Puns</a:t>
            </a:r>
            <a:endParaRPr lang="en-US" sz="8800" dirty="0">
              <a:ln>
                <a:solidFill>
                  <a:schemeClr val="accent1"/>
                </a:solidFill>
              </a:ln>
              <a:solidFill>
                <a:schemeClr val="bg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50800" dist="38100" dir="18900000" algn="bl" rotWithShape="0">
                  <a:srgbClr val="F765C6">
                    <a:alpha val="71000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35084"/>
            <a:ext cx="9144000" cy="1655762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rial Narrow" panose="020B0606020202030204" pitchFamily="34" charset="0"/>
              </a:rPr>
              <a:t>a</a:t>
            </a:r>
            <a:r>
              <a:rPr lang="en-US" sz="4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grammar adventure!</a:t>
            </a:r>
            <a:endParaRPr lang="en-US" sz="4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284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9975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 </a:t>
            </a:r>
            <a:r>
              <a:rPr lang="en-US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pronoun</a:t>
            </a:r>
            <a:r>
              <a:rPr lang="en-U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is a word that replaces or stands in for a noun (or another pronoun).</a:t>
            </a:r>
            <a:endParaRPr lang="en-US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704563"/>
            <a:ext cx="10715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 Narrow" panose="020B0606020202030204" pitchFamily="34" charset="0"/>
              </a:rPr>
              <a:t>Did you hear about the guy whose whole left side was cut off? 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He</a:t>
            </a:r>
            <a:r>
              <a:rPr lang="en-US" sz="28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is </a:t>
            </a:r>
            <a:r>
              <a:rPr lang="en-US" sz="2800" dirty="0">
                <a:solidFill>
                  <a:schemeClr val="bg1"/>
                </a:solidFill>
                <a:latin typeface="Arial Narrow" panose="020B0606020202030204" pitchFamily="34" charset="0"/>
              </a:rPr>
              <a:t>all right now.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8998270" y="3236442"/>
            <a:ext cx="347730" cy="0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018834" y="3255949"/>
            <a:ext cx="347730" cy="0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/>
          <p:nvPr/>
        </p:nvSpPr>
        <p:spPr>
          <a:xfrm>
            <a:off x="4248443" y="2363372"/>
            <a:ext cx="4923692" cy="379828"/>
          </a:xfrm>
          <a:custGeom>
            <a:avLst/>
            <a:gdLst>
              <a:gd name="connsiteX0" fmla="*/ 4923692 w 4923692"/>
              <a:gd name="connsiteY0" fmla="*/ 379828 h 379828"/>
              <a:gd name="connsiteX1" fmla="*/ 2222695 w 4923692"/>
              <a:gd name="connsiteY1" fmla="*/ 0 h 379828"/>
              <a:gd name="connsiteX2" fmla="*/ 0 w 4923692"/>
              <a:gd name="connsiteY2" fmla="*/ 379828 h 379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23692" h="379828">
                <a:moveTo>
                  <a:pt x="4923692" y="379828"/>
                </a:moveTo>
                <a:cubicBezTo>
                  <a:pt x="3983501" y="189914"/>
                  <a:pt x="3043310" y="0"/>
                  <a:pt x="2222695" y="0"/>
                </a:cubicBezTo>
                <a:cubicBezTo>
                  <a:pt x="1402080" y="0"/>
                  <a:pt x="701040" y="189914"/>
                  <a:pt x="0" y="379828"/>
                </a:cubicBezTo>
              </a:path>
            </a:pathLst>
          </a:custGeom>
          <a:noFill/>
          <a:ln w="38100">
            <a:solidFill>
              <a:srgbClr val="FFC000"/>
            </a:solidFill>
            <a:prstDash val="sysDash"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19113" y="1907265"/>
            <a:ext cx="3615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“He” renames the “guy.”</a:t>
            </a:r>
            <a:endParaRPr lang="en-US" sz="2400" i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838200" y="4017606"/>
            <a:ext cx="72507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The noun that a pronoun replaces is called the </a:t>
            </a:r>
            <a:r>
              <a:rPr lang="en-US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antecedent</a:t>
            </a:r>
            <a:r>
              <a:rPr lang="en-U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. </a:t>
            </a:r>
            <a:endParaRPr lang="en-US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Explosion 2 9"/>
          <p:cNvSpPr/>
          <p:nvPr/>
        </p:nvSpPr>
        <p:spPr>
          <a:xfrm rot="720000">
            <a:off x="7912320" y="3343664"/>
            <a:ext cx="4094154" cy="3619186"/>
          </a:xfrm>
          <a:prstGeom prst="irregularSeal2">
            <a:avLst/>
          </a:prstGeom>
          <a:solidFill>
            <a:srgbClr val="F064C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 Narrow" panose="020B0606020202030204" pitchFamily="34" charset="0"/>
              </a:rPr>
              <a:t>If a pronoun ever encounters an </a:t>
            </a:r>
            <a:r>
              <a:rPr lang="en-US" dirty="0" err="1" smtClean="0">
                <a:latin typeface="Arial Narrow" panose="020B0606020202030204" pitchFamily="34" charset="0"/>
              </a:rPr>
              <a:t>antinoun</a:t>
            </a:r>
            <a:r>
              <a:rPr lang="en-US" dirty="0" smtClean="0">
                <a:latin typeface="Arial Narrow" panose="020B0606020202030204" pitchFamily="34" charset="0"/>
              </a:rPr>
              <a:t>, the universe as we know it will cease to exist.</a:t>
            </a:r>
            <a:endParaRPr 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08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8" grpId="0"/>
      <p:bldP spid="9" grpId="0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6418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Pronoun Category #1: Personal Pronouns</a:t>
            </a:r>
            <a:endParaRPr lang="en-US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68812" y="1561304"/>
            <a:ext cx="9594166" cy="1195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Personal pronouns help the reader of a sentence identify what kind of person (first, second, or third) is discussed in a sentence. </a:t>
            </a:r>
            <a:r>
              <a:rPr lang="en-US" sz="2800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The form of the pronoun changes depending on its function in the sentence.</a:t>
            </a:r>
            <a:endParaRPr lang="en-US" sz="28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8751"/>
              </p:ext>
            </p:extLst>
          </p:nvPr>
        </p:nvGraphicFramePr>
        <p:xfrm>
          <a:off x="182885" y="3502856"/>
          <a:ext cx="11830927" cy="3038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3716"/>
                <a:gridCol w="1059732"/>
                <a:gridCol w="1331725"/>
                <a:gridCol w="1331725"/>
                <a:gridCol w="1331725"/>
                <a:gridCol w="1331725"/>
                <a:gridCol w="1331725"/>
                <a:gridCol w="1331725"/>
                <a:gridCol w="1177129"/>
              </a:tblGrid>
              <a:tr h="504482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Singular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Plural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  <a:tr h="657532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Function in Sentence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Subject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Possessive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Possessive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Object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Subject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Possessive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Possessive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Object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  <a:tr h="610145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First Person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I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my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mine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me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we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our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ours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us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  <a:tr h="656319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Second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Person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you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your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yours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you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you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your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yours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you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  <a:tr h="610145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Third Person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he,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she, it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his, hers, its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his,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hers, its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him,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her, it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they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their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theirs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them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</a:tbl>
          </a:graphicData>
        </a:graphic>
      </p:graphicFrame>
      <p:sp>
        <p:nvSpPr>
          <p:cNvPr id="13" name="32-Point Star 12"/>
          <p:cNvSpPr/>
          <p:nvPr/>
        </p:nvSpPr>
        <p:spPr>
          <a:xfrm>
            <a:off x="9242475" y="1252025"/>
            <a:ext cx="2836985" cy="2602523"/>
          </a:xfrm>
          <a:prstGeom prst="star32">
            <a:avLst/>
          </a:prstGeom>
          <a:solidFill>
            <a:srgbClr val="F064C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Arial Narrow" panose="020B0606020202030204" pitchFamily="34" charset="0"/>
              </a:rPr>
              <a:t>There’s nothing punny on this page….</a:t>
            </a:r>
            <a:endParaRPr lang="en-US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0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6418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Let’s practice!</a:t>
            </a:r>
            <a:endParaRPr lang="en-US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562708" y="1167408"/>
            <a:ext cx="11338560" cy="1195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Consult your chart to fill in the missing personal pronouns based on their function in the sentence.</a:t>
            </a:r>
            <a:endParaRPr lang="en-US" sz="2800" b="1" i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14977" y="2872937"/>
            <a:ext cx="8348002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The pronoun in this sentence functions as a third person, singular, ungendered subject.</a:t>
            </a:r>
            <a:endParaRPr lang="en-US" sz="2000" b="1" i="1" u="sng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087209" y="2467389"/>
            <a:ext cx="402102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It</a:t>
            </a:r>
            <a:endParaRPr lang="en-US" sz="28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3137097" y="2264650"/>
            <a:ext cx="3094892" cy="323804"/>
          </a:xfrm>
          <a:custGeom>
            <a:avLst/>
            <a:gdLst>
              <a:gd name="connsiteX0" fmla="*/ 3094892 w 3094892"/>
              <a:gd name="connsiteY0" fmla="*/ 281601 h 323804"/>
              <a:gd name="connsiteX1" fmla="*/ 1012873 w 3094892"/>
              <a:gd name="connsiteY1" fmla="*/ 247 h 323804"/>
              <a:gd name="connsiteX2" fmla="*/ 0 w 3094892"/>
              <a:gd name="connsiteY2" fmla="*/ 323804 h 32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94892" h="323804">
                <a:moveTo>
                  <a:pt x="3094892" y="281601"/>
                </a:moveTo>
                <a:cubicBezTo>
                  <a:pt x="2311790" y="137407"/>
                  <a:pt x="1528688" y="-6787"/>
                  <a:pt x="1012873" y="247"/>
                </a:cubicBezTo>
                <a:cubicBezTo>
                  <a:pt x="497058" y="7281"/>
                  <a:pt x="248529" y="165542"/>
                  <a:pt x="0" y="323804"/>
                </a:cubicBezTo>
              </a:path>
            </a:pathLst>
          </a:custGeom>
          <a:noFill/>
          <a:ln w="28575">
            <a:solidFill>
              <a:srgbClr val="FFC000"/>
            </a:solidFill>
            <a:prstDash val="sys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78056" y="2479045"/>
            <a:ext cx="9728984" cy="672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 am reading a book about anti-gravity. ___ is impossible to put down.</a:t>
            </a:r>
            <a:endParaRPr lang="en-US" sz="28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31980" y="3503707"/>
            <a:ext cx="9449977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 don't trust these stairs because ______ are always up to something.</a:t>
            </a:r>
            <a:endParaRPr lang="en-US" sz="28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5381477" y="3463850"/>
            <a:ext cx="850512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they</a:t>
            </a:r>
            <a:endParaRPr lang="en-US" sz="28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328228" y="3925668"/>
            <a:ext cx="8348002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The pronoun in this sentence functions as a third person, plural, ungendered subject.</a:t>
            </a:r>
            <a:endParaRPr lang="en-US" sz="2000" b="1" i="1" u="sng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3500517" y="3394364"/>
            <a:ext cx="2365711" cy="277301"/>
          </a:xfrm>
          <a:custGeom>
            <a:avLst/>
            <a:gdLst>
              <a:gd name="connsiteX0" fmla="*/ 3094892 w 3094892"/>
              <a:gd name="connsiteY0" fmla="*/ 281601 h 323804"/>
              <a:gd name="connsiteX1" fmla="*/ 1012873 w 3094892"/>
              <a:gd name="connsiteY1" fmla="*/ 247 h 323804"/>
              <a:gd name="connsiteX2" fmla="*/ 0 w 3094892"/>
              <a:gd name="connsiteY2" fmla="*/ 323804 h 32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94892" h="323804">
                <a:moveTo>
                  <a:pt x="3094892" y="281601"/>
                </a:moveTo>
                <a:cubicBezTo>
                  <a:pt x="2311790" y="137407"/>
                  <a:pt x="1528688" y="-6787"/>
                  <a:pt x="1012873" y="247"/>
                </a:cubicBezTo>
                <a:cubicBezTo>
                  <a:pt x="497058" y="7281"/>
                  <a:pt x="248529" y="165542"/>
                  <a:pt x="0" y="323804"/>
                </a:cubicBezTo>
              </a:path>
            </a:pathLst>
          </a:custGeom>
          <a:noFill/>
          <a:ln w="28575">
            <a:solidFill>
              <a:srgbClr val="FFC000"/>
            </a:solidFill>
            <a:prstDash val="sys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030456" y="4558786"/>
            <a:ext cx="9689126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My friend's bakery burned down last night. Now ____ business is toast.</a:t>
            </a:r>
            <a:endParaRPr lang="en-US" sz="28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7357402" y="4544717"/>
            <a:ext cx="757317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his</a:t>
            </a:r>
            <a:endParaRPr lang="en-US" sz="28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2377440" y="4414664"/>
            <a:ext cx="5219113" cy="423845"/>
          </a:xfrm>
          <a:custGeom>
            <a:avLst/>
            <a:gdLst>
              <a:gd name="connsiteX0" fmla="*/ 3094892 w 3094892"/>
              <a:gd name="connsiteY0" fmla="*/ 281601 h 323804"/>
              <a:gd name="connsiteX1" fmla="*/ 1012873 w 3094892"/>
              <a:gd name="connsiteY1" fmla="*/ 247 h 323804"/>
              <a:gd name="connsiteX2" fmla="*/ 0 w 3094892"/>
              <a:gd name="connsiteY2" fmla="*/ 323804 h 32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94892" h="323804">
                <a:moveTo>
                  <a:pt x="3094892" y="281601"/>
                </a:moveTo>
                <a:cubicBezTo>
                  <a:pt x="2311790" y="137407"/>
                  <a:pt x="1528688" y="-6787"/>
                  <a:pt x="1012873" y="247"/>
                </a:cubicBezTo>
                <a:cubicBezTo>
                  <a:pt x="497058" y="7281"/>
                  <a:pt x="248529" y="165542"/>
                  <a:pt x="0" y="323804"/>
                </a:cubicBezTo>
              </a:path>
            </a:pathLst>
          </a:custGeom>
          <a:noFill/>
          <a:ln w="28575">
            <a:solidFill>
              <a:srgbClr val="FFC000"/>
            </a:solidFill>
            <a:prstDash val="sys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1410288" y="4908061"/>
            <a:ext cx="8648112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The pronoun in this sentence functions as a third person, singular, masculine possessive.</a:t>
            </a:r>
            <a:endParaRPr lang="en-US" sz="2000" b="1" i="1" u="sng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1056244" y="5470843"/>
            <a:ext cx="10479264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 was struggling to understand how lightning works, and then it struck ____.</a:t>
            </a:r>
            <a:endParaRPr lang="en-US" sz="28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0154528" y="5470844"/>
            <a:ext cx="757317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me</a:t>
            </a:r>
            <a:endParaRPr lang="en-US" sz="28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1266092" y="5458214"/>
            <a:ext cx="9129933" cy="168863"/>
          </a:xfrm>
          <a:custGeom>
            <a:avLst/>
            <a:gdLst>
              <a:gd name="connsiteX0" fmla="*/ 9129933 w 9129933"/>
              <a:gd name="connsiteY0" fmla="*/ 168863 h 168863"/>
              <a:gd name="connsiteX1" fmla="*/ 4543865 w 9129933"/>
              <a:gd name="connsiteY1" fmla="*/ 51 h 168863"/>
              <a:gd name="connsiteX2" fmla="*/ 0 w 9129933"/>
              <a:gd name="connsiteY2" fmla="*/ 154795 h 168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29933" h="168863">
                <a:moveTo>
                  <a:pt x="9129933" y="168863"/>
                </a:moveTo>
                <a:cubicBezTo>
                  <a:pt x="7597726" y="85629"/>
                  <a:pt x="6065520" y="2396"/>
                  <a:pt x="4543865" y="51"/>
                </a:cubicBezTo>
                <a:cubicBezTo>
                  <a:pt x="3022209" y="-2294"/>
                  <a:pt x="1511104" y="76250"/>
                  <a:pt x="0" y="154795"/>
                </a:cubicBezTo>
              </a:path>
            </a:pathLst>
          </a:custGeom>
          <a:noFill/>
          <a:ln w="25400">
            <a:solidFill>
              <a:srgbClr val="FFC000"/>
            </a:solidFill>
            <a:prstDash val="sys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1407943" y="5876388"/>
            <a:ext cx="8648112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The pronoun in this sentence functions as a first person, singular object.</a:t>
            </a:r>
            <a:endParaRPr lang="en-US" sz="2000" b="1" i="1" u="sng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746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7" grpId="0" animBg="1"/>
      <p:bldP spid="10" grpId="0"/>
      <p:bldP spid="12" grpId="0"/>
      <p:bldP spid="13" grpId="0"/>
      <p:bldP spid="14" grpId="0"/>
      <p:bldP spid="15" grpId="0" animBg="1"/>
      <p:bldP spid="16" grpId="0"/>
      <p:bldP spid="17" grpId="0"/>
      <p:bldP spid="18" grpId="0" animBg="1"/>
      <p:bldP spid="19" grpId="0"/>
      <p:bldP spid="20" grpId="0"/>
      <p:bldP spid="21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1546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More practice!</a:t>
            </a:r>
            <a:endParaRPr lang="en-US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562708" y="801647"/>
            <a:ext cx="11338560" cy="1195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Consult your chart to fill in the missing personal pronouns based on their function in the sentence.</a:t>
            </a:r>
            <a:endParaRPr lang="en-US" sz="2800" b="1" i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395927" y="2256885"/>
            <a:ext cx="8348002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The pronoun in this sentence functions as a third person, singular, masculine object.</a:t>
            </a:r>
            <a:endParaRPr lang="en-US" sz="2000" b="1" i="1" u="sng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471981" y="1838387"/>
            <a:ext cx="795997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him</a:t>
            </a:r>
            <a:endParaRPr lang="en-US" sz="28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59005" y="1838387"/>
            <a:ext cx="10755927" cy="697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When the cannibal showed up late to the luncheon, they gave _____ the cold shoulder.</a:t>
            </a:r>
            <a:endParaRPr lang="en-US" sz="28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569405" y="1775318"/>
            <a:ext cx="6217920" cy="253356"/>
          </a:xfrm>
          <a:custGeom>
            <a:avLst/>
            <a:gdLst>
              <a:gd name="connsiteX0" fmla="*/ 6217920 w 6217920"/>
              <a:gd name="connsiteY0" fmla="*/ 225221 h 253356"/>
              <a:gd name="connsiteX1" fmla="*/ 2799471 w 6217920"/>
              <a:gd name="connsiteY1" fmla="*/ 138 h 253356"/>
              <a:gd name="connsiteX2" fmla="*/ 0 w 6217920"/>
              <a:gd name="connsiteY2" fmla="*/ 253356 h 25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17920" h="253356">
                <a:moveTo>
                  <a:pt x="6217920" y="225221"/>
                </a:moveTo>
                <a:cubicBezTo>
                  <a:pt x="5026855" y="110335"/>
                  <a:pt x="3835791" y="-4551"/>
                  <a:pt x="2799471" y="138"/>
                </a:cubicBezTo>
                <a:cubicBezTo>
                  <a:pt x="1763151" y="4827"/>
                  <a:pt x="881575" y="129091"/>
                  <a:pt x="0" y="253356"/>
                </a:cubicBezTo>
              </a:path>
            </a:pathLst>
          </a:custGeom>
          <a:noFill/>
          <a:ln w="25400">
            <a:solidFill>
              <a:srgbClr val="FFC000"/>
            </a:solidFill>
            <a:prstDash val="sys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318575" y="2817319"/>
            <a:ext cx="11854375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Maggie was going to buy a book on phobias, but _____ was afraid it wouldn't help _____.</a:t>
            </a:r>
            <a:endParaRPr lang="en-US" sz="28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6823716" y="2786379"/>
            <a:ext cx="795997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FFC000"/>
                </a:solidFill>
                <a:latin typeface="Arial Narrow" panose="020B0606020202030204" pitchFamily="34" charset="0"/>
              </a:rPr>
              <a:t>s</a:t>
            </a:r>
            <a:r>
              <a:rPr lang="en-US" sz="28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he</a:t>
            </a:r>
            <a:endParaRPr lang="en-US" sz="28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1142498" y="2804107"/>
            <a:ext cx="795997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her</a:t>
            </a:r>
            <a:endParaRPr lang="en-US" sz="28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549521" y="3126732"/>
            <a:ext cx="11388973" cy="10542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The first pronoun in this sentence functions as a third person, singular, feminine subject; the second pronoun functions as third person, singular, feminine object.</a:t>
            </a:r>
            <a:endParaRPr lang="en-US" sz="2000" b="1" i="1" u="sng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965688" y="2802397"/>
            <a:ext cx="6161650" cy="168813"/>
          </a:xfrm>
          <a:custGeom>
            <a:avLst/>
            <a:gdLst>
              <a:gd name="connsiteX0" fmla="*/ 6161650 w 6161650"/>
              <a:gd name="connsiteY0" fmla="*/ 168813 h 168813"/>
              <a:gd name="connsiteX1" fmla="*/ 2475914 w 6161650"/>
              <a:gd name="connsiteY1" fmla="*/ 0 h 168813"/>
              <a:gd name="connsiteX2" fmla="*/ 0 w 6161650"/>
              <a:gd name="connsiteY2" fmla="*/ 168813 h 16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61650" h="168813">
                <a:moveTo>
                  <a:pt x="6161650" y="168813"/>
                </a:moveTo>
                <a:cubicBezTo>
                  <a:pt x="4832253" y="84406"/>
                  <a:pt x="3502856" y="0"/>
                  <a:pt x="2475914" y="0"/>
                </a:cubicBezTo>
                <a:cubicBezTo>
                  <a:pt x="1448972" y="0"/>
                  <a:pt x="724486" y="84406"/>
                  <a:pt x="0" y="168813"/>
                </a:cubicBezTo>
              </a:path>
            </a:pathLst>
          </a:custGeom>
          <a:noFill/>
          <a:ln w="25400">
            <a:solidFill>
              <a:srgbClr val="FFC000"/>
            </a:solidFill>
            <a:prstDash val="sys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7310218" y="2774262"/>
            <a:ext cx="4164037" cy="182880"/>
          </a:xfrm>
          <a:custGeom>
            <a:avLst/>
            <a:gdLst>
              <a:gd name="connsiteX0" fmla="*/ 4164037 w 4164037"/>
              <a:gd name="connsiteY0" fmla="*/ 182880 h 182880"/>
              <a:gd name="connsiteX1" fmla="*/ 1913206 w 4164037"/>
              <a:gd name="connsiteY1" fmla="*/ 0 h 182880"/>
              <a:gd name="connsiteX2" fmla="*/ 0 w 4164037"/>
              <a:gd name="connsiteY2" fmla="*/ 182880 h 18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64037" h="182880">
                <a:moveTo>
                  <a:pt x="4164037" y="182880"/>
                </a:moveTo>
                <a:cubicBezTo>
                  <a:pt x="3385624" y="91440"/>
                  <a:pt x="2607212" y="0"/>
                  <a:pt x="1913206" y="0"/>
                </a:cubicBezTo>
                <a:cubicBezTo>
                  <a:pt x="1219200" y="0"/>
                  <a:pt x="609600" y="91440"/>
                  <a:pt x="0" y="182880"/>
                </a:cubicBezTo>
              </a:path>
            </a:pathLst>
          </a:custGeom>
          <a:noFill/>
          <a:ln w="25400">
            <a:solidFill>
              <a:srgbClr val="FFC000"/>
            </a:solidFill>
            <a:prstDash val="sys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318575" y="4048549"/>
            <a:ext cx="11854375" cy="9062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Did ____ hear about the guy who got hit in the head with a can of soda? He was lucky ___ was a soft drink.</a:t>
            </a:r>
            <a:endParaRPr lang="en-US" sz="28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941073" y="3979788"/>
            <a:ext cx="795997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you</a:t>
            </a:r>
            <a:endParaRPr lang="en-US" sz="28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11562189" y="3965720"/>
            <a:ext cx="488849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it</a:t>
            </a:r>
            <a:endParaRPr lang="en-US" sz="28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8266821" y="3885476"/>
            <a:ext cx="3460652" cy="253356"/>
          </a:xfrm>
          <a:custGeom>
            <a:avLst/>
            <a:gdLst>
              <a:gd name="connsiteX0" fmla="*/ 3460652 w 3460652"/>
              <a:gd name="connsiteY0" fmla="*/ 225221 h 253356"/>
              <a:gd name="connsiteX1" fmla="*/ 1674055 w 3460652"/>
              <a:gd name="connsiteY1" fmla="*/ 138 h 253356"/>
              <a:gd name="connsiteX2" fmla="*/ 0 w 3460652"/>
              <a:gd name="connsiteY2" fmla="*/ 253356 h 25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0652" h="253356">
                <a:moveTo>
                  <a:pt x="3460652" y="225221"/>
                </a:moveTo>
                <a:cubicBezTo>
                  <a:pt x="2855741" y="110335"/>
                  <a:pt x="2250830" y="-4551"/>
                  <a:pt x="1674055" y="138"/>
                </a:cubicBezTo>
                <a:cubicBezTo>
                  <a:pt x="1097280" y="4827"/>
                  <a:pt x="548640" y="129091"/>
                  <a:pt x="0" y="253356"/>
                </a:cubicBezTo>
              </a:path>
            </a:pathLst>
          </a:custGeom>
          <a:noFill/>
          <a:ln w="25400">
            <a:solidFill>
              <a:srgbClr val="FFC000"/>
            </a:solidFill>
            <a:prstDash val="sys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687853" y="4573361"/>
            <a:ext cx="11388973" cy="10542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The first pronoun in this sentence functions as a second person subject; the second pronoun functions as third person, singular, ungendered subject.</a:t>
            </a:r>
            <a:endParaRPr lang="en-US" sz="2000" b="1" i="1" u="sng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70975" y="5382637"/>
            <a:ext cx="11854375" cy="9062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 prisoner's favorite punctuation mark is the period. It marks the end of ____ sentence.</a:t>
            </a:r>
            <a:endParaRPr lang="en-US" sz="28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9803899" y="5482902"/>
            <a:ext cx="582047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his</a:t>
            </a:r>
            <a:endParaRPr lang="en-US" sz="28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38" name="Freeform 37"/>
          <p:cNvSpPr/>
          <p:nvPr/>
        </p:nvSpPr>
        <p:spPr>
          <a:xfrm>
            <a:off x="1624084" y="5445415"/>
            <a:ext cx="8420668" cy="191110"/>
          </a:xfrm>
          <a:custGeom>
            <a:avLst/>
            <a:gdLst>
              <a:gd name="connsiteX0" fmla="*/ 8420668 w 8420668"/>
              <a:gd name="connsiteY0" fmla="*/ 177463 h 191110"/>
              <a:gd name="connsiteX1" fmla="*/ 3862316 w 8420668"/>
              <a:gd name="connsiteY1" fmla="*/ 42 h 191110"/>
              <a:gd name="connsiteX2" fmla="*/ 0 w 8420668"/>
              <a:gd name="connsiteY2" fmla="*/ 191110 h 191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20668" h="191110">
                <a:moveTo>
                  <a:pt x="8420668" y="177463"/>
                </a:moveTo>
                <a:cubicBezTo>
                  <a:pt x="6843214" y="87615"/>
                  <a:pt x="5265761" y="-2232"/>
                  <a:pt x="3862316" y="42"/>
                </a:cubicBezTo>
                <a:cubicBezTo>
                  <a:pt x="2458871" y="2316"/>
                  <a:pt x="1229435" y="96713"/>
                  <a:pt x="0" y="191110"/>
                </a:cubicBezTo>
              </a:path>
            </a:pathLst>
          </a:custGeom>
          <a:noFill/>
          <a:ln w="25400">
            <a:solidFill>
              <a:schemeClr val="accent4"/>
            </a:solidFill>
            <a:prstDash val="sys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1548327" y="5834883"/>
            <a:ext cx="8701142" cy="658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The pronoun in this sentence functions as a third person, singular, masculine possessive.</a:t>
            </a:r>
            <a:endParaRPr lang="en-US" sz="2000" b="1" i="1" u="sng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471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  <p:bldP spid="6" grpId="0" animBg="1"/>
      <p:bldP spid="25" grpId="0"/>
      <p:bldP spid="26" grpId="0"/>
      <p:bldP spid="27" grpId="0"/>
      <p:bldP spid="28" grpId="0"/>
      <p:bldP spid="22" grpId="0" animBg="1"/>
      <p:bldP spid="29" grpId="0" animBg="1"/>
      <p:bldP spid="30" grpId="0"/>
      <p:bldP spid="32" grpId="0"/>
      <p:bldP spid="33" grpId="0"/>
      <p:bldP spid="34" grpId="0" animBg="1"/>
      <p:bldP spid="35" grpId="0"/>
      <p:bldP spid="36" grpId="0"/>
      <p:bldP spid="37" grpId="0"/>
      <p:bldP spid="38" grpId="0" animBg="1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toco.distractify.com/postimage/201409/9/93908e296ef96422a546feb2b54e8664_650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974" y="900113"/>
            <a:ext cx="7448383" cy="5385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795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812" y="103462"/>
            <a:ext cx="11868512" cy="1325563"/>
          </a:xfrm>
        </p:spPr>
        <p:txBody>
          <a:bodyPr>
            <a:normAutofit/>
          </a:bodyPr>
          <a:lstStyle/>
          <a:p>
            <a:pPr algn="ctr"/>
            <a:r>
              <a:rPr lang="en-US" sz="3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Pronoun Category #2: Reflexive/Compound Personal Pronouns</a:t>
            </a:r>
            <a:endParaRPr lang="en-US" sz="3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00824" y="1429025"/>
            <a:ext cx="6791546" cy="1468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Reflexive pronouns are usually used as object pronouns when the subject and object of a sentence are the same entity (that is, when the subject’s action reflects back on itself).</a:t>
            </a:r>
            <a:endParaRPr lang="en-US" sz="28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388739"/>
              </p:ext>
            </p:extLst>
          </p:nvPr>
        </p:nvGraphicFramePr>
        <p:xfrm>
          <a:off x="476155" y="3094377"/>
          <a:ext cx="5774519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4907"/>
                <a:gridCol w="2333767"/>
                <a:gridCol w="1555845"/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Singular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Plural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First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Person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myself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ourselves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Second Person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yourself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yourselves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Third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Person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himself, herself, itself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themselves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457688" y="4788659"/>
            <a:ext cx="6791546" cy="1912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Examples: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 wish </a:t>
            </a:r>
            <a:r>
              <a:rPr lang="en-US" sz="2800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myself</a:t>
            </a:r>
            <a:r>
              <a:rPr lang="en-US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 happy birthday, because no one else will.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You tell </a:t>
            </a:r>
            <a:r>
              <a:rPr lang="en-US" sz="2800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yourself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everything will be all right.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He shot </a:t>
            </a:r>
            <a:r>
              <a:rPr lang="en-US" sz="2800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himself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in the foot on accident.</a:t>
            </a:r>
          </a:p>
          <a:p>
            <a:endParaRPr lang="en-US" sz="2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 descr="http://unearthedcomics.com/wp-content/uploads/2013/12/Unearthed-BesideMyself-1311-1-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370" y="1450634"/>
            <a:ext cx="4784915" cy="4784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8284190" y="1883391"/>
            <a:ext cx="696036" cy="25258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7629099" y="2156346"/>
            <a:ext cx="968991" cy="191111"/>
          </a:xfrm>
          <a:custGeom>
            <a:avLst/>
            <a:gdLst>
              <a:gd name="connsiteX0" fmla="*/ 968991 w 968991"/>
              <a:gd name="connsiteY0" fmla="*/ 13648 h 191111"/>
              <a:gd name="connsiteX1" fmla="*/ 477671 w 968991"/>
              <a:gd name="connsiteY1" fmla="*/ 191069 h 191111"/>
              <a:gd name="connsiteX2" fmla="*/ 0 w 968991"/>
              <a:gd name="connsiteY2" fmla="*/ 0 h 19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8991" h="191111">
                <a:moveTo>
                  <a:pt x="968991" y="13648"/>
                </a:moveTo>
                <a:cubicBezTo>
                  <a:pt x="804080" y="103496"/>
                  <a:pt x="639169" y="193344"/>
                  <a:pt x="477671" y="191069"/>
                </a:cubicBezTo>
                <a:cubicBezTo>
                  <a:pt x="316173" y="188794"/>
                  <a:pt x="158086" y="94397"/>
                  <a:pt x="0" y="0"/>
                </a:cubicBezTo>
              </a:path>
            </a:pathLst>
          </a:custGeom>
          <a:noFill/>
          <a:ln w="25400">
            <a:solidFill>
              <a:srgbClr val="FF0000"/>
            </a:solidFill>
            <a:prstDash val="sys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9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bestveterinarian.net/vet/wp-content/uploads/2013/06/you-otter-be-ashamed-of-yourself-470x85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70"/>
          <a:stretch/>
        </p:blipFill>
        <p:spPr bwMode="auto">
          <a:xfrm>
            <a:off x="4714167" y="745143"/>
            <a:ext cx="3393790" cy="5859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troll.me/images/lame-pun-raccoon/my-optician-cut-himself-yesterday-with-a-lens-grinder-he-made-a-spectacle-of-himsel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161" y="1463122"/>
            <a:ext cx="3626057" cy="3606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favething.com/uploads/images/main-fave-images/i_was_addicted_to_the_hokey_pokey_but_i_turned_myself_around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44" y="1463122"/>
            <a:ext cx="3790783" cy="3760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915980" y="3657600"/>
            <a:ext cx="1522419" cy="46382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715025" y="4121425"/>
            <a:ext cx="1838713" cy="66261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0073232" y="1431971"/>
            <a:ext cx="767045" cy="33056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492733" y="4657741"/>
            <a:ext cx="1347543" cy="411802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5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5789"/>
            <a:ext cx="10515600" cy="1018508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Pronoun Category #3: Interrogative Pronouns</a:t>
            </a:r>
            <a:endParaRPr lang="en-US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32585" y="1483614"/>
            <a:ext cx="5454066" cy="1195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Interrogative pronouns are placeholders for things whose identity we don’t know. They are used in questions.</a:t>
            </a:r>
            <a:endParaRPr lang="en-US" sz="28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023361"/>
              </p:ext>
            </p:extLst>
          </p:nvPr>
        </p:nvGraphicFramePr>
        <p:xfrm>
          <a:off x="421566" y="2794121"/>
          <a:ext cx="4669050" cy="203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8428"/>
                <a:gridCol w="1364272"/>
                <a:gridCol w="1556350"/>
              </a:tblGrid>
              <a:tr h="40752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subject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object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  <a:tr h="40752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person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who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whom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  <a:tr h="40752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thing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what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  <a:tr h="40752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person or thing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which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  <a:tr h="40752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possessive</a:t>
                      </a:r>
                      <a:endParaRPr lang="en-US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whose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D1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32585" y="4974132"/>
            <a:ext cx="4872250" cy="1726919"/>
          </a:xfrm>
          <a:prstGeom prst="rect">
            <a:avLst/>
          </a:prstGeom>
          <a:solidFill>
            <a:srgbClr val="F064C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rial Narrow" panose="020B0606020202030204" pitchFamily="34" charset="0"/>
              </a:rPr>
              <a:t>Ms. Chapman noticed that one of her students was not paying attention in class. She said to the student, “Name two pronouns.” The student said, “Who? Me?”</a:t>
            </a:r>
            <a:endParaRPr lang="en-US" sz="2400" dirty="0">
              <a:latin typeface="Arial Narrow" panose="020B0606020202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991368" y="963250"/>
            <a:ext cx="5547327" cy="8228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Who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took the cookie from the cookie jar?</a:t>
            </a:r>
            <a:endParaRPr lang="en-US" sz="2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032312" y="1506899"/>
            <a:ext cx="5547327" cy="8228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“Who” is the subject of the sentence; we could replace it with </a:t>
            </a:r>
            <a:r>
              <a:rPr lang="en-US" sz="2000" i="1" dirty="0">
                <a:solidFill>
                  <a:srgbClr val="FFC000"/>
                </a:solidFill>
                <a:latin typeface="Arial Narrow" panose="020B0606020202030204" pitchFamily="34" charset="0"/>
              </a:rPr>
              <a:t> </a:t>
            </a:r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“she” or “</a:t>
            </a:r>
            <a:r>
              <a:rPr lang="en-US" sz="2000" i="1" dirty="0" err="1" smtClean="0">
                <a:solidFill>
                  <a:srgbClr val="FFC000"/>
                </a:solidFill>
                <a:latin typeface="Arial Narrow" panose="020B0606020202030204" pitchFamily="34" charset="0"/>
              </a:rPr>
              <a:t>Hortensia</a:t>
            </a:r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.”</a:t>
            </a:r>
            <a:endParaRPr lang="en-US" sz="2000" i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001887" y="2139236"/>
            <a:ext cx="3542164" cy="8228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Whom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do you love?</a:t>
            </a:r>
            <a:endParaRPr lang="en-US" sz="2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089462" y="2649899"/>
            <a:ext cx="5547327" cy="8228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“Whom” is the object of the sentence; we could rewrite the sentence as, “Do you love </a:t>
            </a:r>
            <a:r>
              <a:rPr lang="en-US" sz="2000" i="1" dirty="0" err="1" smtClean="0">
                <a:solidFill>
                  <a:srgbClr val="FFC000"/>
                </a:solidFill>
                <a:latin typeface="Arial Narrow" panose="020B0606020202030204" pitchFamily="34" charset="0"/>
              </a:rPr>
              <a:t>Dagoberto</a:t>
            </a:r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?”</a:t>
            </a:r>
            <a:endParaRPr lang="en-US" sz="2000" i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6039986" y="3320336"/>
            <a:ext cx="5237613" cy="8228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What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is your problem?</a:t>
            </a:r>
            <a:endParaRPr lang="en-US" sz="2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013262" y="3869099"/>
            <a:ext cx="5547327" cy="8228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“What” is the subject of the sentence; we could rewrite the sentence as, “A personality disorder is your problem.”</a:t>
            </a:r>
            <a:endParaRPr lang="en-US" sz="2000" i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6080092" y="4435262"/>
            <a:ext cx="5237613" cy="8228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Which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witch is your favorite?</a:t>
            </a:r>
            <a:endParaRPr lang="en-US" sz="2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069410" y="4951937"/>
            <a:ext cx="5914043" cy="1079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“Which” is an object pronoun; the sentence could be rewritten as “My favorite is that witch, the one with the sandwich.” (“That” is also a pronoun.)</a:t>
            </a:r>
            <a:endParaRPr lang="en-US" sz="2000" i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6136240" y="5726649"/>
            <a:ext cx="5237613" cy="8228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Whose</a:t>
            </a:r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lasagna is the best?</a:t>
            </a:r>
            <a:endParaRPr lang="en-US" sz="2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6136586" y="6183170"/>
            <a:ext cx="5547327" cy="8228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“Whose lasagna” is the subject of the sentence, and could be replaced with “my lasagna.”</a:t>
            </a:r>
            <a:endParaRPr lang="en-US" sz="2000" i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35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  <p:bldP spid="9" grpId="0"/>
      <p:bldP spid="10" grpId="0"/>
      <p:bldP spid="12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6418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Pronoun Category #4: Relative Pronouns</a:t>
            </a:r>
            <a:endParaRPr lang="en-US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88679" y="1465051"/>
            <a:ext cx="11814641" cy="1195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Relative pronouns relate (that is, connect or link) a noun (or another pronoun) to a noun phrase, adjective phrase, or adverb phrase.</a:t>
            </a:r>
            <a:endParaRPr lang="en-US" sz="28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6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toco.distractify.com/postimage/201409/9/b6467122cbe132d03ee3b2a26fbf9d47_650x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08"/>
          <a:stretch/>
        </p:blipFill>
        <p:spPr bwMode="auto">
          <a:xfrm>
            <a:off x="299954" y="178216"/>
            <a:ext cx="6191250" cy="6302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toco.distractify.com/postimage/201409/9/b6467122cbe132d03ee3b2a26fbf9d47_650x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04"/>
          <a:stretch/>
        </p:blipFill>
        <p:spPr bwMode="auto">
          <a:xfrm>
            <a:off x="6000750" y="393784"/>
            <a:ext cx="6191250" cy="6239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58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Puns from…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http://www.punoftheday.com/cgi-bin/disppuns.pl?ord=F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http://kickasshumor.com/all-time-best/18/funny-puns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http://bilinguish.com/2013/08/03/english-grammar-jokes/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http://distractify.com/jake-heppner/puns/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40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14393</TotalTime>
  <Words>910</Words>
  <Application>Microsoft Office PowerPoint</Application>
  <PresentationFormat>Widescreen</PresentationFormat>
  <Paragraphs>127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Arial Narrow</vt:lpstr>
      <vt:lpstr>Calibri</vt:lpstr>
      <vt:lpstr>Calibri Light</vt:lpstr>
      <vt:lpstr>Office Theme</vt:lpstr>
      <vt:lpstr>Pronouns and Puns</vt:lpstr>
      <vt:lpstr>A pronoun is a word that replaces or stands in for a noun (or another pronoun).</vt:lpstr>
      <vt:lpstr>Pronoun Category #1: Personal Pronouns</vt:lpstr>
      <vt:lpstr>Let’s practice!</vt:lpstr>
      <vt:lpstr>More practice!</vt:lpstr>
      <vt:lpstr>PowerPoint Presentation</vt:lpstr>
      <vt:lpstr>Pronoun Category #2: Reflexive/Compound Personal Pronouns</vt:lpstr>
      <vt:lpstr>PowerPoint Presentation</vt:lpstr>
      <vt:lpstr>Pronoun Category #3: Interrogative Pronouns</vt:lpstr>
      <vt:lpstr>Pronoun Category #4: Relative Pronouns</vt:lpstr>
      <vt:lpstr>PowerPoint Presentation</vt:lpstr>
      <vt:lpstr>Puns from…</vt:lpstr>
    </vt:vector>
  </TitlesOfParts>
  <Company>HISD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Pronouns and Puns</dc:title>
  <dc:creator>Chapman, Elizabeth M</dc:creator>
  <cp:lastModifiedBy>Chapman, Elizabeth M</cp:lastModifiedBy>
  <cp:revision>38</cp:revision>
  <dcterms:created xsi:type="dcterms:W3CDTF">2015-04-29T20:06:27Z</dcterms:created>
  <dcterms:modified xsi:type="dcterms:W3CDTF">2015-09-04T01:34:52Z</dcterms:modified>
</cp:coreProperties>
</file>