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2" r:id="rId5"/>
    <p:sldId id="273" r:id="rId6"/>
    <p:sldId id="260" r:id="rId7"/>
    <p:sldId id="265" r:id="rId8"/>
    <p:sldId id="266" r:id="rId9"/>
    <p:sldId id="267" r:id="rId10"/>
    <p:sldId id="268" r:id="rId11"/>
    <p:sldId id="270" r:id="rId12"/>
    <p:sldId id="269" r:id="rId13"/>
    <p:sldId id="271" r:id="rId14"/>
    <p:sldId id="261" r:id="rId15"/>
    <p:sldId id="275" r:id="rId16"/>
    <p:sldId id="276" r:id="rId17"/>
    <p:sldId id="277" r:id="rId18"/>
    <p:sldId id="264" r:id="rId19"/>
    <p:sldId id="278" r:id="rId20"/>
    <p:sldId id="279" r:id="rId21"/>
    <p:sldId id="274" r:id="rId22"/>
    <p:sldId id="280" r:id="rId23"/>
    <p:sldId id="281" r:id="rId24"/>
    <p:sldId id="282" r:id="rId25"/>
    <p:sldId id="262" r:id="rId26"/>
    <p:sldId id="28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11/15/2013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11/15/2013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447800"/>
            <a:ext cx="9135265" cy="3329581"/>
          </a:xfrm>
        </p:spPr>
        <p:txBody>
          <a:bodyPr/>
          <a:lstStyle/>
          <a:p>
            <a:r>
              <a:rPr lang="en-US" dirty="0" smtClean="0"/>
              <a:t>The PIE Method for Building Paragraphs</a:t>
            </a:r>
            <a:endParaRPr lang="en-US" dirty="0"/>
          </a:p>
        </p:txBody>
      </p:sp>
      <p:sp>
        <p:nvSpPr>
          <p:cNvPr id="3" name="Subtitle 2"/>
          <p:cNvSpPr>
            <a:spLocks noGrp="1"/>
          </p:cNvSpPr>
          <p:nvPr>
            <p:ph type="subTitle" idx="1"/>
          </p:nvPr>
        </p:nvSpPr>
        <p:spPr/>
        <p:txBody>
          <a:bodyPr/>
          <a:lstStyle/>
          <a:p>
            <a:r>
              <a:rPr lang="en-US" dirty="0" smtClean="0"/>
              <a:t>Bellaire High School, English 1</a:t>
            </a:r>
            <a:endParaRPr lang="en-US" dirty="0"/>
          </a:p>
        </p:txBody>
      </p:sp>
    </p:spTree>
    <p:extLst>
      <p:ext uri="{BB962C8B-B14F-4D97-AF65-F5344CB8AC3E}">
        <p14:creationId xmlns:p14="http://schemas.microsoft.com/office/powerpoint/2010/main" val="4155250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u="sng" dirty="0" smtClean="0"/>
              <a:t>Pie.</a:t>
            </a:r>
            <a:endParaRPr lang="en-US" sz="7200" u="sng" dirty="0"/>
          </a:p>
        </p:txBody>
      </p:sp>
      <p:sp>
        <p:nvSpPr>
          <p:cNvPr id="4" name="Text Placeholder 3"/>
          <p:cNvSpPr>
            <a:spLocks noGrp="1"/>
          </p:cNvSpPr>
          <p:nvPr>
            <p:ph type="body" sz="half" idx="2"/>
          </p:nvPr>
        </p:nvSpPr>
        <p:spPr/>
        <p:txBody>
          <a:bodyPr>
            <a:normAutofit/>
          </a:bodyPr>
          <a:lstStyle/>
          <a:p>
            <a:r>
              <a:rPr lang="en-US" sz="2400" dirty="0" smtClean="0"/>
              <a:t>Possibly the most delicious of all desserts. Definitely a brilliant strategy for composing paragraphs.</a:t>
            </a:r>
            <a:endParaRPr lang="en-US" sz="2400" dirty="0"/>
          </a:p>
        </p:txBody>
      </p:sp>
      <p:pic>
        <p:nvPicPr>
          <p:cNvPr id="7" name="Picture 6"/>
          <p:cNvPicPr>
            <a:picLocks noChangeAspect="1"/>
          </p:cNvPicPr>
          <p:nvPr/>
        </p:nvPicPr>
        <p:blipFill>
          <a:blip r:embed="rId2"/>
          <a:stretch>
            <a:fillRect/>
          </a:stretch>
        </p:blipFill>
        <p:spPr>
          <a:xfrm>
            <a:off x="5666064" y="1577644"/>
            <a:ext cx="4908899" cy="3676936"/>
          </a:xfrm>
          <a:prstGeom prst="rect">
            <a:avLst/>
          </a:prstGeom>
        </p:spPr>
      </p:pic>
    </p:spTree>
    <p:extLst>
      <p:ext uri="{BB962C8B-B14F-4D97-AF65-F5344CB8AC3E}">
        <p14:creationId xmlns:p14="http://schemas.microsoft.com/office/powerpoint/2010/main" val="416222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structure of pie and the structure of PIE are the same!</a:t>
            </a:r>
            <a:endParaRPr lang="en-US" dirty="0"/>
          </a:p>
        </p:txBody>
      </p:sp>
      <p:pic>
        <p:nvPicPr>
          <p:cNvPr id="9" name="Picture 8"/>
          <p:cNvPicPr>
            <a:picLocks noChangeAspect="1"/>
          </p:cNvPicPr>
          <p:nvPr/>
        </p:nvPicPr>
        <p:blipFill>
          <a:blip r:embed="rId2"/>
          <a:stretch>
            <a:fillRect/>
          </a:stretch>
        </p:blipFill>
        <p:spPr>
          <a:xfrm>
            <a:off x="395423" y="2576256"/>
            <a:ext cx="4214255" cy="2794234"/>
          </a:xfrm>
          <a:prstGeom prst="rect">
            <a:avLst/>
          </a:prstGeom>
        </p:spPr>
      </p:pic>
      <p:sp>
        <p:nvSpPr>
          <p:cNvPr id="10" name="TextBox 9"/>
          <p:cNvSpPr txBox="1"/>
          <p:nvPr/>
        </p:nvSpPr>
        <p:spPr>
          <a:xfrm>
            <a:off x="7996653" y="2337863"/>
            <a:ext cx="3670479" cy="3170099"/>
          </a:xfrm>
          <a:prstGeom prst="rect">
            <a:avLst/>
          </a:prstGeom>
          <a:noFill/>
        </p:spPr>
        <p:txBody>
          <a:bodyPr wrap="square" rtlCol="0">
            <a:spAutoFit/>
          </a:bodyPr>
          <a:lstStyle/>
          <a:p>
            <a:r>
              <a:rPr lang="en-US" sz="4800" b="1" dirty="0" smtClean="0"/>
              <a:t>P</a:t>
            </a:r>
            <a:r>
              <a:rPr lang="en-US" sz="3200" dirty="0" smtClean="0"/>
              <a:t>oint</a:t>
            </a:r>
          </a:p>
          <a:p>
            <a:endParaRPr lang="en-US" sz="2800" dirty="0"/>
          </a:p>
          <a:p>
            <a:r>
              <a:rPr lang="en-US" sz="4800" b="1" dirty="0" smtClean="0"/>
              <a:t>I</a:t>
            </a:r>
            <a:r>
              <a:rPr lang="en-US" sz="3200" dirty="0" smtClean="0"/>
              <a:t>llustration</a:t>
            </a:r>
          </a:p>
          <a:p>
            <a:endParaRPr lang="en-US" sz="2800" dirty="0"/>
          </a:p>
          <a:p>
            <a:r>
              <a:rPr lang="en-US" sz="4800" b="1" dirty="0" smtClean="0"/>
              <a:t>E</a:t>
            </a:r>
            <a:r>
              <a:rPr lang="en-US" sz="3200" dirty="0" smtClean="0"/>
              <a:t>xplanation</a:t>
            </a:r>
            <a:endParaRPr lang="en-US" sz="3200" dirty="0"/>
          </a:p>
        </p:txBody>
      </p:sp>
      <p:sp>
        <p:nvSpPr>
          <p:cNvPr id="12" name="TextBox 11"/>
          <p:cNvSpPr txBox="1"/>
          <p:nvPr/>
        </p:nvSpPr>
        <p:spPr>
          <a:xfrm>
            <a:off x="5616015" y="3322747"/>
            <a:ext cx="1554604" cy="1200329"/>
          </a:xfrm>
          <a:prstGeom prst="rect">
            <a:avLst/>
          </a:prstGeom>
          <a:noFill/>
        </p:spPr>
        <p:txBody>
          <a:bodyPr wrap="square" rtlCol="0">
            <a:spAutoFit/>
          </a:bodyPr>
          <a:lstStyle/>
          <a:p>
            <a:r>
              <a:rPr lang="en-US" dirty="0" smtClean="0"/>
              <a:t>Pies are held together by three layers.</a:t>
            </a:r>
            <a:endParaRPr lang="en-US" dirty="0"/>
          </a:p>
        </p:txBody>
      </p:sp>
      <p:cxnSp>
        <p:nvCxnSpPr>
          <p:cNvPr id="14" name="Straight Connector 13"/>
          <p:cNvCxnSpPr/>
          <p:nvPr/>
        </p:nvCxnSpPr>
        <p:spPr>
          <a:xfrm>
            <a:off x="4417454" y="3155324"/>
            <a:ext cx="25757" cy="13677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909650" y="3155324"/>
            <a:ext cx="507804" cy="16742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953814" y="3839200"/>
            <a:ext cx="476518" cy="25628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68626" y="4523076"/>
            <a:ext cx="77458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430332" y="3709115"/>
            <a:ext cx="91814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315200" y="2576256"/>
            <a:ext cx="38637" cy="258817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315200" y="2576256"/>
            <a:ext cx="61648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353837" y="3839200"/>
            <a:ext cx="64281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353837" y="5164428"/>
            <a:ext cx="57784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838682" y="3697531"/>
            <a:ext cx="47651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88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Important Dichotomy Before We Begin</a:t>
            </a:r>
            <a:endParaRPr lang="en-US" dirty="0"/>
          </a:p>
        </p:txBody>
      </p:sp>
      <p:sp>
        <p:nvSpPr>
          <p:cNvPr id="4" name="Text Placeholder 3"/>
          <p:cNvSpPr>
            <a:spLocks noGrp="1"/>
          </p:cNvSpPr>
          <p:nvPr>
            <p:ph type="body" idx="1"/>
          </p:nvPr>
        </p:nvSpPr>
        <p:spPr/>
        <p:txBody>
          <a:bodyPr/>
          <a:lstStyle/>
          <a:p>
            <a:r>
              <a:rPr lang="en-US" dirty="0" smtClean="0"/>
              <a:t>Concrete</a:t>
            </a:r>
            <a:endParaRPr lang="en-US" dirty="0"/>
          </a:p>
        </p:txBody>
      </p:sp>
      <p:sp>
        <p:nvSpPr>
          <p:cNvPr id="5" name="Content Placeholder 4"/>
          <p:cNvSpPr>
            <a:spLocks noGrp="1"/>
          </p:cNvSpPr>
          <p:nvPr>
            <p:ph sz="half" idx="2"/>
          </p:nvPr>
        </p:nvSpPr>
        <p:spPr/>
        <p:txBody>
          <a:bodyPr/>
          <a:lstStyle/>
          <a:p>
            <a:r>
              <a:rPr lang="en-US" dirty="0" smtClean="0"/>
              <a:t>If something is concrete, it’s like… well… concrete. It’s physical, tangible, immediate, accessible, and part of the real world. You can point to it.</a:t>
            </a:r>
          </a:p>
          <a:p>
            <a:pPr lvl="1"/>
            <a:r>
              <a:rPr lang="en-US" dirty="0" smtClean="0"/>
              <a:t>A watch is concrete.</a:t>
            </a:r>
          </a:p>
          <a:p>
            <a:pPr lvl="1"/>
            <a:r>
              <a:rPr lang="en-US" dirty="0" smtClean="0"/>
              <a:t>A kiss is concrete.</a:t>
            </a:r>
          </a:p>
          <a:p>
            <a:pPr lvl="1"/>
            <a:r>
              <a:rPr lang="en-US" dirty="0" smtClean="0"/>
              <a:t>A quote from a text is concrete.</a:t>
            </a:r>
            <a:endParaRPr lang="en-US" dirty="0"/>
          </a:p>
        </p:txBody>
      </p:sp>
      <p:sp>
        <p:nvSpPr>
          <p:cNvPr id="6" name="Text Placeholder 5"/>
          <p:cNvSpPr>
            <a:spLocks noGrp="1"/>
          </p:cNvSpPr>
          <p:nvPr>
            <p:ph type="body" sz="quarter" idx="3"/>
          </p:nvPr>
        </p:nvSpPr>
        <p:spPr/>
        <p:txBody>
          <a:bodyPr/>
          <a:lstStyle/>
          <a:p>
            <a:r>
              <a:rPr lang="en-US" dirty="0" smtClean="0"/>
              <a:t>Abstract</a:t>
            </a:r>
            <a:endParaRPr lang="en-US" dirty="0"/>
          </a:p>
        </p:txBody>
      </p:sp>
      <p:sp>
        <p:nvSpPr>
          <p:cNvPr id="7" name="Content Placeholder 6"/>
          <p:cNvSpPr>
            <a:spLocks noGrp="1"/>
          </p:cNvSpPr>
          <p:nvPr>
            <p:ph sz="quarter" idx="4"/>
          </p:nvPr>
        </p:nvSpPr>
        <p:spPr/>
        <p:txBody>
          <a:bodyPr/>
          <a:lstStyle/>
          <a:p>
            <a:r>
              <a:rPr lang="en-US" dirty="0" smtClean="0"/>
              <a:t>Something that is abstract exists within the realm of ideas. It could be true, but it’s not something that you can hold or to which you can point.</a:t>
            </a:r>
          </a:p>
          <a:p>
            <a:r>
              <a:rPr lang="en-US" dirty="0" smtClean="0"/>
              <a:t>Time is abstract.</a:t>
            </a:r>
          </a:p>
          <a:p>
            <a:r>
              <a:rPr lang="en-US" dirty="0" smtClean="0"/>
              <a:t>Love is abstract.</a:t>
            </a:r>
          </a:p>
          <a:p>
            <a:r>
              <a:rPr lang="en-US" dirty="0" smtClean="0"/>
              <a:t>An interpretation of a text is abstract.</a:t>
            </a:r>
          </a:p>
        </p:txBody>
      </p:sp>
    </p:spTree>
    <p:extLst>
      <p:ext uri="{BB962C8B-B14F-4D97-AF65-F5344CB8AC3E}">
        <p14:creationId xmlns:p14="http://schemas.microsoft.com/office/powerpoint/2010/main" val="143486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Concrete vs. Abstract</a:t>
            </a:r>
            <a:endParaRPr lang="en-US" dirty="0"/>
          </a:p>
        </p:txBody>
      </p:sp>
      <p:pic>
        <p:nvPicPr>
          <p:cNvPr id="3" name="Picture 2"/>
          <p:cNvPicPr>
            <a:picLocks noChangeAspect="1"/>
          </p:cNvPicPr>
          <p:nvPr/>
        </p:nvPicPr>
        <p:blipFill>
          <a:blip r:embed="rId2"/>
          <a:stretch>
            <a:fillRect/>
          </a:stretch>
        </p:blipFill>
        <p:spPr>
          <a:xfrm>
            <a:off x="851347" y="1853248"/>
            <a:ext cx="3601634" cy="3040724"/>
          </a:xfrm>
          <a:prstGeom prst="rect">
            <a:avLst/>
          </a:prstGeom>
        </p:spPr>
      </p:pic>
      <p:pic>
        <p:nvPicPr>
          <p:cNvPr id="4" name="Picture 3"/>
          <p:cNvPicPr>
            <a:picLocks noChangeAspect="1"/>
          </p:cNvPicPr>
          <p:nvPr/>
        </p:nvPicPr>
        <p:blipFill>
          <a:blip r:embed="rId3"/>
          <a:stretch>
            <a:fillRect/>
          </a:stretch>
        </p:blipFill>
        <p:spPr>
          <a:xfrm>
            <a:off x="6112299" y="1853248"/>
            <a:ext cx="4318475" cy="3040724"/>
          </a:xfrm>
          <a:prstGeom prst="rect">
            <a:avLst/>
          </a:prstGeom>
        </p:spPr>
      </p:pic>
    </p:spTree>
    <p:extLst>
      <p:ext uri="{BB962C8B-B14F-4D97-AF65-F5344CB8AC3E}">
        <p14:creationId xmlns:p14="http://schemas.microsoft.com/office/powerpoint/2010/main" val="1811421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Ingredient #1: Point</a:t>
            </a:r>
            <a:endParaRPr lang="en-US" dirty="0"/>
          </a:p>
        </p:txBody>
      </p:sp>
      <p:sp>
        <p:nvSpPr>
          <p:cNvPr id="3" name="Content Placeholder 2"/>
          <p:cNvSpPr>
            <a:spLocks noGrp="1"/>
          </p:cNvSpPr>
          <p:nvPr>
            <p:ph sz="half" idx="1"/>
          </p:nvPr>
        </p:nvSpPr>
        <p:spPr/>
        <p:txBody>
          <a:bodyPr/>
          <a:lstStyle/>
          <a:p>
            <a:r>
              <a:rPr lang="en-US" dirty="0" smtClean="0"/>
              <a:t>The POINT of your paragraph is what you are trying to prove.</a:t>
            </a:r>
          </a:p>
          <a:p>
            <a:r>
              <a:rPr lang="en-US" dirty="0" smtClean="0"/>
              <a:t>Your POINT should be semi-abstract – that is, it should operate on an idea level.</a:t>
            </a:r>
          </a:p>
          <a:p>
            <a:endParaRPr lang="en-US" dirty="0"/>
          </a:p>
        </p:txBody>
      </p:sp>
      <p:sp>
        <p:nvSpPr>
          <p:cNvPr id="4" name="Content Placeholder 3"/>
          <p:cNvSpPr>
            <a:spLocks noGrp="1"/>
          </p:cNvSpPr>
          <p:nvPr>
            <p:ph sz="half" idx="2"/>
          </p:nvPr>
        </p:nvSpPr>
        <p:spPr/>
        <p:txBody>
          <a:bodyPr/>
          <a:lstStyle/>
          <a:p>
            <a:pPr marL="0" indent="0">
              <a:buNone/>
            </a:pPr>
            <a:r>
              <a:rPr lang="en-US" dirty="0" smtClean="0"/>
              <a:t>Synonyms for Point:</a:t>
            </a:r>
          </a:p>
          <a:p>
            <a:r>
              <a:rPr lang="en-US" dirty="0" smtClean="0"/>
              <a:t>Purpose</a:t>
            </a:r>
          </a:p>
          <a:p>
            <a:r>
              <a:rPr lang="en-US" dirty="0" smtClean="0"/>
              <a:t>Opinion</a:t>
            </a:r>
          </a:p>
          <a:p>
            <a:r>
              <a:rPr lang="en-US" dirty="0" smtClean="0"/>
              <a:t>Idea</a:t>
            </a:r>
          </a:p>
          <a:p>
            <a:r>
              <a:rPr lang="en-US" dirty="0" smtClean="0"/>
              <a:t>Thesis/sub-thesis</a:t>
            </a:r>
          </a:p>
          <a:p>
            <a:r>
              <a:rPr lang="en-US" dirty="0" smtClean="0"/>
              <a:t>Argument</a:t>
            </a:r>
          </a:p>
          <a:p>
            <a:r>
              <a:rPr lang="en-US" dirty="0" smtClean="0"/>
              <a:t>Claim</a:t>
            </a:r>
          </a:p>
          <a:p>
            <a:r>
              <a:rPr lang="en-US" dirty="0" smtClean="0"/>
              <a:t>Assertion</a:t>
            </a:r>
            <a:endParaRPr lang="en-US" dirty="0"/>
          </a:p>
        </p:txBody>
      </p:sp>
    </p:spTree>
    <p:extLst>
      <p:ext uri="{BB962C8B-B14F-4D97-AF65-F5344CB8AC3E}">
        <p14:creationId xmlns:p14="http://schemas.microsoft.com/office/powerpoint/2010/main" val="415363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843" y="1830758"/>
            <a:ext cx="9404723" cy="1400530"/>
          </a:xfrm>
        </p:spPr>
        <p:txBody>
          <a:bodyPr/>
          <a:lstStyle/>
          <a:p>
            <a:pPr algn="ctr"/>
            <a:r>
              <a:rPr lang="en-US" sz="7200" dirty="0" smtClean="0"/>
              <a:t>Let’s play “Point/Not-a-Point!”</a:t>
            </a:r>
            <a:endParaRPr lang="en-US" sz="7200" dirty="0"/>
          </a:p>
        </p:txBody>
      </p:sp>
    </p:spTree>
    <p:extLst>
      <p:ext uri="{BB962C8B-B14F-4D97-AF65-F5344CB8AC3E}">
        <p14:creationId xmlns:p14="http://schemas.microsoft.com/office/powerpoint/2010/main" val="4039381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7441" y="298173"/>
            <a:ext cx="6349285" cy="1376082"/>
          </a:xfrm>
        </p:spPr>
        <p:txBody>
          <a:bodyPr/>
          <a:lstStyle/>
          <a:p>
            <a:r>
              <a:rPr lang="en-US" dirty="0" smtClean="0"/>
              <a:t>#1- Point/Not a Point?</a:t>
            </a:r>
            <a:endParaRPr lang="en-US" dirty="0"/>
          </a:p>
        </p:txBody>
      </p:sp>
      <p:sp>
        <p:nvSpPr>
          <p:cNvPr id="3" name="TextBox 2"/>
          <p:cNvSpPr txBox="1"/>
          <p:nvPr/>
        </p:nvSpPr>
        <p:spPr>
          <a:xfrm>
            <a:off x="1532586" y="2614411"/>
            <a:ext cx="8603087" cy="923330"/>
          </a:xfrm>
          <a:prstGeom prst="rect">
            <a:avLst/>
          </a:prstGeom>
          <a:noFill/>
        </p:spPr>
        <p:txBody>
          <a:bodyPr wrap="square" rtlCol="0">
            <a:spAutoFit/>
          </a:bodyPr>
          <a:lstStyle/>
          <a:p>
            <a:pPr algn="ctr"/>
            <a:r>
              <a:rPr lang="en-US" sz="5400" dirty="0" smtClean="0">
                <a:latin typeface="Kristen ITC" panose="03050502040202030202" pitchFamily="66" charset="0"/>
              </a:rPr>
              <a:t>Pie is delicious.</a:t>
            </a:r>
            <a:endParaRPr lang="en-US" sz="5400" dirty="0">
              <a:latin typeface="Kristen ITC" panose="03050502040202030202" pitchFamily="66" charset="0"/>
            </a:endParaRPr>
          </a:p>
        </p:txBody>
      </p:sp>
      <p:sp>
        <p:nvSpPr>
          <p:cNvPr id="4" name="TextBox 3"/>
          <p:cNvSpPr txBox="1"/>
          <p:nvPr/>
        </p:nvSpPr>
        <p:spPr>
          <a:xfrm>
            <a:off x="3747752" y="4584879"/>
            <a:ext cx="4288665" cy="707886"/>
          </a:xfrm>
          <a:prstGeom prst="rect">
            <a:avLst/>
          </a:prstGeom>
          <a:noFill/>
        </p:spPr>
        <p:txBody>
          <a:bodyPr wrap="square" rtlCol="0">
            <a:spAutoFit/>
          </a:bodyPr>
          <a:lstStyle/>
          <a:p>
            <a:pPr algn="ctr"/>
            <a:r>
              <a:rPr lang="en-US" sz="4000" b="1" i="1" dirty="0" smtClean="0">
                <a:solidFill>
                  <a:srgbClr val="FF0000"/>
                </a:solidFill>
              </a:rPr>
              <a:t>Point!</a:t>
            </a:r>
            <a:endParaRPr lang="en-US" sz="4000" b="1" i="1" dirty="0">
              <a:solidFill>
                <a:srgbClr val="FF0000"/>
              </a:solidFill>
            </a:endParaRPr>
          </a:p>
        </p:txBody>
      </p:sp>
    </p:spTree>
    <p:extLst>
      <p:ext uri="{BB962C8B-B14F-4D97-AF65-F5344CB8AC3E}">
        <p14:creationId xmlns:p14="http://schemas.microsoft.com/office/powerpoint/2010/main" val="70310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0321" y="362568"/>
            <a:ext cx="6323526" cy="1376082"/>
          </a:xfrm>
        </p:spPr>
        <p:txBody>
          <a:bodyPr/>
          <a:lstStyle/>
          <a:p>
            <a:r>
              <a:rPr lang="en-US" dirty="0" smtClean="0"/>
              <a:t>#2 - Point/Not a Point?</a:t>
            </a:r>
            <a:endParaRPr lang="en-US" dirty="0"/>
          </a:p>
        </p:txBody>
      </p:sp>
      <p:sp>
        <p:nvSpPr>
          <p:cNvPr id="3" name="TextBox 2"/>
          <p:cNvSpPr txBox="1"/>
          <p:nvPr/>
        </p:nvSpPr>
        <p:spPr>
          <a:xfrm>
            <a:off x="1532586" y="2614411"/>
            <a:ext cx="8603087" cy="923330"/>
          </a:xfrm>
          <a:prstGeom prst="rect">
            <a:avLst/>
          </a:prstGeom>
          <a:noFill/>
        </p:spPr>
        <p:txBody>
          <a:bodyPr wrap="square" rtlCol="0">
            <a:spAutoFit/>
          </a:bodyPr>
          <a:lstStyle/>
          <a:p>
            <a:pPr algn="ctr"/>
            <a:r>
              <a:rPr lang="en-US" sz="5400" dirty="0" smtClean="0">
                <a:latin typeface="Kristen ITC" panose="03050502040202030202" pitchFamily="66" charset="0"/>
              </a:rPr>
              <a:t>Pie.</a:t>
            </a:r>
            <a:endParaRPr lang="en-US" sz="5400" dirty="0">
              <a:latin typeface="Kristen ITC" panose="03050502040202030202" pitchFamily="66" charset="0"/>
            </a:endParaRPr>
          </a:p>
        </p:txBody>
      </p:sp>
      <p:sp>
        <p:nvSpPr>
          <p:cNvPr id="4" name="TextBox 3"/>
          <p:cNvSpPr txBox="1"/>
          <p:nvPr/>
        </p:nvSpPr>
        <p:spPr>
          <a:xfrm>
            <a:off x="3747752" y="4584879"/>
            <a:ext cx="4288665" cy="707886"/>
          </a:xfrm>
          <a:prstGeom prst="rect">
            <a:avLst/>
          </a:prstGeom>
          <a:noFill/>
        </p:spPr>
        <p:txBody>
          <a:bodyPr wrap="square" rtlCol="0">
            <a:spAutoFit/>
          </a:bodyPr>
          <a:lstStyle/>
          <a:p>
            <a:pPr algn="ctr"/>
            <a:r>
              <a:rPr lang="en-US" sz="4000" b="1" i="1" dirty="0" smtClean="0">
                <a:solidFill>
                  <a:srgbClr val="FF0000"/>
                </a:solidFill>
              </a:rPr>
              <a:t>Not a Point!</a:t>
            </a:r>
            <a:endParaRPr lang="en-US" sz="4000" b="1" i="1" dirty="0">
              <a:solidFill>
                <a:srgbClr val="FF0000"/>
              </a:solidFill>
            </a:endParaRPr>
          </a:p>
        </p:txBody>
      </p:sp>
    </p:spTree>
    <p:extLst>
      <p:ext uri="{BB962C8B-B14F-4D97-AF65-F5344CB8AC3E}">
        <p14:creationId xmlns:p14="http://schemas.microsoft.com/office/powerpoint/2010/main" val="354935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9639" y="345626"/>
            <a:ext cx="6284890" cy="1376082"/>
          </a:xfrm>
        </p:spPr>
        <p:txBody>
          <a:bodyPr/>
          <a:lstStyle/>
          <a:p>
            <a:r>
              <a:rPr lang="en-US" dirty="0" smtClean="0"/>
              <a:t>#3 - Point/Not a Point?</a:t>
            </a:r>
            <a:endParaRPr lang="en-US" dirty="0"/>
          </a:p>
        </p:txBody>
      </p:sp>
      <p:sp>
        <p:nvSpPr>
          <p:cNvPr id="3" name="TextBox 2"/>
          <p:cNvSpPr txBox="1"/>
          <p:nvPr/>
        </p:nvSpPr>
        <p:spPr>
          <a:xfrm>
            <a:off x="643944" y="2614411"/>
            <a:ext cx="10689464" cy="1754326"/>
          </a:xfrm>
          <a:prstGeom prst="rect">
            <a:avLst/>
          </a:prstGeom>
          <a:noFill/>
        </p:spPr>
        <p:txBody>
          <a:bodyPr wrap="square" rtlCol="0">
            <a:spAutoFit/>
          </a:bodyPr>
          <a:lstStyle/>
          <a:p>
            <a:pPr algn="ctr"/>
            <a:r>
              <a:rPr lang="en-US" sz="5400" dirty="0" smtClean="0">
                <a:latin typeface="Kristen ITC" panose="03050502040202030202" pitchFamily="66" charset="0"/>
              </a:rPr>
              <a:t>Half of all Americans say that pie is their favorite dessert.</a:t>
            </a:r>
            <a:endParaRPr lang="en-US" sz="5400" dirty="0">
              <a:latin typeface="Kristen ITC" panose="03050502040202030202" pitchFamily="66" charset="0"/>
            </a:endParaRPr>
          </a:p>
        </p:txBody>
      </p:sp>
      <p:sp>
        <p:nvSpPr>
          <p:cNvPr id="4" name="TextBox 3"/>
          <p:cNvSpPr txBox="1"/>
          <p:nvPr/>
        </p:nvSpPr>
        <p:spPr>
          <a:xfrm>
            <a:off x="3747752" y="4778062"/>
            <a:ext cx="4288665" cy="707886"/>
          </a:xfrm>
          <a:prstGeom prst="rect">
            <a:avLst/>
          </a:prstGeom>
          <a:noFill/>
        </p:spPr>
        <p:txBody>
          <a:bodyPr wrap="square" rtlCol="0">
            <a:spAutoFit/>
          </a:bodyPr>
          <a:lstStyle/>
          <a:p>
            <a:pPr algn="ctr"/>
            <a:r>
              <a:rPr lang="en-US" sz="4000" b="1" i="1" dirty="0" smtClean="0">
                <a:solidFill>
                  <a:srgbClr val="FF0000"/>
                </a:solidFill>
              </a:rPr>
              <a:t>Not a Point!</a:t>
            </a:r>
            <a:endParaRPr lang="en-US" sz="4000" b="1" i="1" dirty="0">
              <a:solidFill>
                <a:srgbClr val="FF0000"/>
              </a:solidFill>
            </a:endParaRPr>
          </a:p>
        </p:txBody>
      </p:sp>
    </p:spTree>
    <p:extLst>
      <p:ext uri="{BB962C8B-B14F-4D97-AF65-F5344CB8AC3E}">
        <p14:creationId xmlns:p14="http://schemas.microsoft.com/office/powerpoint/2010/main" val="429065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6608" y="318018"/>
            <a:ext cx="6362163" cy="1376082"/>
          </a:xfrm>
        </p:spPr>
        <p:txBody>
          <a:bodyPr/>
          <a:lstStyle/>
          <a:p>
            <a:r>
              <a:rPr lang="en-US" dirty="0" smtClean="0"/>
              <a:t>#4 - Point/Not a Point?</a:t>
            </a:r>
            <a:endParaRPr lang="en-US" dirty="0"/>
          </a:p>
        </p:txBody>
      </p:sp>
      <p:sp>
        <p:nvSpPr>
          <p:cNvPr id="3" name="TextBox 2"/>
          <p:cNvSpPr txBox="1"/>
          <p:nvPr/>
        </p:nvSpPr>
        <p:spPr>
          <a:xfrm>
            <a:off x="759854" y="1210614"/>
            <a:ext cx="10689464" cy="4154984"/>
          </a:xfrm>
          <a:prstGeom prst="rect">
            <a:avLst/>
          </a:prstGeom>
          <a:noFill/>
        </p:spPr>
        <p:txBody>
          <a:bodyPr wrap="square" rtlCol="0">
            <a:spAutoFit/>
          </a:bodyPr>
          <a:lstStyle/>
          <a:p>
            <a:pPr algn="ctr"/>
            <a:r>
              <a:rPr lang="en-US" sz="4400" dirty="0" smtClean="0">
                <a:latin typeface="Kristen ITC" panose="03050502040202030202" pitchFamily="66" charset="0"/>
              </a:rPr>
              <a:t>In the musical “Sweeney Todd: Demon Barber of Fleet Street,” the use of pies in the plot is ironic because this wholesome and traditional food is actually filled with the meat from Sweeney Todd’s murder victims.</a:t>
            </a:r>
            <a:endParaRPr lang="en-US" sz="4400" dirty="0">
              <a:latin typeface="Kristen ITC" panose="03050502040202030202" pitchFamily="66" charset="0"/>
            </a:endParaRPr>
          </a:p>
        </p:txBody>
      </p:sp>
      <p:sp>
        <p:nvSpPr>
          <p:cNvPr id="4" name="TextBox 3"/>
          <p:cNvSpPr txBox="1"/>
          <p:nvPr/>
        </p:nvSpPr>
        <p:spPr>
          <a:xfrm>
            <a:off x="3683358" y="5570153"/>
            <a:ext cx="4288665" cy="707886"/>
          </a:xfrm>
          <a:prstGeom prst="rect">
            <a:avLst/>
          </a:prstGeom>
          <a:noFill/>
        </p:spPr>
        <p:txBody>
          <a:bodyPr wrap="square" rtlCol="0">
            <a:spAutoFit/>
          </a:bodyPr>
          <a:lstStyle/>
          <a:p>
            <a:pPr algn="ctr"/>
            <a:r>
              <a:rPr lang="en-US" sz="4000" b="1" i="1" dirty="0" smtClean="0">
                <a:solidFill>
                  <a:srgbClr val="FF0000"/>
                </a:solidFill>
              </a:rPr>
              <a:t>Point!</a:t>
            </a:r>
            <a:endParaRPr lang="en-US" sz="4000" b="1" i="1" dirty="0">
              <a:solidFill>
                <a:srgbClr val="FF0000"/>
              </a:solidFill>
            </a:endParaRPr>
          </a:p>
        </p:txBody>
      </p:sp>
    </p:spTree>
    <p:extLst>
      <p:ext uri="{BB962C8B-B14F-4D97-AF65-F5344CB8AC3E}">
        <p14:creationId xmlns:p14="http://schemas.microsoft.com/office/powerpoint/2010/main" val="379757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6535" y="246657"/>
            <a:ext cx="6130343" cy="1376082"/>
          </a:xfrm>
        </p:spPr>
        <p:txBody>
          <a:bodyPr/>
          <a:lstStyle/>
          <a:p>
            <a:r>
              <a:rPr lang="en-US" dirty="0" smtClean="0"/>
              <a:t>#5 - Point/Not a Point?</a:t>
            </a:r>
            <a:endParaRPr lang="en-US" dirty="0"/>
          </a:p>
        </p:txBody>
      </p:sp>
      <p:sp>
        <p:nvSpPr>
          <p:cNvPr id="3" name="TextBox 2"/>
          <p:cNvSpPr txBox="1"/>
          <p:nvPr/>
        </p:nvSpPr>
        <p:spPr>
          <a:xfrm>
            <a:off x="643944" y="2614411"/>
            <a:ext cx="10689464" cy="1754326"/>
          </a:xfrm>
          <a:prstGeom prst="rect">
            <a:avLst/>
          </a:prstGeom>
          <a:noFill/>
        </p:spPr>
        <p:txBody>
          <a:bodyPr wrap="square" rtlCol="0">
            <a:spAutoFit/>
          </a:bodyPr>
          <a:lstStyle/>
          <a:p>
            <a:pPr algn="ctr"/>
            <a:r>
              <a:rPr lang="en-US" sz="5400" dirty="0" smtClean="0">
                <a:latin typeface="Kristen ITC" panose="03050502040202030202" pitchFamily="66" charset="0"/>
              </a:rPr>
              <a:t>Pie was invented by the Ancient Greeks.</a:t>
            </a:r>
            <a:endParaRPr lang="en-US" sz="5400" dirty="0">
              <a:latin typeface="Kristen ITC" panose="03050502040202030202" pitchFamily="66" charset="0"/>
            </a:endParaRPr>
          </a:p>
        </p:txBody>
      </p:sp>
      <p:sp>
        <p:nvSpPr>
          <p:cNvPr id="4" name="TextBox 3"/>
          <p:cNvSpPr txBox="1"/>
          <p:nvPr/>
        </p:nvSpPr>
        <p:spPr>
          <a:xfrm>
            <a:off x="3747752" y="4778062"/>
            <a:ext cx="4288665" cy="707886"/>
          </a:xfrm>
          <a:prstGeom prst="rect">
            <a:avLst/>
          </a:prstGeom>
          <a:noFill/>
        </p:spPr>
        <p:txBody>
          <a:bodyPr wrap="square" rtlCol="0">
            <a:spAutoFit/>
          </a:bodyPr>
          <a:lstStyle/>
          <a:p>
            <a:pPr algn="ctr"/>
            <a:r>
              <a:rPr lang="en-US" sz="4000" b="1" i="1" dirty="0" smtClean="0">
                <a:solidFill>
                  <a:srgbClr val="FF0000"/>
                </a:solidFill>
              </a:rPr>
              <a:t>Not a Point!</a:t>
            </a:r>
            <a:endParaRPr lang="en-US" sz="4000" b="1" i="1" dirty="0">
              <a:solidFill>
                <a:srgbClr val="FF0000"/>
              </a:solidFill>
            </a:endParaRPr>
          </a:p>
        </p:txBody>
      </p:sp>
    </p:spTree>
    <p:extLst>
      <p:ext uri="{BB962C8B-B14F-4D97-AF65-F5344CB8AC3E}">
        <p14:creationId xmlns:p14="http://schemas.microsoft.com/office/powerpoint/2010/main" val="231308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#7, #8</a:t>
            </a:r>
            <a:endParaRPr lang="en-US" dirty="0"/>
          </a:p>
        </p:txBody>
      </p:sp>
      <p:sp>
        <p:nvSpPr>
          <p:cNvPr id="3" name="Content Placeholder 2"/>
          <p:cNvSpPr>
            <a:spLocks noGrp="1"/>
          </p:cNvSpPr>
          <p:nvPr>
            <p:ph idx="1"/>
          </p:nvPr>
        </p:nvSpPr>
        <p:spPr/>
        <p:txBody>
          <a:bodyPr>
            <a:normAutofit/>
          </a:bodyPr>
          <a:lstStyle/>
          <a:p>
            <a:r>
              <a:rPr lang="en-US" sz="3600" dirty="0" smtClean="0"/>
              <a:t>#6 – Write a point about pie.</a:t>
            </a:r>
          </a:p>
          <a:p>
            <a:r>
              <a:rPr lang="en-US" sz="3600" dirty="0" smtClean="0"/>
              <a:t>#7 – Write a point about cake.</a:t>
            </a:r>
          </a:p>
          <a:p>
            <a:r>
              <a:rPr lang="en-US" sz="3600" dirty="0" smtClean="0"/>
              <a:t>#8 – Write a point about ice cream.</a:t>
            </a:r>
            <a:endParaRPr lang="en-US" sz="3600" dirty="0"/>
          </a:p>
        </p:txBody>
      </p:sp>
    </p:spTree>
    <p:extLst>
      <p:ext uri="{BB962C8B-B14F-4D97-AF65-F5344CB8AC3E}">
        <p14:creationId xmlns:p14="http://schemas.microsoft.com/office/powerpoint/2010/main" val="2358046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Ingredient #2: Illustration</a:t>
            </a:r>
            <a:endParaRPr lang="en-US" dirty="0"/>
          </a:p>
        </p:txBody>
      </p:sp>
      <p:sp>
        <p:nvSpPr>
          <p:cNvPr id="3" name="Content Placeholder 2"/>
          <p:cNvSpPr>
            <a:spLocks noGrp="1"/>
          </p:cNvSpPr>
          <p:nvPr>
            <p:ph sz="half" idx="1"/>
          </p:nvPr>
        </p:nvSpPr>
        <p:spPr/>
        <p:txBody>
          <a:bodyPr/>
          <a:lstStyle/>
          <a:p>
            <a:r>
              <a:rPr lang="en-US" dirty="0" smtClean="0"/>
              <a:t>Illustrations are CONCRETE examples that demonstrate the truth of your point. They are the substance the shows that your abstract assertion has some basis in reality.</a:t>
            </a:r>
            <a:endParaRPr lang="en-US" dirty="0"/>
          </a:p>
        </p:txBody>
      </p:sp>
      <p:sp>
        <p:nvSpPr>
          <p:cNvPr id="4" name="Content Placeholder 3"/>
          <p:cNvSpPr>
            <a:spLocks noGrp="1"/>
          </p:cNvSpPr>
          <p:nvPr>
            <p:ph sz="half" idx="2"/>
          </p:nvPr>
        </p:nvSpPr>
        <p:spPr>
          <a:xfrm>
            <a:off x="5654493" y="2056092"/>
            <a:ext cx="3012989" cy="4200245"/>
          </a:xfrm>
        </p:spPr>
        <p:txBody>
          <a:bodyPr/>
          <a:lstStyle/>
          <a:p>
            <a:pPr marL="0" indent="0">
              <a:buNone/>
            </a:pPr>
            <a:r>
              <a:rPr lang="en-US" dirty="0" smtClean="0"/>
              <a:t>Synonyms for Illustration:</a:t>
            </a:r>
          </a:p>
          <a:p>
            <a:r>
              <a:rPr lang="en-US" dirty="0" smtClean="0"/>
              <a:t>Evidence</a:t>
            </a:r>
          </a:p>
          <a:p>
            <a:r>
              <a:rPr lang="en-US" dirty="0" smtClean="0"/>
              <a:t>Data</a:t>
            </a:r>
          </a:p>
          <a:p>
            <a:r>
              <a:rPr lang="en-US" dirty="0" smtClean="0"/>
              <a:t>Examples</a:t>
            </a:r>
          </a:p>
          <a:p>
            <a:r>
              <a:rPr lang="en-US" dirty="0" smtClean="0"/>
              <a:t>Information</a:t>
            </a:r>
          </a:p>
        </p:txBody>
      </p:sp>
      <p:sp>
        <p:nvSpPr>
          <p:cNvPr id="5" name="Content Placeholder 2"/>
          <p:cNvSpPr txBox="1">
            <a:spLocks/>
          </p:cNvSpPr>
          <p:nvPr/>
        </p:nvSpPr>
        <p:spPr>
          <a:xfrm>
            <a:off x="9015211" y="2056092"/>
            <a:ext cx="2992170"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200" b="0" i="0" kern="1200">
                <a:solidFill>
                  <a:schemeClr val="tx1"/>
                </a:solidFill>
                <a:latin typeface="+mj-lt"/>
                <a:ea typeface="+mj-ea"/>
                <a:cs typeface="+mj-cs"/>
              </a:defRPr>
            </a:lvl9pPr>
          </a:lstStyle>
          <a:p>
            <a:pPr marL="0" indent="0">
              <a:buNone/>
            </a:pPr>
            <a:r>
              <a:rPr lang="en-US" dirty="0" smtClean="0"/>
              <a:t>Kinds of Illustration:</a:t>
            </a:r>
          </a:p>
          <a:p>
            <a:r>
              <a:rPr lang="en-US" dirty="0" smtClean="0"/>
              <a:t>Facts</a:t>
            </a:r>
          </a:p>
          <a:p>
            <a:r>
              <a:rPr lang="en-US" dirty="0" smtClean="0"/>
              <a:t>Anecdotes</a:t>
            </a:r>
          </a:p>
          <a:p>
            <a:r>
              <a:rPr lang="en-US" dirty="0" smtClean="0"/>
              <a:t>Definitions</a:t>
            </a:r>
          </a:p>
          <a:p>
            <a:r>
              <a:rPr lang="en-US" dirty="0" smtClean="0"/>
              <a:t>Personal Experience</a:t>
            </a:r>
          </a:p>
          <a:p>
            <a:r>
              <a:rPr lang="en-US" dirty="0" smtClean="0"/>
              <a:t>Descriptio</a:t>
            </a:r>
            <a:r>
              <a:rPr lang="en-US" dirty="0"/>
              <a:t>n</a:t>
            </a:r>
            <a:endParaRPr lang="en-US" dirty="0" smtClean="0"/>
          </a:p>
          <a:p>
            <a:r>
              <a:rPr lang="en-US" dirty="0" smtClean="0"/>
              <a:t>QUOTES!</a:t>
            </a:r>
            <a:endParaRPr lang="en-US" dirty="0"/>
          </a:p>
        </p:txBody>
      </p:sp>
    </p:spTree>
    <p:extLst>
      <p:ext uri="{BB962C8B-B14F-4D97-AF65-F5344CB8AC3E}">
        <p14:creationId xmlns:p14="http://schemas.microsoft.com/office/powerpoint/2010/main" val="261091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Illustrations</a:t>
            </a:r>
            <a:endParaRPr lang="en-US" dirty="0"/>
          </a:p>
        </p:txBody>
      </p:sp>
      <p:sp>
        <p:nvSpPr>
          <p:cNvPr id="3" name="TextBox 2"/>
          <p:cNvSpPr txBox="1"/>
          <p:nvPr/>
        </p:nvSpPr>
        <p:spPr>
          <a:xfrm>
            <a:off x="2537138" y="1622415"/>
            <a:ext cx="7160653" cy="461665"/>
          </a:xfrm>
          <a:prstGeom prst="rect">
            <a:avLst/>
          </a:prstGeom>
          <a:noFill/>
        </p:spPr>
        <p:txBody>
          <a:bodyPr wrap="square" rtlCol="0">
            <a:spAutoFit/>
          </a:bodyPr>
          <a:lstStyle/>
          <a:p>
            <a:r>
              <a:rPr lang="en-US" sz="2400" b="1" i="1" u="sng" dirty="0" smtClean="0"/>
              <a:t>Point: </a:t>
            </a:r>
            <a:r>
              <a:rPr lang="en-US" sz="2400" i="1" dirty="0" smtClean="0"/>
              <a:t>Pie is the most delicious of all desserts.</a:t>
            </a:r>
            <a:endParaRPr lang="en-US" sz="2400" i="1" dirty="0"/>
          </a:p>
        </p:txBody>
      </p:sp>
      <p:sp>
        <p:nvSpPr>
          <p:cNvPr id="4" name="TextBox 3"/>
          <p:cNvSpPr txBox="1"/>
          <p:nvPr/>
        </p:nvSpPr>
        <p:spPr>
          <a:xfrm>
            <a:off x="360608" y="3022945"/>
            <a:ext cx="2318197" cy="2031325"/>
          </a:xfrm>
          <a:prstGeom prst="rect">
            <a:avLst/>
          </a:prstGeom>
          <a:noFill/>
        </p:spPr>
        <p:txBody>
          <a:bodyPr wrap="square" rtlCol="0">
            <a:spAutoFit/>
          </a:bodyPr>
          <a:lstStyle/>
          <a:p>
            <a:pPr algn="ctr"/>
            <a:r>
              <a:rPr lang="en-US" dirty="0" smtClean="0"/>
              <a:t>Sales of frozen pies increased 6% over the last year, according to the American Baking Institute.</a:t>
            </a:r>
          </a:p>
          <a:p>
            <a:pPr algn="ctr"/>
            <a:r>
              <a:rPr lang="en-US" b="1" dirty="0" smtClean="0"/>
              <a:t>(Statistic)</a:t>
            </a:r>
            <a:endParaRPr lang="en-US" b="1" dirty="0"/>
          </a:p>
        </p:txBody>
      </p:sp>
      <p:sp>
        <p:nvSpPr>
          <p:cNvPr id="5" name="TextBox 4"/>
          <p:cNvSpPr txBox="1"/>
          <p:nvPr/>
        </p:nvSpPr>
        <p:spPr>
          <a:xfrm>
            <a:off x="2537138" y="4893972"/>
            <a:ext cx="2202287" cy="1754326"/>
          </a:xfrm>
          <a:prstGeom prst="rect">
            <a:avLst/>
          </a:prstGeom>
          <a:noFill/>
        </p:spPr>
        <p:txBody>
          <a:bodyPr wrap="square" rtlCol="0">
            <a:spAutoFit/>
          </a:bodyPr>
          <a:lstStyle/>
          <a:p>
            <a:pPr algn="ctr"/>
            <a:r>
              <a:rPr lang="en-US" dirty="0" smtClean="0"/>
              <a:t>Pie has both sweet (the filling) and savory (the crust) components.</a:t>
            </a:r>
          </a:p>
          <a:p>
            <a:pPr algn="ctr"/>
            <a:r>
              <a:rPr lang="en-US" b="1" dirty="0" smtClean="0"/>
              <a:t>(Analysis)</a:t>
            </a:r>
            <a:endParaRPr lang="en-US" b="1" dirty="0"/>
          </a:p>
        </p:txBody>
      </p:sp>
      <p:sp>
        <p:nvSpPr>
          <p:cNvPr id="6" name="TextBox 5"/>
          <p:cNvSpPr txBox="1"/>
          <p:nvPr/>
        </p:nvSpPr>
        <p:spPr>
          <a:xfrm>
            <a:off x="4990563" y="2778247"/>
            <a:ext cx="2253802" cy="2862322"/>
          </a:xfrm>
          <a:prstGeom prst="rect">
            <a:avLst/>
          </a:prstGeom>
          <a:noFill/>
        </p:spPr>
        <p:txBody>
          <a:bodyPr wrap="square" rtlCol="0">
            <a:spAutoFit/>
          </a:bodyPr>
          <a:lstStyle/>
          <a:p>
            <a:pPr algn="ctr"/>
            <a:r>
              <a:rPr lang="en-US" dirty="0" smtClean="0"/>
              <a:t>When I was in Fargo, North Dakota, Thursday was known as Pie Day – people would take a mid-morning break and eat all kinds of pie.</a:t>
            </a:r>
          </a:p>
          <a:p>
            <a:pPr algn="ctr"/>
            <a:r>
              <a:rPr lang="en-US" b="1" dirty="0" smtClean="0"/>
              <a:t>(Anecdote)</a:t>
            </a:r>
            <a:endParaRPr lang="en-US" b="1" dirty="0"/>
          </a:p>
        </p:txBody>
      </p:sp>
      <p:sp>
        <p:nvSpPr>
          <p:cNvPr id="7" name="TextBox 6"/>
          <p:cNvSpPr txBox="1"/>
          <p:nvPr/>
        </p:nvSpPr>
        <p:spPr>
          <a:xfrm>
            <a:off x="7598535" y="4662153"/>
            <a:ext cx="2452299" cy="1200329"/>
          </a:xfrm>
          <a:prstGeom prst="rect">
            <a:avLst/>
          </a:prstGeom>
          <a:noFill/>
        </p:spPr>
        <p:txBody>
          <a:bodyPr wrap="square" rtlCol="0">
            <a:spAutoFit/>
          </a:bodyPr>
          <a:lstStyle/>
          <a:p>
            <a:pPr algn="ctr"/>
            <a:r>
              <a:rPr lang="en-US" dirty="0" smtClean="0"/>
              <a:t>It is acceptable to top your pie with ice cream.</a:t>
            </a:r>
          </a:p>
          <a:p>
            <a:pPr algn="ctr"/>
            <a:r>
              <a:rPr lang="en-US" b="1" dirty="0" smtClean="0"/>
              <a:t>(Fact)</a:t>
            </a:r>
            <a:endParaRPr lang="en-US" b="1" dirty="0"/>
          </a:p>
        </p:txBody>
      </p:sp>
      <p:sp>
        <p:nvSpPr>
          <p:cNvPr id="8" name="TextBox 7"/>
          <p:cNvSpPr txBox="1"/>
          <p:nvPr/>
        </p:nvSpPr>
        <p:spPr>
          <a:xfrm>
            <a:off x="9697791" y="3253777"/>
            <a:ext cx="2292440" cy="1200329"/>
          </a:xfrm>
          <a:prstGeom prst="rect">
            <a:avLst/>
          </a:prstGeom>
          <a:noFill/>
        </p:spPr>
        <p:txBody>
          <a:bodyPr wrap="square" rtlCol="0">
            <a:spAutoFit/>
          </a:bodyPr>
          <a:lstStyle/>
          <a:p>
            <a:pPr algn="ctr"/>
            <a:r>
              <a:rPr lang="en-US" dirty="0" smtClean="0"/>
              <a:t>“Give me liberty or give me pie!”</a:t>
            </a:r>
          </a:p>
          <a:p>
            <a:pPr algn="ctr"/>
            <a:r>
              <a:rPr lang="en-US" dirty="0" smtClean="0"/>
              <a:t>-Thomas Jefferson</a:t>
            </a:r>
          </a:p>
          <a:p>
            <a:pPr algn="ctr"/>
            <a:r>
              <a:rPr lang="en-US" b="1" dirty="0" smtClean="0"/>
              <a:t>(Quote)</a:t>
            </a:r>
            <a:endParaRPr lang="en-US" b="1" dirty="0"/>
          </a:p>
        </p:txBody>
      </p:sp>
      <p:cxnSp>
        <p:nvCxnSpPr>
          <p:cNvPr id="10" name="Straight Arrow Connector 9"/>
          <p:cNvCxnSpPr/>
          <p:nvPr/>
        </p:nvCxnSpPr>
        <p:spPr>
          <a:xfrm flipH="1">
            <a:off x="1674254" y="2199496"/>
            <a:ext cx="1672925" cy="82344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773510" y="2199496"/>
            <a:ext cx="51515" cy="246265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956480" y="2141788"/>
            <a:ext cx="0" cy="58534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688687" y="2084080"/>
            <a:ext cx="1135997" cy="237002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693239" y="2141788"/>
            <a:ext cx="1880316" cy="111198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6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995" y="1161055"/>
            <a:ext cx="9404723" cy="3964736"/>
          </a:xfrm>
        </p:spPr>
        <p:txBody>
          <a:bodyPr/>
          <a:lstStyle/>
          <a:p>
            <a:r>
              <a:rPr lang="en-US" dirty="0" smtClean="0"/>
              <a:t>If you are thinking that there is a lot of overlap between the kinds of evidence and the tools of rhetoric (logical fallacies), you would be correct.</a:t>
            </a:r>
            <a:endParaRPr lang="en-US" dirty="0"/>
          </a:p>
        </p:txBody>
      </p:sp>
      <p:sp>
        <p:nvSpPr>
          <p:cNvPr id="3" name="TextBox 2"/>
          <p:cNvSpPr txBox="1"/>
          <p:nvPr/>
        </p:nvSpPr>
        <p:spPr>
          <a:xfrm>
            <a:off x="1508995" y="4945487"/>
            <a:ext cx="9404723" cy="1446550"/>
          </a:xfrm>
          <a:prstGeom prst="rect">
            <a:avLst/>
          </a:prstGeom>
          <a:noFill/>
        </p:spPr>
        <p:txBody>
          <a:bodyPr wrap="square" rtlCol="0">
            <a:spAutoFit/>
          </a:bodyPr>
          <a:lstStyle/>
          <a:p>
            <a:pPr algn="ctr"/>
            <a:r>
              <a:rPr lang="en-US" sz="8800" b="1" dirty="0">
                <a:solidFill>
                  <a:schemeClr val="accent1">
                    <a:lumMod val="60000"/>
                    <a:lumOff val="40000"/>
                  </a:schemeClr>
                </a:solidFill>
                <a:effectLst>
                  <a:outerShdw blurRad="38100" dist="38100" dir="2700000" algn="tl">
                    <a:srgbClr val="000000">
                      <a:alpha val="43137"/>
                    </a:srgbClr>
                  </a:outerShdw>
                </a:effectLst>
                <a:latin typeface="always  forever" pitchFamily="2" charset="0"/>
              </a:rPr>
              <a:t>You are so smart!</a:t>
            </a:r>
          </a:p>
        </p:txBody>
      </p:sp>
    </p:spTree>
    <p:extLst>
      <p:ext uri="{BB962C8B-B14F-4D97-AF65-F5344CB8AC3E}">
        <p14:creationId xmlns:p14="http://schemas.microsoft.com/office/powerpoint/2010/main" val="4210119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960183"/>
          </a:xfrm>
        </p:spPr>
        <p:txBody>
          <a:bodyPr/>
          <a:lstStyle/>
          <a:p>
            <a:r>
              <a:rPr lang="en-US" dirty="0" smtClean="0"/>
              <a:t>#9 and #10 – Write two of your own illustrations supporting your point about pie.</a:t>
            </a:r>
            <a:endParaRPr lang="en-US" dirty="0"/>
          </a:p>
        </p:txBody>
      </p:sp>
    </p:spTree>
    <p:extLst>
      <p:ext uri="{BB962C8B-B14F-4D97-AF65-F5344CB8AC3E}">
        <p14:creationId xmlns:p14="http://schemas.microsoft.com/office/powerpoint/2010/main" val="1213800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(“Flavors”) of Illustrations</a:t>
            </a:r>
            <a:endParaRPr lang="en-US" dirty="0"/>
          </a:p>
        </p:txBody>
      </p:sp>
      <p:pic>
        <p:nvPicPr>
          <p:cNvPr id="4" name="Picture 3"/>
          <p:cNvPicPr>
            <a:picLocks noChangeAspect="1"/>
          </p:cNvPicPr>
          <p:nvPr/>
        </p:nvPicPr>
        <p:blipFill>
          <a:blip r:embed="rId2"/>
          <a:stretch>
            <a:fillRect/>
          </a:stretch>
        </p:blipFill>
        <p:spPr>
          <a:xfrm>
            <a:off x="748517" y="1461347"/>
            <a:ext cx="2581275" cy="1771650"/>
          </a:xfrm>
          <a:prstGeom prst="rect">
            <a:avLst/>
          </a:prstGeom>
        </p:spPr>
      </p:pic>
      <p:pic>
        <p:nvPicPr>
          <p:cNvPr id="5" name="Picture 4"/>
          <p:cNvPicPr>
            <a:picLocks noChangeAspect="1"/>
          </p:cNvPicPr>
          <p:nvPr/>
        </p:nvPicPr>
        <p:blipFill>
          <a:blip r:embed="rId3"/>
          <a:stretch>
            <a:fillRect/>
          </a:stretch>
        </p:blipFill>
        <p:spPr>
          <a:xfrm>
            <a:off x="4693008" y="1461347"/>
            <a:ext cx="2857500" cy="1600200"/>
          </a:xfrm>
          <a:prstGeom prst="rect">
            <a:avLst/>
          </a:prstGeom>
        </p:spPr>
      </p:pic>
      <p:pic>
        <p:nvPicPr>
          <p:cNvPr id="6" name="Picture 5"/>
          <p:cNvPicPr>
            <a:picLocks noChangeAspect="1"/>
          </p:cNvPicPr>
          <p:nvPr/>
        </p:nvPicPr>
        <p:blipFill>
          <a:blip r:embed="rId4"/>
          <a:stretch>
            <a:fillRect/>
          </a:stretch>
        </p:blipFill>
        <p:spPr>
          <a:xfrm>
            <a:off x="9222818" y="1441374"/>
            <a:ext cx="2239379" cy="1745658"/>
          </a:xfrm>
          <a:prstGeom prst="rect">
            <a:avLst/>
          </a:prstGeom>
        </p:spPr>
      </p:pic>
      <p:pic>
        <p:nvPicPr>
          <p:cNvPr id="7" name="Picture 6"/>
          <p:cNvPicPr>
            <a:picLocks noChangeAspect="1"/>
          </p:cNvPicPr>
          <p:nvPr/>
        </p:nvPicPr>
        <p:blipFill>
          <a:blip r:embed="rId5"/>
          <a:stretch>
            <a:fillRect/>
          </a:stretch>
        </p:blipFill>
        <p:spPr>
          <a:xfrm>
            <a:off x="710417" y="4138595"/>
            <a:ext cx="2619375" cy="1743075"/>
          </a:xfrm>
          <a:prstGeom prst="rect">
            <a:avLst/>
          </a:prstGeom>
        </p:spPr>
      </p:pic>
      <p:pic>
        <p:nvPicPr>
          <p:cNvPr id="9" name="Picture 8"/>
          <p:cNvPicPr>
            <a:picLocks noChangeAspect="1"/>
          </p:cNvPicPr>
          <p:nvPr/>
        </p:nvPicPr>
        <p:blipFill>
          <a:blip r:embed="rId6"/>
          <a:stretch>
            <a:fillRect/>
          </a:stretch>
        </p:blipFill>
        <p:spPr>
          <a:xfrm>
            <a:off x="4931133" y="4138595"/>
            <a:ext cx="2619375" cy="1743075"/>
          </a:xfrm>
          <a:prstGeom prst="rect">
            <a:avLst/>
          </a:prstGeom>
        </p:spPr>
      </p:pic>
      <p:pic>
        <p:nvPicPr>
          <p:cNvPr id="10" name="Picture 9"/>
          <p:cNvPicPr>
            <a:picLocks noChangeAspect="1"/>
          </p:cNvPicPr>
          <p:nvPr/>
        </p:nvPicPr>
        <p:blipFill>
          <a:blip r:embed="rId7"/>
          <a:stretch>
            <a:fillRect/>
          </a:stretch>
        </p:blipFill>
        <p:spPr>
          <a:xfrm>
            <a:off x="9362941" y="4117264"/>
            <a:ext cx="1764406" cy="1764406"/>
          </a:xfrm>
          <a:prstGeom prst="rect">
            <a:avLst/>
          </a:prstGeom>
        </p:spPr>
      </p:pic>
      <p:sp>
        <p:nvSpPr>
          <p:cNvPr id="11" name="TextBox 10"/>
          <p:cNvSpPr txBox="1"/>
          <p:nvPr/>
        </p:nvSpPr>
        <p:spPr>
          <a:xfrm>
            <a:off x="748517" y="3232997"/>
            <a:ext cx="2581275" cy="369332"/>
          </a:xfrm>
          <a:prstGeom prst="rect">
            <a:avLst/>
          </a:prstGeom>
          <a:noFill/>
        </p:spPr>
        <p:txBody>
          <a:bodyPr wrap="square" rtlCol="0">
            <a:spAutoFit/>
          </a:bodyPr>
          <a:lstStyle/>
          <a:p>
            <a:r>
              <a:rPr lang="en-US" dirty="0" smtClean="0"/>
              <a:t>History</a:t>
            </a:r>
            <a:endParaRPr lang="en-US" dirty="0"/>
          </a:p>
        </p:txBody>
      </p:sp>
      <p:sp>
        <p:nvSpPr>
          <p:cNvPr id="12" name="TextBox 11"/>
          <p:cNvSpPr txBox="1"/>
          <p:nvPr/>
        </p:nvSpPr>
        <p:spPr>
          <a:xfrm>
            <a:off x="4693008" y="3096559"/>
            <a:ext cx="2857500" cy="369332"/>
          </a:xfrm>
          <a:prstGeom prst="rect">
            <a:avLst/>
          </a:prstGeom>
          <a:noFill/>
        </p:spPr>
        <p:txBody>
          <a:bodyPr wrap="square" rtlCol="0">
            <a:spAutoFit/>
          </a:bodyPr>
          <a:lstStyle/>
          <a:p>
            <a:r>
              <a:rPr lang="en-US" dirty="0" smtClean="0"/>
              <a:t>News</a:t>
            </a:r>
            <a:endParaRPr lang="en-US" dirty="0"/>
          </a:p>
        </p:txBody>
      </p:sp>
      <p:sp>
        <p:nvSpPr>
          <p:cNvPr id="13" name="TextBox 12"/>
          <p:cNvSpPr txBox="1"/>
          <p:nvPr/>
        </p:nvSpPr>
        <p:spPr>
          <a:xfrm>
            <a:off x="8913724" y="3281225"/>
            <a:ext cx="2947717" cy="369332"/>
          </a:xfrm>
          <a:prstGeom prst="rect">
            <a:avLst/>
          </a:prstGeom>
          <a:noFill/>
        </p:spPr>
        <p:txBody>
          <a:bodyPr wrap="square" rtlCol="0">
            <a:spAutoFit/>
          </a:bodyPr>
          <a:lstStyle/>
          <a:p>
            <a:r>
              <a:rPr lang="en-US" dirty="0" smtClean="0"/>
              <a:t>Sports/Entertainment</a:t>
            </a:r>
            <a:endParaRPr lang="en-US" dirty="0"/>
          </a:p>
        </p:txBody>
      </p:sp>
      <p:sp>
        <p:nvSpPr>
          <p:cNvPr id="14" name="TextBox 13"/>
          <p:cNvSpPr txBox="1"/>
          <p:nvPr/>
        </p:nvSpPr>
        <p:spPr>
          <a:xfrm>
            <a:off x="646111" y="6027313"/>
            <a:ext cx="2683681" cy="369332"/>
          </a:xfrm>
          <a:prstGeom prst="rect">
            <a:avLst/>
          </a:prstGeom>
          <a:noFill/>
        </p:spPr>
        <p:txBody>
          <a:bodyPr wrap="square" rtlCol="0">
            <a:spAutoFit/>
          </a:bodyPr>
          <a:lstStyle/>
          <a:p>
            <a:r>
              <a:rPr lang="en-US" dirty="0" smtClean="0"/>
              <a:t>School</a:t>
            </a:r>
            <a:endParaRPr lang="en-US" dirty="0"/>
          </a:p>
        </p:txBody>
      </p:sp>
      <p:sp>
        <p:nvSpPr>
          <p:cNvPr id="15" name="TextBox 14"/>
          <p:cNvSpPr txBox="1"/>
          <p:nvPr/>
        </p:nvSpPr>
        <p:spPr>
          <a:xfrm>
            <a:off x="4931133" y="5881670"/>
            <a:ext cx="2619375" cy="369332"/>
          </a:xfrm>
          <a:prstGeom prst="rect">
            <a:avLst/>
          </a:prstGeom>
          <a:noFill/>
        </p:spPr>
        <p:txBody>
          <a:bodyPr wrap="square" rtlCol="0">
            <a:spAutoFit/>
          </a:bodyPr>
          <a:lstStyle/>
          <a:p>
            <a:r>
              <a:rPr lang="en-US" dirty="0" smtClean="0"/>
              <a:t>Personal Life</a:t>
            </a:r>
            <a:endParaRPr lang="en-US" dirty="0"/>
          </a:p>
        </p:txBody>
      </p:sp>
      <p:sp>
        <p:nvSpPr>
          <p:cNvPr id="16" name="TextBox 15"/>
          <p:cNvSpPr txBox="1"/>
          <p:nvPr/>
        </p:nvSpPr>
        <p:spPr>
          <a:xfrm>
            <a:off x="9362941" y="5881670"/>
            <a:ext cx="1764406" cy="369332"/>
          </a:xfrm>
          <a:prstGeom prst="rect">
            <a:avLst/>
          </a:prstGeom>
          <a:noFill/>
        </p:spPr>
        <p:txBody>
          <a:bodyPr wrap="square" rtlCol="0">
            <a:spAutoFit/>
          </a:bodyPr>
          <a:lstStyle/>
          <a:p>
            <a:r>
              <a:rPr lang="en-US" dirty="0" smtClean="0"/>
              <a:t>Literature</a:t>
            </a:r>
            <a:endParaRPr lang="en-US" dirty="0"/>
          </a:p>
        </p:txBody>
      </p:sp>
    </p:spTree>
    <p:extLst>
      <p:ext uri="{BB962C8B-B14F-4D97-AF65-F5344CB8AC3E}">
        <p14:creationId xmlns:p14="http://schemas.microsoft.com/office/powerpoint/2010/main" val="251973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Flavors of Illustrations*</a:t>
            </a:r>
            <a:endParaRPr lang="en-US" dirty="0"/>
          </a:p>
        </p:txBody>
      </p:sp>
      <p:sp>
        <p:nvSpPr>
          <p:cNvPr id="3" name="Content Placeholder 2"/>
          <p:cNvSpPr>
            <a:spLocks noGrp="1"/>
          </p:cNvSpPr>
          <p:nvPr>
            <p:ph idx="1"/>
          </p:nvPr>
        </p:nvSpPr>
        <p:spPr>
          <a:xfrm>
            <a:off x="1104293" y="1524884"/>
            <a:ext cx="8946541" cy="4195481"/>
          </a:xfrm>
        </p:spPr>
        <p:txBody>
          <a:bodyPr>
            <a:normAutofit fontScale="92500" lnSpcReduction="20000"/>
          </a:bodyPr>
          <a:lstStyle/>
          <a:p>
            <a:r>
              <a:rPr lang="en-US" dirty="0" smtClean="0"/>
              <a:t>History – Genghis Khan’s Mongol army subsisted entirely on pies for the duration of their campaign to take over the lands now known as Kazakhstan. </a:t>
            </a:r>
          </a:p>
          <a:p>
            <a:r>
              <a:rPr lang="en-US" dirty="0" smtClean="0"/>
              <a:t>News – The 2011 revolutions known as the “Arab Spring” began largely because the people of those nations were aggrieved that their leaders were hording all of the pies for themselves.</a:t>
            </a:r>
          </a:p>
          <a:p>
            <a:r>
              <a:rPr lang="en-US" dirty="0" smtClean="0"/>
              <a:t>Sports/Entertainment – Kim Kardashian is mostly famous for her accomplished pie-baking skills.</a:t>
            </a:r>
          </a:p>
          <a:p>
            <a:r>
              <a:rPr lang="en-US" dirty="0" smtClean="0"/>
              <a:t>School – Bellaire’s English 1 STAAR scores improved when students were allowed to eat pie while taking the test.</a:t>
            </a:r>
          </a:p>
          <a:p>
            <a:r>
              <a:rPr lang="en-US" dirty="0" smtClean="0"/>
              <a:t>Personal Life – My friend got married a few months ago, and instead of a cake there was WEDDING PIE!**</a:t>
            </a:r>
          </a:p>
          <a:p>
            <a:r>
              <a:rPr lang="en-US" dirty="0" smtClean="0"/>
              <a:t>Literature – The Ninth Circle of Hell in Dante’s “Inferno” was characterized by an absence of pie.</a:t>
            </a:r>
          </a:p>
          <a:p>
            <a:endParaRPr lang="en-US" dirty="0"/>
          </a:p>
        </p:txBody>
      </p:sp>
      <p:sp>
        <p:nvSpPr>
          <p:cNvPr id="4" name="TextBox 3"/>
          <p:cNvSpPr txBox="1"/>
          <p:nvPr/>
        </p:nvSpPr>
        <p:spPr>
          <a:xfrm>
            <a:off x="515155" y="5885645"/>
            <a:ext cx="11436439" cy="646331"/>
          </a:xfrm>
          <a:prstGeom prst="rect">
            <a:avLst/>
          </a:prstGeom>
          <a:noFill/>
        </p:spPr>
        <p:txBody>
          <a:bodyPr wrap="square" rtlCol="0">
            <a:spAutoFit/>
          </a:bodyPr>
          <a:lstStyle/>
          <a:p>
            <a:r>
              <a:rPr lang="en-US" dirty="0" smtClean="0"/>
              <a:t>*It is possible that some of these are not true.</a:t>
            </a:r>
          </a:p>
          <a:p>
            <a:r>
              <a:rPr lang="en-US" dirty="0" smtClean="0"/>
              <a:t>**This one is true.</a:t>
            </a:r>
            <a:endParaRPr lang="en-US" dirty="0"/>
          </a:p>
        </p:txBody>
      </p:sp>
    </p:spTree>
    <p:extLst>
      <p:ext uri="{BB962C8B-B14F-4D97-AF65-F5344CB8AC3E}">
        <p14:creationId xmlns:p14="http://schemas.microsoft.com/office/powerpoint/2010/main" val="201916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#12, and #13</a:t>
            </a:r>
            <a:endParaRPr lang="en-US" dirty="0"/>
          </a:p>
        </p:txBody>
      </p:sp>
      <p:sp>
        <p:nvSpPr>
          <p:cNvPr id="3" name="Content Placeholder 2"/>
          <p:cNvSpPr>
            <a:spLocks noGrp="1"/>
          </p:cNvSpPr>
          <p:nvPr>
            <p:ph idx="1"/>
          </p:nvPr>
        </p:nvSpPr>
        <p:spPr/>
        <p:txBody>
          <a:bodyPr/>
          <a:lstStyle/>
          <a:p>
            <a:r>
              <a:rPr lang="en-US" dirty="0" smtClean="0"/>
              <a:t>Choose three of the six “flavors” of illustrations (history, news, sports/entertainment, school, personal experience, and literature). Write the flavor, and the come up with an illustration relating to the point “Pie is delicious.” Your illustrations do not need to have a high degree of veracity (for this assignment only – you should usually make sure that you are supporting your claims with true evidence, but we don’t have time for you to do research on pie right now).</a:t>
            </a:r>
            <a:endParaRPr lang="en-US" dirty="0"/>
          </a:p>
        </p:txBody>
      </p:sp>
    </p:spTree>
    <p:extLst>
      <p:ext uri="{BB962C8B-B14F-4D97-AF65-F5344CB8AC3E}">
        <p14:creationId xmlns:p14="http://schemas.microsoft.com/office/powerpoint/2010/main" val="48138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Ingredient #3: Explanation</a:t>
            </a:r>
            <a:endParaRPr lang="en-US" dirty="0"/>
          </a:p>
        </p:txBody>
      </p:sp>
      <p:sp>
        <p:nvSpPr>
          <p:cNvPr id="5" name="Content Placeholder 4"/>
          <p:cNvSpPr>
            <a:spLocks noGrp="1"/>
          </p:cNvSpPr>
          <p:nvPr>
            <p:ph sz="half" idx="1"/>
          </p:nvPr>
        </p:nvSpPr>
        <p:spPr/>
        <p:txBody>
          <a:bodyPr/>
          <a:lstStyle/>
          <a:p>
            <a:r>
              <a:rPr lang="en-US" dirty="0" smtClean="0"/>
              <a:t>Explanations are how you demonstrate that your illustrations prove your point. They relate the evidence back to your original assertion, guiding the reader through your logical steps.</a:t>
            </a:r>
            <a:endParaRPr lang="en-US" dirty="0"/>
          </a:p>
        </p:txBody>
      </p:sp>
      <p:sp>
        <p:nvSpPr>
          <p:cNvPr id="6" name="Content Placeholder 5"/>
          <p:cNvSpPr>
            <a:spLocks noGrp="1"/>
          </p:cNvSpPr>
          <p:nvPr>
            <p:ph sz="half" idx="2"/>
          </p:nvPr>
        </p:nvSpPr>
        <p:spPr/>
        <p:txBody>
          <a:bodyPr/>
          <a:lstStyle/>
          <a:p>
            <a:pPr marL="0" indent="0">
              <a:buNone/>
            </a:pPr>
            <a:r>
              <a:rPr lang="en-US" dirty="0" smtClean="0"/>
              <a:t>Synonyms for Explanation:</a:t>
            </a:r>
          </a:p>
          <a:p>
            <a:r>
              <a:rPr lang="en-US" dirty="0" smtClean="0"/>
              <a:t>Analysis</a:t>
            </a:r>
          </a:p>
          <a:p>
            <a:r>
              <a:rPr lang="en-US" dirty="0" smtClean="0"/>
              <a:t>Interpretation</a:t>
            </a:r>
          </a:p>
          <a:p>
            <a:r>
              <a:rPr lang="en-US" dirty="0" smtClean="0"/>
              <a:t>Commentary</a:t>
            </a:r>
          </a:p>
          <a:p>
            <a:r>
              <a:rPr lang="en-US" dirty="0" smtClean="0"/>
              <a:t>Justification</a:t>
            </a:r>
          </a:p>
          <a:p>
            <a:r>
              <a:rPr lang="en-US" dirty="0" smtClean="0"/>
              <a:t>Rationalization</a:t>
            </a:r>
          </a:p>
          <a:p>
            <a:r>
              <a:rPr lang="en-US" dirty="0" smtClean="0"/>
              <a:t>Connection</a:t>
            </a:r>
            <a:endParaRPr lang="en-US" dirty="0"/>
          </a:p>
        </p:txBody>
      </p:sp>
    </p:spTree>
    <p:extLst>
      <p:ext uri="{BB962C8B-B14F-4D97-AF65-F5344CB8AC3E}">
        <p14:creationId xmlns:p14="http://schemas.microsoft.com/office/powerpoint/2010/main" val="4499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Explanation (in pink) - 1</a:t>
            </a:r>
            <a:endParaRPr lang="en-US" dirty="0"/>
          </a:p>
        </p:txBody>
      </p:sp>
      <p:sp>
        <p:nvSpPr>
          <p:cNvPr id="3" name="Content Placeholder 2"/>
          <p:cNvSpPr>
            <a:spLocks noGrp="1"/>
          </p:cNvSpPr>
          <p:nvPr>
            <p:ph idx="1"/>
          </p:nvPr>
        </p:nvSpPr>
        <p:spPr>
          <a:xfrm>
            <a:off x="1103312" y="1584102"/>
            <a:ext cx="8946541" cy="4664298"/>
          </a:xfrm>
        </p:spPr>
        <p:txBody>
          <a:bodyPr/>
          <a:lstStyle/>
          <a:p>
            <a:pPr marL="0" indent="0">
              <a:buNone/>
            </a:pPr>
            <a:r>
              <a:rPr lang="en-US" dirty="0" smtClean="0"/>
              <a:t>We live in an era of trendy desserts. At the beginning of the millennium the cupcake craze burst forth on the scene, and after that it was </a:t>
            </a:r>
            <a:r>
              <a:rPr lang="en-US" dirty="0" err="1" smtClean="0"/>
              <a:t>cakeballs</a:t>
            </a:r>
            <a:r>
              <a:rPr lang="en-US" dirty="0" smtClean="0"/>
              <a:t>. Today, macaroon shops are popping up on every corner, and there are four-hour waits for a concoction called the “</a:t>
            </a:r>
            <a:r>
              <a:rPr lang="en-US" dirty="0" err="1" smtClean="0"/>
              <a:t>cronut</a:t>
            </a:r>
            <a:r>
              <a:rPr lang="en-US" dirty="0" smtClean="0"/>
              <a:t>.” But there is one confection that will never go out of style because it is truly the most delicious of all desserts: pie. (POINT)</a:t>
            </a:r>
          </a:p>
          <a:p>
            <a:pPr marL="0" indent="0">
              <a:buNone/>
            </a:pPr>
            <a:r>
              <a:rPr lang="en-US" dirty="0" smtClean="0"/>
              <a:t>As any schoolchild can tell you, Genghis </a:t>
            </a:r>
            <a:r>
              <a:rPr lang="en-US" dirty="0"/>
              <a:t>Khan’s Mongol army subsisted entirely on pies for the duration of their campaign to take over the lands now known as Kazakhstan. </a:t>
            </a:r>
            <a:r>
              <a:rPr lang="en-US" dirty="0" smtClean="0"/>
              <a:t>(ILLUSTRATION) </a:t>
            </a:r>
            <a:r>
              <a:rPr lang="en-US" b="1" dirty="0" smtClean="0">
                <a:solidFill>
                  <a:schemeClr val="accent1">
                    <a:lumMod val="60000"/>
                    <a:lumOff val="40000"/>
                  </a:schemeClr>
                </a:solidFill>
              </a:rPr>
              <a:t>The hearty pastry allowed these great warriors to defeat their enemies, and so today it remains filling and satisfying in a way that more dainty treats (I’m looking at you, cupcakes) simply are not.</a:t>
            </a:r>
            <a:endParaRPr lang="en-US" b="1" dirty="0">
              <a:solidFill>
                <a:schemeClr val="accent1">
                  <a:lumMod val="60000"/>
                  <a:lumOff val="40000"/>
                </a:schemeClr>
              </a:solidFill>
            </a:endParaRPr>
          </a:p>
          <a:p>
            <a:pPr marL="0" indent="0">
              <a:buNone/>
            </a:pPr>
            <a:endParaRPr lang="en-US" dirty="0"/>
          </a:p>
        </p:txBody>
      </p:sp>
    </p:spTree>
    <p:extLst>
      <p:ext uri="{BB962C8B-B14F-4D97-AF65-F5344CB8AC3E}">
        <p14:creationId xmlns:p14="http://schemas.microsoft.com/office/powerpoint/2010/main" val="4479046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Explanation (in pink) - 2</a:t>
            </a:r>
            <a:endParaRPr lang="en-US" dirty="0"/>
          </a:p>
        </p:txBody>
      </p:sp>
      <p:sp>
        <p:nvSpPr>
          <p:cNvPr id="3" name="Content Placeholder 2"/>
          <p:cNvSpPr>
            <a:spLocks noGrp="1"/>
          </p:cNvSpPr>
          <p:nvPr>
            <p:ph idx="1"/>
          </p:nvPr>
        </p:nvSpPr>
        <p:spPr>
          <a:xfrm>
            <a:off x="1103312" y="1584102"/>
            <a:ext cx="8946541" cy="5022760"/>
          </a:xfrm>
        </p:spPr>
        <p:txBody>
          <a:bodyPr>
            <a:normAutofit lnSpcReduction="10000"/>
          </a:bodyPr>
          <a:lstStyle/>
          <a:p>
            <a:pPr marL="0" indent="0">
              <a:buNone/>
            </a:pPr>
            <a:r>
              <a:rPr lang="en-US" dirty="0" smtClean="0"/>
              <a:t>At my friend’s marriage ceremony a few months, instead of a cake the bride opted to serve guests wedding pie. (ILLUSTRATION) </a:t>
            </a:r>
            <a:r>
              <a:rPr lang="en-US" b="1" dirty="0" smtClean="0">
                <a:solidFill>
                  <a:schemeClr val="accent1">
                    <a:lumMod val="60000"/>
                    <a:lumOff val="40000"/>
                  </a:schemeClr>
                </a:solidFill>
              </a:rPr>
              <a:t>She could have had the largest, most decadent, most ostentatious cake money could buy, but instead she opted for what was clearly the superior choice of dessert – pie. The casual nature of the dessert put guests at ease and helped everyone to feel like a part of her new family.</a:t>
            </a:r>
          </a:p>
          <a:p>
            <a:pPr marL="0" indent="0">
              <a:buNone/>
            </a:pPr>
            <a:r>
              <a:rPr lang="en-US" dirty="0" smtClean="0"/>
              <a:t>And in one of the most famous references to pie in Western literature, Dante writes that the deepest level of Hell in his inferno was one in which man was entirely disconnected from pie. (ILLUSTRATION) </a:t>
            </a:r>
            <a:r>
              <a:rPr lang="en-US" b="1" dirty="0" smtClean="0">
                <a:solidFill>
                  <a:schemeClr val="accent1">
                    <a:lumMod val="60000"/>
                    <a:lumOff val="40000"/>
                  </a:schemeClr>
                </a:solidFill>
              </a:rPr>
              <a:t>It is a universal truth that the harshest life a person can know is that without pie. At this deepest level of Hell, souls munch discontentedly on sticks of celery, repenting their choices that led them away from the most glorious of all desserts, too late recognizing that a life without pie is worthless. That Dante was able to describe this hopelessness hundreds of years ago is a testament to pie’s deep relationship to our essential humanity.</a:t>
            </a:r>
            <a:endParaRPr lang="en-US" b="1" dirty="0">
              <a:solidFill>
                <a:schemeClr val="accent1">
                  <a:lumMod val="60000"/>
                  <a:lumOff val="40000"/>
                </a:schemeClr>
              </a:solidFill>
            </a:endParaRPr>
          </a:p>
          <a:p>
            <a:pPr marL="0" indent="0">
              <a:buNone/>
            </a:pPr>
            <a:endParaRPr lang="en-US" dirty="0"/>
          </a:p>
        </p:txBody>
      </p:sp>
    </p:spTree>
    <p:extLst>
      <p:ext uri="{BB962C8B-B14F-4D97-AF65-F5344CB8AC3E}">
        <p14:creationId xmlns:p14="http://schemas.microsoft.com/office/powerpoint/2010/main" val="3142194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and #15 - Write a PIE paragraph using your point about pie and two of your illustrations. Underline your explanations which demonstrate the relationship between your point and illustrations. </a:t>
            </a:r>
            <a:endParaRPr lang="en-US" dirty="0"/>
          </a:p>
        </p:txBody>
      </p:sp>
    </p:spTree>
    <p:extLst>
      <p:ext uri="{BB962C8B-B14F-4D97-AF65-F5344CB8AC3E}">
        <p14:creationId xmlns:p14="http://schemas.microsoft.com/office/powerpoint/2010/main" val="2847095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QUIZ!</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Draw three columns on your sheet of paper. Label them POINT, ILLUSTRATION, and EXPLANATION.</a:t>
            </a:r>
          </a:p>
          <a:p>
            <a:pPr marL="0" indent="0">
              <a:buNone/>
            </a:pPr>
            <a:endParaRPr lang="en-US" dirty="0"/>
          </a:p>
          <a:p>
            <a:pPr marL="0" indent="0">
              <a:buNone/>
            </a:pPr>
            <a:r>
              <a:rPr lang="en-US" dirty="0" smtClean="0"/>
              <a:t>Organize these synonyms into the columns to which they belong:</a:t>
            </a:r>
          </a:p>
          <a:p>
            <a:pPr marL="0" indent="0">
              <a:buNone/>
            </a:pPr>
            <a:endParaRPr lang="en-US" dirty="0" smtClean="0"/>
          </a:p>
          <a:p>
            <a:pPr marL="0" indent="0">
              <a:buNone/>
            </a:pPr>
            <a:r>
              <a:rPr lang="en-US" dirty="0" smtClean="0"/>
              <a:t>Analysis			Argument</a:t>
            </a:r>
            <a:r>
              <a:rPr lang="en-US" dirty="0"/>
              <a:t>	</a:t>
            </a:r>
            <a:r>
              <a:rPr lang="en-US" dirty="0" smtClean="0"/>
              <a:t>		Assertion</a:t>
            </a:r>
            <a:r>
              <a:rPr lang="en-US" dirty="0"/>
              <a:t>	</a:t>
            </a:r>
            <a:r>
              <a:rPr lang="en-US" dirty="0" smtClean="0"/>
              <a:t>	Claim</a:t>
            </a:r>
            <a:endParaRPr lang="en-US" dirty="0"/>
          </a:p>
          <a:p>
            <a:pPr marL="0" indent="0">
              <a:buNone/>
            </a:pPr>
            <a:r>
              <a:rPr lang="en-US" dirty="0" smtClean="0"/>
              <a:t>Commentary		Connection</a:t>
            </a:r>
            <a:r>
              <a:rPr lang="en-US" dirty="0"/>
              <a:t>	</a:t>
            </a:r>
            <a:r>
              <a:rPr lang="en-US" dirty="0" smtClean="0"/>
              <a:t>	Data</a:t>
            </a:r>
            <a:r>
              <a:rPr lang="en-US" dirty="0"/>
              <a:t>	</a:t>
            </a:r>
            <a:r>
              <a:rPr lang="en-US" dirty="0" smtClean="0"/>
              <a:t>		Evidence</a:t>
            </a:r>
            <a:endParaRPr lang="en-US" dirty="0"/>
          </a:p>
          <a:p>
            <a:pPr marL="0" indent="0">
              <a:buNone/>
            </a:pPr>
            <a:r>
              <a:rPr lang="en-US" dirty="0" smtClean="0"/>
              <a:t>Examples			Idea</a:t>
            </a:r>
            <a:r>
              <a:rPr lang="en-US" dirty="0"/>
              <a:t>	</a:t>
            </a:r>
            <a:r>
              <a:rPr lang="en-US" dirty="0" smtClean="0"/>
              <a:t>			Information</a:t>
            </a:r>
            <a:r>
              <a:rPr lang="en-US" dirty="0"/>
              <a:t>	</a:t>
            </a:r>
            <a:r>
              <a:rPr lang="en-US" dirty="0" smtClean="0"/>
              <a:t>Interpretation</a:t>
            </a:r>
            <a:endParaRPr lang="en-US" dirty="0"/>
          </a:p>
          <a:p>
            <a:pPr marL="0" indent="0">
              <a:buNone/>
            </a:pPr>
            <a:r>
              <a:rPr lang="en-US" dirty="0" smtClean="0"/>
              <a:t>Justification		Opinion</a:t>
            </a:r>
            <a:r>
              <a:rPr lang="en-US" dirty="0"/>
              <a:t>	</a:t>
            </a:r>
            <a:r>
              <a:rPr lang="en-US" dirty="0" smtClean="0"/>
              <a:t>		Purpose		Rationalization</a:t>
            </a:r>
            <a:endParaRPr lang="en-US" dirty="0"/>
          </a:p>
          <a:p>
            <a:pPr marL="0" indent="0">
              <a:buNone/>
            </a:pPr>
            <a:r>
              <a:rPr lang="en-US" dirty="0"/>
              <a:t>Thesis/sub-thesis</a:t>
            </a:r>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4744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QUIZ, PART II</a:t>
            </a:r>
            <a:endParaRPr lang="en-US" dirty="0"/>
          </a:p>
        </p:txBody>
      </p:sp>
      <p:sp>
        <p:nvSpPr>
          <p:cNvPr id="3" name="Content Placeholder 2"/>
          <p:cNvSpPr>
            <a:spLocks noGrp="1"/>
          </p:cNvSpPr>
          <p:nvPr>
            <p:ph idx="1"/>
          </p:nvPr>
        </p:nvSpPr>
        <p:spPr/>
        <p:txBody>
          <a:bodyPr/>
          <a:lstStyle/>
          <a:p>
            <a:r>
              <a:rPr lang="en-US" dirty="0" smtClean="0"/>
              <a:t>Also on your sheet of paper, explain what “concrete” and “abstract” are.</a:t>
            </a:r>
            <a:endParaRPr lang="en-US" dirty="0"/>
          </a:p>
        </p:txBody>
      </p:sp>
    </p:spTree>
    <p:extLst>
      <p:ext uri="{BB962C8B-B14F-4D97-AF65-F5344CB8AC3E}">
        <p14:creationId xmlns:p14="http://schemas.microsoft.com/office/powerpoint/2010/main" val="22488789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1742</TotalTime>
  <Words>1376</Words>
  <Application>Microsoft Office PowerPoint</Application>
  <PresentationFormat>Widescreen</PresentationFormat>
  <Paragraphs>132</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always  forever</vt:lpstr>
      <vt:lpstr>Arial</vt:lpstr>
      <vt:lpstr>Century Gothic</vt:lpstr>
      <vt:lpstr>Kristen ITC</vt:lpstr>
      <vt:lpstr>Wingdings 3</vt:lpstr>
      <vt:lpstr>Ion</vt:lpstr>
      <vt:lpstr>The PIE Method for Building Paragraphs</vt:lpstr>
      <vt:lpstr>Pie.</vt:lpstr>
      <vt:lpstr>The structure of pie and the structure of PIE are the same!</vt:lpstr>
      <vt:lpstr>An Important Dichotomy Before We Begin</vt:lpstr>
      <vt:lpstr>Concrete vs. Abstract</vt:lpstr>
      <vt:lpstr>Ingredient #1: Point</vt:lpstr>
      <vt:lpstr>Let’s play “Point/Not-a-Point!”</vt:lpstr>
      <vt:lpstr>#1- Point/Not a Point?</vt:lpstr>
      <vt:lpstr>#2 - Point/Not a Point?</vt:lpstr>
      <vt:lpstr>#3 - Point/Not a Point?</vt:lpstr>
      <vt:lpstr>#4 - Point/Not a Point?</vt:lpstr>
      <vt:lpstr>#5 - Point/Not a Point?</vt:lpstr>
      <vt:lpstr>#6, #7, #8</vt:lpstr>
      <vt:lpstr>Ingredient #2: Illustration</vt:lpstr>
      <vt:lpstr>Examples of Illustrations</vt:lpstr>
      <vt:lpstr>If you are thinking that there is a lot of overlap between the kinds of evidence and the tools of rhetoric (logical fallacies), you would be correct.</vt:lpstr>
      <vt:lpstr>#9 and #10 – Write two of your own illustrations supporting your point about pie.</vt:lpstr>
      <vt:lpstr>Kinds (“Flavors”) of Illustrations</vt:lpstr>
      <vt:lpstr>Examples of Flavors of Illustrations*</vt:lpstr>
      <vt:lpstr>#11, #12, and #13</vt:lpstr>
      <vt:lpstr>Ingredient #3: Explanation</vt:lpstr>
      <vt:lpstr>Examples of Explanation (in pink) - 1</vt:lpstr>
      <vt:lpstr>Examples of Explanation (in pink) - 2</vt:lpstr>
      <vt:lpstr>#14 and #15 - Write a PIE paragraph using your point about pie and two of your illustrations. Underline your explanations which demonstrate the relationship between your point and illustrations. </vt:lpstr>
      <vt:lpstr>QUICK QUIZ!</vt:lpstr>
      <vt:lpstr>QUICK QUIZ, PART II</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PIE Method for Building Paragraphs</dc:title>
  <dc:creator>Chapman, Elizabeth M</dc:creator>
  <cp:lastModifiedBy>Chapman, Elizabeth M</cp:lastModifiedBy>
  <cp:revision>29</cp:revision>
  <dcterms:created xsi:type="dcterms:W3CDTF">2013-11-16T02:57:43Z</dcterms:created>
  <dcterms:modified xsi:type="dcterms:W3CDTF">2013-11-17T08:00:01Z</dcterms:modified>
</cp:coreProperties>
</file>