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217"/>
    <a:srgbClr val="FFCCFF"/>
    <a:srgbClr val="5701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7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91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48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7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3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31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10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0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13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42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30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A9B8A-F4BC-468D-8D31-D2DD5FC2FC8B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405BD-D135-4BEF-9024-15C0D0613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8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Gang of Three" panose="02000000000000000000" pitchFamily="2" charset="0"/>
              </a:rPr>
              <a:t>Prepositional Phrases and Chinese Mythology</a:t>
            </a:r>
            <a:endParaRPr lang="en-US" dirty="0">
              <a:latin typeface="Gang of Thre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52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b="1" dirty="0" smtClean="0">
                <a:solidFill>
                  <a:srgbClr val="800217"/>
                </a:solidFill>
              </a:rPr>
              <a:t>phrase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65059" cy="4351338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800217"/>
                </a:solidFill>
              </a:rPr>
              <a:t>phrase</a:t>
            </a:r>
            <a:r>
              <a:rPr lang="en-US" dirty="0" smtClean="0"/>
              <a:t> is a group of words that does NOT contain a </a:t>
            </a:r>
            <a:r>
              <a:rPr lang="en-US" b="1" u="sng" dirty="0" smtClean="0"/>
              <a:t>subject-verb*</a:t>
            </a:r>
            <a:r>
              <a:rPr lang="en-US" dirty="0" smtClean="0"/>
              <a:t> relationship.</a:t>
            </a:r>
          </a:p>
          <a:p>
            <a:r>
              <a:rPr lang="en-US" dirty="0" smtClean="0"/>
              <a:t>Phrases are different from </a:t>
            </a:r>
            <a:r>
              <a:rPr lang="en-US" b="1" dirty="0" smtClean="0">
                <a:solidFill>
                  <a:srgbClr val="800217"/>
                </a:solidFill>
              </a:rPr>
              <a:t>clauses</a:t>
            </a:r>
            <a:r>
              <a:rPr lang="en-US" dirty="0" smtClean="0"/>
              <a:t>, which are groups of words that DO contain a </a:t>
            </a:r>
            <a:r>
              <a:rPr lang="en-US" b="1" u="sng" dirty="0" smtClean="0"/>
              <a:t>subject-verb</a:t>
            </a:r>
            <a:r>
              <a:rPr lang="en-US" dirty="0" smtClean="0"/>
              <a:t> relationship.</a:t>
            </a:r>
            <a:endParaRPr lang="en-US" dirty="0"/>
          </a:p>
        </p:txBody>
      </p:sp>
      <p:cxnSp>
        <p:nvCxnSpPr>
          <p:cNvPr id="5" name="Straight Connector 4"/>
          <p:cNvCxnSpPr>
            <a:stCxn id="2" idx="0"/>
          </p:cNvCxnSpPr>
          <p:nvPr/>
        </p:nvCxnSpPr>
        <p:spPr>
          <a:xfrm flipH="1">
            <a:off x="6091518" y="365125"/>
            <a:ext cx="4482" cy="6035675"/>
          </a:xfrm>
          <a:prstGeom prst="line">
            <a:avLst/>
          </a:prstGeom>
          <a:ln w="28575"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086600" y="720129"/>
            <a:ext cx="40744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i="1" dirty="0" smtClean="0"/>
              <a:t>Examples:</a:t>
            </a:r>
            <a:endParaRPr lang="en-US" sz="3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6629399" y="1510169"/>
            <a:ext cx="5177118" cy="2112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sz="2400" dirty="0" smtClean="0"/>
              <a:t>In ancient times, the sky was supported above the earth by four pillars. </a:t>
            </a:r>
            <a:endParaRPr lang="en-US" sz="2400" dirty="0"/>
          </a:p>
        </p:txBody>
      </p:sp>
      <p:sp>
        <p:nvSpPr>
          <p:cNvPr id="9" name="Left Brace 8"/>
          <p:cNvSpPr/>
          <p:nvPr/>
        </p:nvSpPr>
        <p:spPr>
          <a:xfrm rot="5400000">
            <a:off x="7560391" y="1080980"/>
            <a:ext cx="220068" cy="1788459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217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 rot="5400000">
            <a:off x="10132142" y="599918"/>
            <a:ext cx="220069" cy="2671481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5400000">
            <a:off x="7586164" y="2229297"/>
            <a:ext cx="220068" cy="1788459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5400000">
            <a:off x="9558401" y="2210658"/>
            <a:ext cx="220068" cy="1788459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73370" y="1495843"/>
            <a:ext cx="252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phrase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6776195" y="2633725"/>
            <a:ext cx="1819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phrase</a:t>
            </a:r>
            <a:endParaRPr lang="en-US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8857128" y="2644160"/>
            <a:ext cx="1819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phrase</a:t>
            </a:r>
            <a:endParaRPr lang="en-US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9870141" y="1495843"/>
            <a:ext cx="152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clause</a:t>
            </a:r>
            <a:endParaRPr lang="en-US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6629399" y="4221202"/>
            <a:ext cx="51771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sz="2400" dirty="0" smtClean="0"/>
              <a:t>But after the gods got into an argument, the pillars cracked and the sky fell.</a:t>
            </a:r>
            <a:endParaRPr lang="en-US" sz="2400" dirty="0"/>
          </a:p>
        </p:txBody>
      </p:sp>
      <p:sp>
        <p:nvSpPr>
          <p:cNvPr id="20" name="Left Brace 19"/>
          <p:cNvSpPr/>
          <p:nvPr/>
        </p:nvSpPr>
        <p:spPr>
          <a:xfrm rot="5400000">
            <a:off x="7908758" y="3359272"/>
            <a:ext cx="317830" cy="2582958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217"/>
              </a:solidFill>
            </a:endParaRPr>
          </a:p>
        </p:txBody>
      </p:sp>
      <p:sp>
        <p:nvSpPr>
          <p:cNvPr id="21" name="Left Brace 20"/>
          <p:cNvSpPr/>
          <p:nvPr/>
        </p:nvSpPr>
        <p:spPr>
          <a:xfrm rot="5400000">
            <a:off x="10407457" y="3639207"/>
            <a:ext cx="268948" cy="2071970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217"/>
              </a:solidFill>
            </a:endParaRPr>
          </a:p>
        </p:txBody>
      </p:sp>
      <p:sp>
        <p:nvSpPr>
          <p:cNvPr id="22" name="Left Brace 21"/>
          <p:cNvSpPr/>
          <p:nvPr/>
        </p:nvSpPr>
        <p:spPr>
          <a:xfrm rot="5400000">
            <a:off x="7704301" y="4728021"/>
            <a:ext cx="241532" cy="2162737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00217"/>
              </a:solidFill>
            </a:endParaRPr>
          </a:p>
        </p:txBody>
      </p:sp>
      <p:sp>
        <p:nvSpPr>
          <p:cNvPr id="23" name="Left Brace 22"/>
          <p:cNvSpPr/>
          <p:nvPr/>
        </p:nvSpPr>
        <p:spPr>
          <a:xfrm rot="5400000">
            <a:off x="9895698" y="4853057"/>
            <a:ext cx="220069" cy="1934132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217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86112" y="4122504"/>
            <a:ext cx="152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clause</a:t>
            </a:r>
            <a:endParaRPr lang="en-US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7505700" y="5343375"/>
            <a:ext cx="152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clause</a:t>
            </a:r>
            <a:endParaRPr lang="en-US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9578228" y="5347786"/>
            <a:ext cx="152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clause</a:t>
            </a:r>
            <a:endParaRPr lang="en-US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10186143" y="4193133"/>
            <a:ext cx="152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phrase</a:t>
            </a:r>
            <a:endParaRPr lang="en-US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524435" y="6077634"/>
            <a:ext cx="5378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*Remember that a subject is not the same thing as a noun!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55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8" grpId="0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b="1" dirty="0" smtClean="0">
                <a:solidFill>
                  <a:srgbClr val="800217"/>
                </a:solidFill>
              </a:rPr>
              <a:t>phrase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65059" cy="4351338"/>
          </a:xfrm>
        </p:spPr>
        <p:txBody>
          <a:bodyPr/>
          <a:lstStyle/>
          <a:p>
            <a:r>
              <a:rPr lang="en-US" dirty="0" smtClean="0"/>
              <a:t>Phrases can be parts of clauses (that is, contained within them).</a:t>
            </a:r>
            <a:endParaRPr lang="en-US" dirty="0"/>
          </a:p>
        </p:txBody>
      </p:sp>
      <p:cxnSp>
        <p:nvCxnSpPr>
          <p:cNvPr id="5" name="Straight Connector 4"/>
          <p:cNvCxnSpPr>
            <a:stCxn id="2" idx="0"/>
          </p:cNvCxnSpPr>
          <p:nvPr/>
        </p:nvCxnSpPr>
        <p:spPr>
          <a:xfrm flipH="1">
            <a:off x="6091518" y="365125"/>
            <a:ext cx="4482" cy="6035675"/>
          </a:xfrm>
          <a:prstGeom prst="line">
            <a:avLst/>
          </a:prstGeom>
          <a:ln w="28575"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981263" y="670807"/>
            <a:ext cx="40744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i="1" dirty="0" smtClean="0"/>
              <a:t>Examples:</a:t>
            </a:r>
            <a:endParaRPr lang="en-US" sz="3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6582335" y="1539475"/>
            <a:ext cx="51771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sz="2400" dirty="0" err="1" smtClean="0"/>
              <a:t>Nuwa</a:t>
            </a:r>
            <a:r>
              <a:rPr lang="en-US" sz="2400" dirty="0" smtClean="0"/>
              <a:t>, a powerful goddess, fixed the sky with beautiful stones. </a:t>
            </a:r>
            <a:endParaRPr lang="en-US" sz="2400" dirty="0"/>
          </a:p>
        </p:txBody>
      </p:sp>
      <p:sp>
        <p:nvSpPr>
          <p:cNvPr id="9" name="Left Brace 8"/>
          <p:cNvSpPr/>
          <p:nvPr/>
        </p:nvSpPr>
        <p:spPr>
          <a:xfrm rot="5400000">
            <a:off x="8678738" y="935573"/>
            <a:ext cx="220068" cy="2431678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217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 rot="5400000" flipH="1">
            <a:off x="7400550" y="1229475"/>
            <a:ext cx="3235884" cy="5299826"/>
          </a:xfrm>
          <a:prstGeom prst="leftBrace">
            <a:avLst>
              <a:gd name="adj1" fmla="val 6276"/>
              <a:gd name="adj2" fmla="val 50211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5400000">
            <a:off x="7937149" y="1858240"/>
            <a:ext cx="208381" cy="2716307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479927" y="1675963"/>
            <a:ext cx="252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phrase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7131421" y="2732278"/>
            <a:ext cx="1819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phrase</a:t>
            </a:r>
            <a:endParaRPr lang="en-US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582335" y="5598830"/>
            <a:ext cx="5345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All of this together makes up a single clause.</a:t>
            </a:r>
            <a:endParaRPr lang="en-US" i="1" dirty="0"/>
          </a:p>
        </p:txBody>
      </p:sp>
      <p:pic>
        <p:nvPicPr>
          <p:cNvPr id="1026" name="Picture 2" descr="Image result for nuwa mends the sk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276" y="3041558"/>
            <a:ext cx="3491751" cy="349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14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9" grpId="0" animBg="1"/>
      <p:bldP spid="10" grpId="0" animBg="1"/>
      <p:bldP spid="11" grpId="0" animBg="1"/>
      <p:bldP spid="13" grpId="0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Let’s play… Phrase or Clause?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73306" y="1690688"/>
            <a:ext cx="3455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Gang of Three" panose="02000000000000000000" pitchFamily="2" charset="0"/>
              </a:rPr>
              <a:t>Example:</a:t>
            </a:r>
            <a:endParaRPr lang="en-US" sz="4000" dirty="0">
              <a:latin typeface="Gang of Three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33882" y="1690688"/>
            <a:ext cx="4903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Gang of Three" panose="02000000000000000000" pitchFamily="2" charset="0"/>
              </a:rPr>
              <a:t>Phrase or Clause:</a:t>
            </a:r>
            <a:endParaRPr lang="en-US" sz="4000" dirty="0">
              <a:latin typeface="Gang of Three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73306" y="2940852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Nuwa</a:t>
            </a:r>
            <a:r>
              <a:rPr lang="en-US" sz="2400" dirty="0" smtClean="0"/>
              <a:t> gathered the four legs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573306" y="383476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of a giant turtle.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3306" y="4838708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She used them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573306" y="580820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hold up the sky.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768352" y="2936337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clause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768352" y="380335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phrase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768352" y="4838707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clause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768352" y="5808204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phrase</a:t>
            </a:r>
            <a:endParaRPr lang="en-US" sz="2400" dirty="0"/>
          </a:p>
        </p:txBody>
      </p:sp>
      <p:cxnSp>
        <p:nvCxnSpPr>
          <p:cNvPr id="18" name="Straight Arrow Connector 17"/>
          <p:cNvCxnSpPr>
            <a:stCxn id="9" idx="3"/>
          </p:cNvCxnSpPr>
          <p:nvPr/>
        </p:nvCxnSpPr>
        <p:spPr>
          <a:xfrm flipV="1">
            <a:off x="5459506" y="3167169"/>
            <a:ext cx="1174376" cy="4516"/>
          </a:xfrm>
          <a:prstGeom prst="straightConnector1">
            <a:avLst/>
          </a:prstGeom>
          <a:ln>
            <a:solidFill>
              <a:srgbClr val="80021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54824" y="4036445"/>
            <a:ext cx="2779058" cy="0"/>
          </a:xfrm>
          <a:prstGeom prst="straightConnector1">
            <a:avLst/>
          </a:prstGeom>
          <a:ln>
            <a:solidFill>
              <a:srgbClr val="80021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97941" y="5052570"/>
            <a:ext cx="2935941" cy="0"/>
          </a:xfrm>
          <a:prstGeom prst="straightConnector1">
            <a:avLst/>
          </a:prstGeom>
          <a:ln>
            <a:solidFill>
              <a:srgbClr val="80021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074459" y="6034520"/>
            <a:ext cx="2559423" cy="0"/>
          </a:xfrm>
          <a:prstGeom prst="straightConnector1">
            <a:avLst/>
          </a:prstGeom>
          <a:ln>
            <a:solidFill>
              <a:srgbClr val="80021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732429" y="2478223"/>
            <a:ext cx="1568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800217"/>
                </a:solidFill>
              </a:rPr>
              <a:t>subject</a:t>
            </a:r>
            <a:endParaRPr lang="en-US" sz="1600" i="1" dirty="0">
              <a:solidFill>
                <a:srgbClr val="800217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31994" y="2470261"/>
            <a:ext cx="1568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800217"/>
                </a:solidFill>
              </a:rPr>
              <a:t>verb</a:t>
            </a:r>
            <a:endParaRPr lang="en-US" sz="1600" i="1" dirty="0">
              <a:solidFill>
                <a:srgbClr val="800217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30723" y="4409030"/>
            <a:ext cx="1568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800217"/>
                </a:solidFill>
              </a:rPr>
              <a:t>subject</a:t>
            </a:r>
            <a:endParaRPr lang="en-US" sz="1600" i="1" dirty="0">
              <a:solidFill>
                <a:srgbClr val="800217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63586" y="4393223"/>
            <a:ext cx="1568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800217"/>
                </a:solidFill>
              </a:rPr>
              <a:t>verb</a:t>
            </a:r>
            <a:endParaRPr lang="en-US" sz="1600" i="1" dirty="0">
              <a:solidFill>
                <a:srgbClr val="800217"/>
              </a:solidFill>
            </a:endParaRPr>
          </a:p>
        </p:txBody>
      </p:sp>
      <p:sp>
        <p:nvSpPr>
          <p:cNvPr id="29" name="Left Brace 28"/>
          <p:cNvSpPr/>
          <p:nvPr/>
        </p:nvSpPr>
        <p:spPr>
          <a:xfrm rot="5400000">
            <a:off x="1901286" y="2553090"/>
            <a:ext cx="240509" cy="712694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e 29"/>
          <p:cNvSpPr/>
          <p:nvPr/>
        </p:nvSpPr>
        <p:spPr>
          <a:xfrm rot="5400000">
            <a:off x="2879954" y="2373072"/>
            <a:ext cx="246444" cy="1066799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eft Brace 30"/>
          <p:cNvSpPr/>
          <p:nvPr/>
        </p:nvSpPr>
        <p:spPr>
          <a:xfrm rot="5400000">
            <a:off x="1800937" y="4588578"/>
            <a:ext cx="154331" cy="497541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Brace 31"/>
          <p:cNvSpPr/>
          <p:nvPr/>
        </p:nvSpPr>
        <p:spPr>
          <a:xfrm rot="5400000">
            <a:off x="2371204" y="4553727"/>
            <a:ext cx="224037" cy="497542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0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5" grpId="0"/>
      <p:bldP spid="27" grpId="0"/>
      <p:bldP spid="29" grpId="0" animBg="1"/>
      <p:bldP spid="30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Prepositions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754" y="1825625"/>
            <a:ext cx="5459506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Remember that prepositions’ function is to describe </a:t>
            </a:r>
            <a:r>
              <a:rPr lang="en-US" b="1" u="sng" dirty="0" smtClean="0">
                <a:solidFill>
                  <a:srgbClr val="800217"/>
                </a:solidFill>
              </a:rPr>
              <a:t>relationships</a:t>
            </a:r>
            <a:r>
              <a:rPr lang="en-US" dirty="0" smtClean="0"/>
              <a:t> – often relationships in </a:t>
            </a:r>
            <a:r>
              <a:rPr lang="en-US" b="1" u="sng" dirty="0" smtClean="0">
                <a:solidFill>
                  <a:srgbClr val="800217"/>
                </a:solidFill>
              </a:rPr>
              <a:t>time, space, or subject matter</a:t>
            </a:r>
            <a:r>
              <a:rPr lang="en-US" dirty="0" smtClean="0"/>
              <a:t>.</a:t>
            </a:r>
            <a:endParaRPr lang="en-US" dirty="0"/>
          </a:p>
        </p:txBody>
      </p:sp>
      <p:cxnSp>
        <p:nvCxnSpPr>
          <p:cNvPr id="5" name="Straight Connector 4"/>
          <p:cNvCxnSpPr>
            <a:stCxn id="2" idx="0"/>
          </p:cNvCxnSpPr>
          <p:nvPr/>
        </p:nvCxnSpPr>
        <p:spPr>
          <a:xfrm flipH="1">
            <a:off x="6091518" y="365125"/>
            <a:ext cx="4482" cy="6035675"/>
          </a:xfrm>
          <a:prstGeom prst="line">
            <a:avLst/>
          </a:prstGeom>
          <a:ln w="28575"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562165" y="2188696"/>
            <a:ext cx="52846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Fuxi was the husband (and brother!) of </a:t>
            </a:r>
            <a:r>
              <a:rPr lang="en-US" sz="2400" dirty="0" err="1" smtClean="0"/>
              <a:t>Nuwa</a:t>
            </a:r>
            <a:r>
              <a:rPr lang="en-US" sz="2400" dirty="0" smtClean="0"/>
              <a:t>. With his wife, Fuxi created the first human beings from clay. Fuxi is famous across China for inventing hunting, fishing, and cooking. According to legend, he lived for 197 years.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351494" y="520074"/>
            <a:ext cx="5495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Gang of Three" panose="02000000000000000000" pitchFamily="2" charset="0"/>
              </a:rPr>
              <a:t>Practice: Identify the prepositions.</a:t>
            </a:r>
            <a:endParaRPr lang="en-US" sz="3600" dirty="0">
              <a:latin typeface="Gang of Three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156578" y="2299447"/>
            <a:ext cx="407893" cy="484094"/>
          </a:xfrm>
          <a:prstGeom prst="rect">
            <a:avLst/>
          </a:prstGeom>
          <a:noFill/>
          <a:ln w="28575">
            <a:solidFill>
              <a:srgbClr val="8002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503460" y="2858527"/>
            <a:ext cx="645458" cy="484094"/>
          </a:xfrm>
          <a:prstGeom prst="rect">
            <a:avLst/>
          </a:prstGeom>
          <a:noFill/>
          <a:ln w="28575">
            <a:solidFill>
              <a:srgbClr val="8002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0565" y="3412762"/>
            <a:ext cx="654423" cy="484094"/>
          </a:xfrm>
          <a:prstGeom prst="rect">
            <a:avLst/>
          </a:prstGeom>
          <a:noFill/>
          <a:ln w="28575">
            <a:solidFill>
              <a:srgbClr val="8002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11035" y="3964127"/>
            <a:ext cx="847165" cy="484094"/>
          </a:xfrm>
          <a:prstGeom prst="rect">
            <a:avLst/>
          </a:prstGeom>
          <a:noFill/>
          <a:ln w="28575">
            <a:solidFill>
              <a:srgbClr val="8002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77618" y="3964127"/>
            <a:ext cx="477370" cy="484094"/>
          </a:xfrm>
          <a:prstGeom prst="rect">
            <a:avLst/>
          </a:prstGeom>
          <a:noFill/>
          <a:ln w="28575">
            <a:solidFill>
              <a:srgbClr val="8002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562165" y="5067134"/>
            <a:ext cx="407893" cy="484094"/>
          </a:xfrm>
          <a:prstGeom prst="rect">
            <a:avLst/>
          </a:prstGeom>
          <a:noFill/>
          <a:ln w="28575">
            <a:solidFill>
              <a:srgbClr val="8002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973671" y="5053687"/>
            <a:ext cx="425823" cy="484094"/>
          </a:xfrm>
          <a:prstGeom prst="rect">
            <a:avLst/>
          </a:prstGeom>
          <a:noFill/>
          <a:ln w="28575">
            <a:solidFill>
              <a:srgbClr val="8002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result for fux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20"/>
          <a:stretch/>
        </p:blipFill>
        <p:spPr bwMode="auto">
          <a:xfrm>
            <a:off x="1962010" y="3692743"/>
            <a:ext cx="2398899" cy="278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962010" y="6476529"/>
            <a:ext cx="2398899" cy="38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 smtClean="0"/>
              <a:t>Fuxi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7363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797858" y="4142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The Formula for a Prepositional Phrase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79294" y="1774699"/>
            <a:ext cx="3774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prepositional phrase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8961" y="1781809"/>
            <a:ext cx="45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=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398" y="1790088"/>
            <a:ext cx="2191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preposition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35270" y="1781809"/>
            <a:ext cx="389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7019366" y="1797197"/>
            <a:ext cx="2837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noun/pronoun*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856696" y="1790087"/>
            <a:ext cx="434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10291484" y="1787533"/>
            <a:ext cx="1752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modifiers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2388" y="6333565"/>
            <a:ext cx="11551024" cy="376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*There are actually some other options for what can go here – we’ll talk about them later.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2419" y="3328487"/>
            <a:ext cx="52712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According to Chinese legends,</a:t>
            </a:r>
            <a:endParaRPr lang="en-US" sz="3000" dirty="0"/>
          </a:p>
        </p:txBody>
      </p:sp>
      <p:sp>
        <p:nvSpPr>
          <p:cNvPr id="4" name="TextBox 3"/>
          <p:cNvSpPr txBox="1"/>
          <p:nvPr/>
        </p:nvSpPr>
        <p:spPr>
          <a:xfrm rot="19660716">
            <a:off x="2064519" y="2578597"/>
            <a:ext cx="1592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preposition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ight Brace 5"/>
          <p:cNvSpPr/>
          <p:nvPr/>
        </p:nvSpPr>
        <p:spPr>
          <a:xfrm rot="16200000">
            <a:off x="2176931" y="3196340"/>
            <a:ext cx="187673" cy="411841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 rot="16200000">
            <a:off x="3031814" y="2805729"/>
            <a:ext cx="213497" cy="1167238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 rot="16200000">
            <a:off x="4272567" y="2766344"/>
            <a:ext cx="227655" cy="1231851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9660716">
            <a:off x="2868849" y="2370824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modifier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9660716">
            <a:off x="4090123" y="2361844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noun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3" name="Right Brace 22"/>
          <p:cNvSpPr/>
          <p:nvPr/>
        </p:nvSpPr>
        <p:spPr>
          <a:xfrm rot="16200000" flipH="1">
            <a:off x="3474675" y="2375010"/>
            <a:ext cx="97650" cy="2917302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36429" y="3917070"/>
            <a:ext cx="3045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prepositional phrase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54004" y="3306212"/>
            <a:ext cx="73286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the god </a:t>
            </a:r>
            <a:r>
              <a:rPr lang="en-US" sz="3000" dirty="0" err="1" smtClean="0"/>
              <a:t>Shennong</a:t>
            </a:r>
            <a:r>
              <a:rPr lang="en-US" sz="3000" dirty="0" smtClean="0"/>
              <a:t> had a transparent body.</a:t>
            </a:r>
            <a:endParaRPr lang="en-US" sz="3000" dirty="0"/>
          </a:p>
        </p:txBody>
      </p:sp>
      <p:sp>
        <p:nvSpPr>
          <p:cNvPr id="9" name="TextBox 8"/>
          <p:cNvSpPr txBox="1"/>
          <p:nvPr/>
        </p:nvSpPr>
        <p:spPr>
          <a:xfrm>
            <a:off x="392419" y="5250316"/>
            <a:ext cx="51300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He could see inside his stomach</a:t>
            </a:r>
            <a:endParaRPr lang="en-US" sz="3000" dirty="0"/>
          </a:p>
        </p:txBody>
      </p:sp>
      <p:sp>
        <p:nvSpPr>
          <p:cNvPr id="10" name="Rectangle 9"/>
          <p:cNvSpPr/>
          <p:nvPr/>
        </p:nvSpPr>
        <p:spPr>
          <a:xfrm>
            <a:off x="5367400" y="5248033"/>
            <a:ext cx="675620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/>
              <a:t>to understand how medicinal plants work.</a:t>
            </a:r>
          </a:p>
        </p:txBody>
      </p:sp>
      <p:sp>
        <p:nvSpPr>
          <p:cNvPr id="24" name="TextBox 23"/>
          <p:cNvSpPr txBox="1"/>
          <p:nvPr/>
        </p:nvSpPr>
        <p:spPr>
          <a:xfrm rot="19660716">
            <a:off x="2689735" y="4238379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preposition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Right Brace 24"/>
          <p:cNvSpPr/>
          <p:nvPr/>
        </p:nvSpPr>
        <p:spPr>
          <a:xfrm rot="16200000">
            <a:off x="2883089" y="4852372"/>
            <a:ext cx="202797" cy="889025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e 25"/>
          <p:cNvSpPr/>
          <p:nvPr/>
        </p:nvSpPr>
        <p:spPr>
          <a:xfrm rot="16200000">
            <a:off x="3615026" y="5045244"/>
            <a:ext cx="257778" cy="484090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rot="19660716">
            <a:off x="3481170" y="4242780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modifier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8" name="Right Brace 27"/>
          <p:cNvSpPr/>
          <p:nvPr/>
        </p:nvSpPr>
        <p:spPr>
          <a:xfrm rot="16200000">
            <a:off x="4586331" y="4666854"/>
            <a:ext cx="227655" cy="1231851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 rot="19660716">
            <a:off x="4403887" y="4262354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noun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0" name="Right Brace 29"/>
          <p:cNvSpPr/>
          <p:nvPr/>
        </p:nvSpPr>
        <p:spPr>
          <a:xfrm rot="16200000" flipH="1">
            <a:off x="3936356" y="4302417"/>
            <a:ext cx="97650" cy="2917302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2398110" y="5844477"/>
            <a:ext cx="3045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prepositional phrase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98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2" grpId="0"/>
      <p:bldP spid="3" grpId="0"/>
      <p:bldP spid="4" grpId="0"/>
      <p:bldP spid="6" grpId="0" animBg="1"/>
      <p:bldP spid="19" grpId="0" animBg="1"/>
      <p:bldP spid="20" grpId="0" animBg="1"/>
      <p:bldP spid="21" grpId="0"/>
      <p:bldP spid="22" grpId="0"/>
      <p:bldP spid="23" grpId="0" animBg="1"/>
      <p:bldP spid="7" grpId="0"/>
      <p:bldP spid="8" grpId="0"/>
      <p:bldP spid="9" grpId="0"/>
      <p:bldP spid="10" grpId="0"/>
      <p:bldP spid="24" grpId="0"/>
      <p:bldP spid="25" grpId="0" animBg="1"/>
      <p:bldP spid="26" grpId="0" animBg="1"/>
      <p:bldP spid="27" grpId="0"/>
      <p:bldP spid="28" grpId="0" animBg="1"/>
      <p:bldP spid="29" grpId="0"/>
      <p:bldP spid="30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065059" cy="1325563"/>
          </a:xfrm>
        </p:spPr>
        <p:txBody>
          <a:bodyPr/>
          <a:lstStyle/>
          <a:p>
            <a:r>
              <a:rPr lang="en-US" dirty="0" smtClean="0"/>
              <a:t>The Object of the</a:t>
            </a:r>
            <a:br>
              <a:rPr lang="en-US" dirty="0" smtClean="0"/>
            </a:br>
            <a:r>
              <a:rPr lang="en-US" dirty="0"/>
              <a:t>P</a:t>
            </a:r>
            <a:r>
              <a:rPr lang="en-US" dirty="0" smtClean="0"/>
              <a:t>reposition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542" y="1825625"/>
            <a:ext cx="5405718" cy="487101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Remember that a </a:t>
            </a:r>
            <a:r>
              <a:rPr lang="en-US" b="1" u="sng" dirty="0" smtClean="0"/>
              <a:t>subject</a:t>
            </a:r>
            <a:r>
              <a:rPr lang="en-US" dirty="0" smtClean="0"/>
              <a:t> is the actor in a sentence, while an </a:t>
            </a:r>
            <a:r>
              <a:rPr lang="en-US" b="1" u="sng" dirty="0" smtClean="0"/>
              <a:t>object</a:t>
            </a:r>
            <a:r>
              <a:rPr lang="en-US" dirty="0" smtClean="0"/>
              <a:t> is the thing receiving the action.</a:t>
            </a:r>
          </a:p>
          <a:p>
            <a:r>
              <a:rPr lang="en-US" dirty="0" smtClean="0"/>
              <a:t>The </a:t>
            </a:r>
            <a:r>
              <a:rPr lang="en-US" b="1" u="sng" dirty="0" smtClean="0">
                <a:solidFill>
                  <a:srgbClr val="00B050"/>
                </a:solidFill>
              </a:rPr>
              <a:t>object of the preposition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in a sentence, then, is the thing indicated by the preposition.</a:t>
            </a:r>
          </a:p>
          <a:p>
            <a:r>
              <a:rPr lang="en-US" dirty="0" smtClean="0"/>
              <a:t>Remember the formula…</a:t>
            </a:r>
          </a:p>
          <a:p>
            <a:pPr marL="0" indent="0">
              <a:buNone/>
            </a:pPr>
            <a:r>
              <a:rPr lang="en-US" sz="1600" dirty="0" smtClean="0"/>
              <a:t>prepositional phrase = </a:t>
            </a:r>
            <a:r>
              <a:rPr lang="en-US" sz="1600" dirty="0" smtClean="0">
                <a:solidFill>
                  <a:srgbClr val="FF0000"/>
                </a:solidFill>
              </a:rPr>
              <a:t>preposition</a:t>
            </a:r>
            <a:r>
              <a:rPr lang="en-US" sz="1600" dirty="0" smtClean="0"/>
              <a:t> + </a:t>
            </a:r>
            <a:r>
              <a:rPr lang="en-US" sz="1600" dirty="0" smtClean="0">
                <a:solidFill>
                  <a:srgbClr val="0070C0"/>
                </a:solidFill>
              </a:rPr>
              <a:t>noun/pronoun</a:t>
            </a:r>
            <a:r>
              <a:rPr lang="en-US" sz="1600" dirty="0" smtClean="0"/>
              <a:t> + </a:t>
            </a:r>
            <a:r>
              <a:rPr lang="en-US" sz="1600" dirty="0" smtClean="0">
                <a:solidFill>
                  <a:srgbClr val="FFC000"/>
                </a:solidFill>
              </a:rPr>
              <a:t>modifiers</a:t>
            </a:r>
          </a:p>
          <a:p>
            <a:r>
              <a:rPr lang="en-US" dirty="0" smtClean="0"/>
              <a:t>The object of the preposition is the </a:t>
            </a:r>
            <a:r>
              <a:rPr lang="en-US" dirty="0" smtClean="0">
                <a:solidFill>
                  <a:srgbClr val="0070C0"/>
                </a:solidFill>
              </a:rPr>
              <a:t>noun</a:t>
            </a:r>
            <a:r>
              <a:rPr lang="en-US" dirty="0" smtClean="0"/>
              <a:t> within the prepositional phrase.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091518" y="470647"/>
            <a:ext cx="0" cy="5930153"/>
          </a:xfrm>
          <a:prstGeom prst="line">
            <a:avLst/>
          </a:prstGeom>
          <a:ln w="28575">
            <a:solidFill>
              <a:srgbClr val="8002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981263" y="186715"/>
            <a:ext cx="40744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i="1" dirty="0" smtClean="0"/>
              <a:t>Examples:</a:t>
            </a:r>
            <a:endParaRPr lang="en-US" sz="3400" i="1" dirty="0"/>
          </a:p>
        </p:txBody>
      </p:sp>
      <p:sp>
        <p:nvSpPr>
          <p:cNvPr id="10" name="Left Brace 9"/>
          <p:cNvSpPr/>
          <p:nvPr/>
        </p:nvSpPr>
        <p:spPr>
          <a:xfrm rot="5400000" flipH="1">
            <a:off x="9646068" y="1521765"/>
            <a:ext cx="187044" cy="2170583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810185" y="2754966"/>
            <a:ext cx="2173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prepositional phrase</a:t>
            </a:r>
            <a:endParaRPr lang="en-US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6476998" y="494491"/>
            <a:ext cx="5419165" cy="2112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sz="2400" dirty="0" smtClean="0"/>
              <a:t>The Yellow Emperor had four faces to allow him to see in four directions.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 rot="19660716">
            <a:off x="8426994" y="1249372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preposition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Right Brace 21"/>
          <p:cNvSpPr/>
          <p:nvPr/>
        </p:nvSpPr>
        <p:spPr>
          <a:xfrm rot="16200000">
            <a:off x="8699539" y="2093295"/>
            <a:ext cx="159607" cy="303874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Brace 22"/>
          <p:cNvSpPr/>
          <p:nvPr/>
        </p:nvSpPr>
        <p:spPr>
          <a:xfrm rot="16200000">
            <a:off x="9087984" y="1965873"/>
            <a:ext cx="257778" cy="484090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9660716">
            <a:off x="8954128" y="1203750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modifier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5" name="Right Brace 24"/>
          <p:cNvSpPr/>
          <p:nvPr/>
        </p:nvSpPr>
        <p:spPr>
          <a:xfrm rot="16200000">
            <a:off x="10045838" y="1574043"/>
            <a:ext cx="227655" cy="1231851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19660716">
            <a:off x="9863394" y="1169543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noun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472519" y="2087354"/>
            <a:ext cx="1365964" cy="437393"/>
          </a:xfrm>
          <a:prstGeom prst="rect">
            <a:avLst/>
          </a:prstGeom>
          <a:solidFill>
            <a:srgbClr val="92D05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2" name="TextBox 1031"/>
          <p:cNvSpPr txBox="1"/>
          <p:nvPr/>
        </p:nvSpPr>
        <p:spPr>
          <a:xfrm>
            <a:off x="10835524" y="2073909"/>
            <a:ext cx="12936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dirty="0" smtClean="0">
                <a:solidFill>
                  <a:srgbClr val="00B050"/>
                </a:solidFill>
              </a:rPr>
              <a:t>the object of the preposition</a:t>
            </a:r>
            <a:endParaRPr lang="en-US" sz="1300" dirty="0">
              <a:solidFill>
                <a:srgbClr val="00B050"/>
              </a:solidFill>
            </a:endParaRPr>
          </a:p>
        </p:txBody>
      </p:sp>
      <p:cxnSp>
        <p:nvCxnSpPr>
          <p:cNvPr id="1034" name="Straight Arrow Connector 1033"/>
          <p:cNvCxnSpPr/>
          <p:nvPr/>
        </p:nvCxnSpPr>
        <p:spPr>
          <a:xfrm flipH="1">
            <a:off x="10862418" y="2240762"/>
            <a:ext cx="220197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507290" y="3423118"/>
            <a:ext cx="5419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sz="2400" dirty="0" smtClean="0"/>
              <a:t>He had a chariot pulled by a dragon.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 rot="19660716">
            <a:off x="9261064" y="3095155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preposition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5" name="Right Brace 44"/>
          <p:cNvSpPr/>
          <p:nvPr/>
        </p:nvSpPr>
        <p:spPr>
          <a:xfrm rot="16200000">
            <a:off x="9622796" y="3914033"/>
            <a:ext cx="159607" cy="303874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Brace 45"/>
          <p:cNvSpPr/>
          <p:nvPr/>
        </p:nvSpPr>
        <p:spPr>
          <a:xfrm rot="16200000">
            <a:off x="9847581" y="3911962"/>
            <a:ext cx="266120" cy="298580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 rot="19660716">
            <a:off x="9727854" y="3040044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modifier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 rot="19660716">
            <a:off x="10231979" y="3010504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noun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0064863" y="3965216"/>
            <a:ext cx="972514" cy="437393"/>
          </a:xfrm>
          <a:prstGeom prst="rect">
            <a:avLst/>
          </a:prstGeom>
          <a:solidFill>
            <a:srgbClr val="92D05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10944813" y="3933624"/>
            <a:ext cx="12936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dirty="0" smtClean="0">
                <a:solidFill>
                  <a:srgbClr val="00B050"/>
                </a:solidFill>
              </a:rPr>
              <a:t>the object of the preposition</a:t>
            </a:r>
            <a:endParaRPr lang="en-US" sz="1300" dirty="0">
              <a:solidFill>
                <a:srgbClr val="00B050"/>
              </a:solidFill>
            </a:endParaRPr>
          </a:p>
        </p:txBody>
      </p:sp>
      <p:sp>
        <p:nvSpPr>
          <p:cNvPr id="51" name="Right Brace 50"/>
          <p:cNvSpPr/>
          <p:nvPr/>
        </p:nvSpPr>
        <p:spPr>
          <a:xfrm rot="16200000">
            <a:off x="10422638" y="3627818"/>
            <a:ext cx="237202" cy="854187"/>
          </a:xfrm>
          <a:prstGeom prst="rightBrace">
            <a:avLst>
              <a:gd name="adj1" fmla="val 31159"/>
              <a:gd name="adj2" fmla="val 50000"/>
            </a:avLst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11001347" y="4086545"/>
            <a:ext cx="220197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Left Brace 52"/>
          <p:cNvSpPr/>
          <p:nvPr/>
        </p:nvSpPr>
        <p:spPr>
          <a:xfrm rot="5400000" flipH="1">
            <a:off x="10201014" y="3693006"/>
            <a:ext cx="176250" cy="1510754"/>
          </a:xfrm>
          <a:prstGeom prst="leftBrace">
            <a:avLst>
              <a:gd name="adj1" fmla="val 21236"/>
              <a:gd name="adj2" fmla="val 49180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262775" y="4603786"/>
            <a:ext cx="2173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prepositional phrase</a:t>
            </a:r>
            <a:endParaRPr lang="en-US" i="1" dirty="0"/>
          </a:p>
        </p:txBody>
      </p:sp>
      <p:pic>
        <p:nvPicPr>
          <p:cNvPr id="1035" name="Picture 2" descr="Image result for the yellow emperor drag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183" y="4603786"/>
            <a:ext cx="2073857" cy="207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91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6" grpId="0"/>
      <p:bldP spid="18" grpId="0"/>
      <p:bldP spid="21" grpId="0"/>
      <p:bldP spid="22" grpId="0" animBg="1"/>
      <p:bldP spid="23" grpId="0" animBg="1"/>
      <p:bldP spid="24" grpId="0"/>
      <p:bldP spid="25" grpId="0" animBg="1"/>
      <p:bldP spid="26" grpId="0"/>
      <p:bldP spid="20" grpId="0" animBg="1"/>
      <p:bldP spid="1032" grpId="0"/>
      <p:bldP spid="43" grpId="0"/>
      <p:bldP spid="44" grpId="0"/>
      <p:bldP spid="45" grpId="0" animBg="1"/>
      <p:bldP spid="46" grpId="0" animBg="1"/>
      <p:bldP spid="47" grpId="0"/>
      <p:bldP spid="48" grpId="0"/>
      <p:bldP spid="49" grpId="0" animBg="1"/>
      <p:bldP spid="50" grpId="0"/>
      <p:bldP spid="51" grpId="0" animBg="1"/>
      <p:bldP spid="53" grpId="0" animBg="1"/>
      <p:bldP spid="5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452</Words>
  <Application>Microsoft Office PowerPoint</Application>
  <PresentationFormat>Widescreen</PresentationFormat>
  <Paragraphs>83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Gang of Three</vt:lpstr>
      <vt:lpstr>Office Theme</vt:lpstr>
      <vt:lpstr>Prepositional Phrases and Chinese Mythology</vt:lpstr>
      <vt:lpstr>What is a phrase?</vt:lpstr>
      <vt:lpstr>What is a phrase?</vt:lpstr>
      <vt:lpstr>Let’s play… Phrase or Clause?</vt:lpstr>
      <vt:lpstr>Review: Prepositions</vt:lpstr>
      <vt:lpstr>PowerPoint Presentation</vt:lpstr>
      <vt:lpstr>The Object of the Preposition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Prepositional Phrases and Chinese Mythology</dc:title>
  <dc:creator>Chapman, Elizabeth M</dc:creator>
  <cp:lastModifiedBy>Chapman, Elizabeth M</cp:lastModifiedBy>
  <cp:revision>29</cp:revision>
  <dcterms:created xsi:type="dcterms:W3CDTF">2016-10-09T19:32:59Z</dcterms:created>
  <dcterms:modified xsi:type="dcterms:W3CDTF">2016-10-23T16:56:28Z</dcterms:modified>
</cp:coreProperties>
</file>