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  <p:sldId id="260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33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2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4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2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2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89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81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3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7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19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7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AEE8F-7C88-45C7-8AEA-B3611B4B2EC3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0D163-1B82-4217-B2B2-656FCB65D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9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BlackChancery" pitchFamily="2" charset="0"/>
              </a:rPr>
              <a:t>Appositives and Norse Myths</a:t>
            </a:r>
            <a:endParaRPr lang="en-US" dirty="0">
              <a:latin typeface="BlackChancer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164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156" y="537881"/>
            <a:ext cx="9144000" cy="1040266"/>
          </a:xfrm>
        </p:spPr>
        <p:txBody>
          <a:bodyPr/>
          <a:lstStyle/>
          <a:p>
            <a:r>
              <a:rPr lang="en-US" dirty="0" smtClean="0">
                <a:latin typeface="BlackChancery" pitchFamily="2" charset="0"/>
              </a:rPr>
              <a:t>Definition of an Appositive</a:t>
            </a:r>
            <a:endParaRPr lang="en-US" dirty="0">
              <a:latin typeface="BlackChancery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075" y="2214787"/>
            <a:ext cx="7516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entaur" panose="02030504050205020304" pitchFamily="18" charset="0"/>
              </a:rPr>
              <a:t>An appositive is a noun or noun phrase that renames another noun or noun phrase.</a:t>
            </a:r>
            <a:endParaRPr lang="en-US" sz="3600" dirty="0">
              <a:latin typeface="Centaur" panose="020305040502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4745" y="4437526"/>
            <a:ext cx="4034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Centaur" panose="02030504050205020304" pitchFamily="18" charset="0"/>
              </a:rPr>
              <a:t>Example:</a:t>
            </a:r>
            <a:endParaRPr lang="en-US" i="1" dirty="0">
              <a:latin typeface="Centaur" panose="020305040502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6520" y="5220176"/>
            <a:ext cx="10878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entaur" panose="02030504050205020304" pitchFamily="18" charset="0"/>
              </a:rPr>
              <a:t>The thunder god Thor protects </a:t>
            </a:r>
            <a:r>
              <a:rPr lang="en-US" sz="3600" dirty="0" err="1" smtClean="0">
                <a:latin typeface="Centaur" panose="02030504050205020304" pitchFamily="18" charset="0"/>
              </a:rPr>
              <a:t>Asgard</a:t>
            </a:r>
            <a:r>
              <a:rPr lang="en-US" sz="3600" dirty="0" smtClean="0">
                <a:latin typeface="Centaur" panose="02030504050205020304" pitchFamily="18" charset="0"/>
              </a:rPr>
              <a:t>, the home of the gods.</a:t>
            </a:r>
            <a:endParaRPr lang="en-US" sz="3600" dirty="0">
              <a:latin typeface="Centaur" panose="020305040502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24439" y="5866507"/>
            <a:ext cx="2743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442451" y="5866507"/>
            <a:ext cx="8202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1492627" y="5039872"/>
            <a:ext cx="2494429" cy="413317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6520" y="6037778"/>
            <a:ext cx="4787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“Thor” renames “the thunder god.”</a:t>
            </a:r>
            <a:endParaRPr lang="en-US" sz="2400" dirty="0">
              <a:latin typeface="Centaur" panose="02030504050205020304" pitchFamily="18" charset="0"/>
            </a:endParaRPr>
          </a:p>
        </p:txBody>
      </p:sp>
      <p:pic>
        <p:nvPicPr>
          <p:cNvPr id="1026" name="Picture 2" descr="http://i202.photobucket.com/albums/aa110/latinoheatlv/Thor-Norse-God-of-Thunder-4051597971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106" y="820250"/>
            <a:ext cx="2693654" cy="398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5815853" y="5847688"/>
            <a:ext cx="110938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221075" y="5866507"/>
            <a:ext cx="34983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647767" y="6065595"/>
            <a:ext cx="5930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“The home of the gods” renames “</a:t>
            </a:r>
            <a:r>
              <a:rPr lang="en-US" sz="2400" dirty="0" err="1" smtClean="0">
                <a:latin typeface="Centaur" panose="02030504050205020304" pitchFamily="18" charset="0"/>
              </a:rPr>
              <a:t>Asgard</a:t>
            </a:r>
            <a:r>
              <a:rPr lang="en-US" sz="2400" dirty="0" smtClean="0">
                <a:latin typeface="Centaur" panose="02030504050205020304" pitchFamily="18" charset="0"/>
              </a:rPr>
              <a:t>.”</a:t>
            </a:r>
            <a:endParaRPr lang="en-US" sz="2400" dirty="0">
              <a:latin typeface="Centaur" panose="02030504050205020304" pitchFamily="18" charset="0"/>
            </a:endParaRPr>
          </a:p>
        </p:txBody>
      </p:sp>
      <p:sp>
        <p:nvSpPr>
          <p:cNvPr id="16" name="Arc 15"/>
          <p:cNvSpPr/>
          <p:nvPr/>
        </p:nvSpPr>
        <p:spPr>
          <a:xfrm>
            <a:off x="6370544" y="5111205"/>
            <a:ext cx="2494429" cy="413317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6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0" grpId="0" animBg="1"/>
      <p:bldP spid="11" grpId="0"/>
      <p:bldP spid="15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941" y="498249"/>
            <a:ext cx="11403105" cy="104026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lackChancery" pitchFamily="2" charset="0"/>
              </a:rPr>
              <a:t>Practice – Identify the Appositive</a:t>
            </a:r>
            <a:endParaRPr lang="en-US" dirty="0">
              <a:latin typeface="BlackChancery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9881" y="1872412"/>
            <a:ext cx="6743700" cy="3276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 smtClean="0">
                <a:latin typeface="Centaur" panose="02030504050205020304" pitchFamily="18" charset="0"/>
              </a:rPr>
              <a:t>Valkyries, goddesses of the battlefield, would </a:t>
            </a:r>
            <a:r>
              <a:rPr lang="en-US" sz="3600" dirty="0" smtClean="0">
                <a:latin typeface="Centaur" panose="02030504050205020304" pitchFamily="18" charset="0"/>
              </a:rPr>
              <a:t>choose souls to bring to Valhalla, the Norse version of Heaven.</a:t>
            </a:r>
            <a:endParaRPr lang="en-US" sz="3600" dirty="0">
              <a:latin typeface="Centaur" panose="020305040502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136775" y="2908157"/>
            <a:ext cx="16808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958852" y="2908157"/>
            <a:ext cx="44577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valkyrie paint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76"/>
          <a:stretch/>
        </p:blipFill>
        <p:spPr bwMode="auto">
          <a:xfrm>
            <a:off x="268941" y="1724816"/>
            <a:ext cx="4306420" cy="477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5181599" y="5050716"/>
            <a:ext cx="13536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748183" y="5050716"/>
            <a:ext cx="48162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6172203" y="2160943"/>
            <a:ext cx="2494429" cy="413317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/>
          <p:cNvSpPr/>
          <p:nvPr/>
        </p:nvSpPr>
        <p:spPr>
          <a:xfrm>
            <a:off x="5858435" y="4316060"/>
            <a:ext cx="2494429" cy="413317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636560" y="2946417"/>
            <a:ext cx="6555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Centaur" panose="02030504050205020304" pitchFamily="18" charset="0"/>
              </a:rPr>
              <a:t>“Goddesses of the battlefield” </a:t>
            </a:r>
            <a:r>
              <a:rPr lang="en-US" sz="2000" i="1" dirty="0" smtClean="0">
                <a:latin typeface="Centaur" panose="02030504050205020304" pitchFamily="18" charset="0"/>
              </a:rPr>
              <a:t>renames </a:t>
            </a:r>
            <a:r>
              <a:rPr lang="en-US" sz="2000" i="1" dirty="0" smtClean="0">
                <a:latin typeface="Centaur" panose="02030504050205020304" pitchFamily="18" charset="0"/>
              </a:rPr>
              <a:t>“Valkyries.”</a:t>
            </a:r>
            <a:endParaRPr lang="en-US" sz="2000" i="1" dirty="0">
              <a:latin typeface="Centaur" panose="020305040502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04011" y="5187594"/>
            <a:ext cx="6555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Centaur" panose="02030504050205020304" pitchFamily="18" charset="0"/>
              </a:rPr>
              <a:t>“The Norse version of Heaven” </a:t>
            </a:r>
            <a:r>
              <a:rPr lang="en-US" sz="2000" i="1" dirty="0" smtClean="0">
                <a:latin typeface="Centaur" panose="02030504050205020304" pitchFamily="18" charset="0"/>
              </a:rPr>
              <a:t>renames </a:t>
            </a:r>
            <a:r>
              <a:rPr lang="en-US" sz="2000" i="1" dirty="0" smtClean="0">
                <a:latin typeface="Centaur" panose="02030504050205020304" pitchFamily="18" charset="0"/>
              </a:rPr>
              <a:t>“Valhalla.”</a:t>
            </a:r>
            <a:endParaRPr lang="en-US" sz="2000" i="1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78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5" grpId="0" animBg="1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941" y="498249"/>
            <a:ext cx="11403105" cy="104026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lackChancery" pitchFamily="2" charset="0"/>
              </a:rPr>
              <a:t>Practice – Identify the Appositive</a:t>
            </a:r>
            <a:endParaRPr lang="en-US" dirty="0">
              <a:latin typeface="BlackChancery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152" y="1910671"/>
            <a:ext cx="6743700" cy="3276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 smtClean="0">
                <a:latin typeface="Centaur" panose="02030504050205020304" pitchFamily="18" charset="0"/>
              </a:rPr>
              <a:t>A lover of wisdom, Odin sacrificed one of his eyes to have a sip from the well of knowledge.</a:t>
            </a:r>
            <a:endParaRPr lang="en-US" sz="3600" dirty="0">
              <a:latin typeface="Centaur" panose="020305040502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587002" y="2948498"/>
            <a:ext cx="91776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8941" y="2948498"/>
            <a:ext cx="31735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1511113" y="2180930"/>
            <a:ext cx="2494429" cy="413317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88283" y="3102695"/>
            <a:ext cx="65554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i="1" dirty="0" smtClean="0">
                <a:latin typeface="Centaur" panose="02030504050205020304" pitchFamily="18" charset="0"/>
              </a:rPr>
              <a:t>“A lover of wisdom” </a:t>
            </a:r>
            <a:r>
              <a:rPr lang="en-US" sz="1700" i="1" dirty="0" smtClean="0">
                <a:latin typeface="Centaur" panose="02030504050205020304" pitchFamily="18" charset="0"/>
              </a:rPr>
              <a:t>renames </a:t>
            </a:r>
            <a:r>
              <a:rPr lang="en-US" sz="1700" i="1" dirty="0" smtClean="0">
                <a:latin typeface="Centaur" panose="02030504050205020304" pitchFamily="18" charset="0"/>
              </a:rPr>
              <a:t>“Odin” (even though it comes before “Odin”).</a:t>
            </a:r>
            <a:endParaRPr lang="en-US" sz="1700" i="1" dirty="0">
              <a:latin typeface="Centaur" panose="02030504050205020304" pitchFamily="18" charset="0"/>
            </a:endParaRPr>
          </a:p>
        </p:txBody>
      </p:sp>
      <p:pic>
        <p:nvPicPr>
          <p:cNvPr id="6" name="Picture 2" descr="Image result for odin e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496" y="1578856"/>
            <a:ext cx="4019550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32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941" y="498249"/>
            <a:ext cx="11403105" cy="104026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lackChancery" pitchFamily="2" charset="0"/>
              </a:rPr>
              <a:t>Practice – Identify the Appositive</a:t>
            </a:r>
            <a:endParaRPr lang="en-US" dirty="0">
              <a:latin typeface="BlackChancery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9881" y="1872412"/>
            <a:ext cx="6743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 smtClean="0">
                <a:latin typeface="Centaur" panose="02030504050205020304" pitchFamily="18" charset="0"/>
              </a:rPr>
              <a:t>Odin sends his pet ravens, </a:t>
            </a:r>
            <a:r>
              <a:rPr lang="en-US" sz="3600" dirty="0" err="1" smtClean="0">
                <a:latin typeface="Centaur" panose="02030504050205020304" pitchFamily="18" charset="0"/>
              </a:rPr>
              <a:t>Huginn</a:t>
            </a:r>
            <a:r>
              <a:rPr lang="en-US" sz="3600" dirty="0" smtClean="0">
                <a:latin typeface="Centaur" panose="02030504050205020304" pitchFamily="18" charset="0"/>
              </a:rPr>
              <a:t> and </a:t>
            </a:r>
            <a:r>
              <a:rPr lang="en-US" sz="3600" dirty="0" err="1" smtClean="0">
                <a:latin typeface="Centaur" panose="02030504050205020304" pitchFamily="18" charset="0"/>
              </a:rPr>
              <a:t>Muninn</a:t>
            </a:r>
            <a:r>
              <a:rPr lang="en-US" sz="3600" dirty="0" smtClean="0">
                <a:latin typeface="Centaur" panose="02030504050205020304" pitchFamily="18" charset="0"/>
              </a:rPr>
              <a:t>, to travel the world and bring him information about people.</a:t>
            </a:r>
            <a:endParaRPr lang="en-US" sz="3600" dirty="0">
              <a:latin typeface="Centaur" panose="020305040502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247963" y="2906076"/>
            <a:ext cx="21515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601200" y="2906076"/>
            <a:ext cx="20708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04011" y="4001845"/>
            <a:ext cx="13312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8323728" y="2221556"/>
            <a:ext cx="2494429" cy="413317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636560" y="2946417"/>
            <a:ext cx="6555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Centaur" panose="02030504050205020304" pitchFamily="18" charset="0"/>
              </a:rPr>
              <a:t>“</a:t>
            </a:r>
            <a:r>
              <a:rPr lang="en-US" sz="2000" i="1" dirty="0" err="1" smtClean="0">
                <a:latin typeface="Centaur" panose="02030504050205020304" pitchFamily="18" charset="0"/>
              </a:rPr>
              <a:t>Huginn</a:t>
            </a:r>
            <a:r>
              <a:rPr lang="en-US" sz="2000" i="1" dirty="0" smtClean="0">
                <a:latin typeface="Centaur" panose="02030504050205020304" pitchFamily="18" charset="0"/>
              </a:rPr>
              <a:t> and </a:t>
            </a:r>
            <a:r>
              <a:rPr lang="en-US" sz="2000" i="1" dirty="0" err="1" smtClean="0">
                <a:latin typeface="Centaur" panose="02030504050205020304" pitchFamily="18" charset="0"/>
              </a:rPr>
              <a:t>Muninn</a:t>
            </a:r>
            <a:r>
              <a:rPr lang="en-US" sz="2000" i="1" dirty="0" smtClean="0">
                <a:latin typeface="Centaur" panose="02030504050205020304" pitchFamily="18" charset="0"/>
              </a:rPr>
              <a:t>” </a:t>
            </a:r>
            <a:r>
              <a:rPr lang="en-US" sz="2000" i="1" dirty="0" smtClean="0">
                <a:latin typeface="Centaur" panose="02030504050205020304" pitchFamily="18" charset="0"/>
              </a:rPr>
              <a:t>renames </a:t>
            </a:r>
            <a:r>
              <a:rPr lang="en-US" sz="2000" i="1" dirty="0" smtClean="0">
                <a:latin typeface="Centaur" panose="02030504050205020304" pitchFamily="18" charset="0"/>
              </a:rPr>
              <a:t>“his pet ravens.”</a:t>
            </a:r>
            <a:endParaRPr lang="en-US" sz="2000" i="1" dirty="0">
              <a:latin typeface="Centaur" panose="02030504050205020304" pitchFamily="18" charset="0"/>
            </a:endParaRPr>
          </a:p>
        </p:txBody>
      </p:sp>
      <p:pic>
        <p:nvPicPr>
          <p:cNvPr id="2050" name="Picture 2" descr="Image result for odin rav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51" y="1685664"/>
            <a:ext cx="3100386" cy="496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40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941" y="498249"/>
            <a:ext cx="11403105" cy="104026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lackChancery" pitchFamily="2" charset="0"/>
              </a:rPr>
              <a:t>Practice – Identify the Appositive</a:t>
            </a:r>
            <a:endParaRPr lang="en-US" dirty="0">
              <a:latin typeface="BlackChancery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152" y="1910671"/>
            <a:ext cx="6743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 smtClean="0">
                <a:latin typeface="Centaur" panose="02030504050205020304" pitchFamily="18" charset="0"/>
              </a:rPr>
              <a:t>Odin’s wife Freya, the goddess of love, rides a chariot pulled by two cats.</a:t>
            </a:r>
            <a:endParaRPr lang="en-US" sz="3600" dirty="0">
              <a:latin typeface="Centaur" panose="020305040502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88283" y="2948498"/>
            <a:ext cx="174531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64229" y="2948498"/>
            <a:ext cx="9092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1511114" y="2180931"/>
            <a:ext cx="1362716" cy="395412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43511" y="3064833"/>
            <a:ext cx="65554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i="1" dirty="0" smtClean="0">
                <a:latin typeface="Centaur" panose="02030504050205020304" pitchFamily="18" charset="0"/>
              </a:rPr>
              <a:t>Both “Freya” and “the goddess of love” rename “Odin’s wife.”</a:t>
            </a:r>
            <a:endParaRPr lang="en-US" sz="1700" i="1" dirty="0">
              <a:latin typeface="Centaur" panose="02030504050205020304" pitchFamily="18" charset="0"/>
            </a:endParaRPr>
          </a:p>
        </p:txBody>
      </p:sp>
      <p:pic>
        <p:nvPicPr>
          <p:cNvPr id="3074" name="Picture 2" descr="Image result for freyja ca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44100" y="1910671"/>
            <a:ext cx="5114925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3345543" y="2948498"/>
            <a:ext cx="31858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>
            <a:off x="1843926" y="2191874"/>
            <a:ext cx="2713559" cy="384468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3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6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941" y="498249"/>
            <a:ext cx="11403105" cy="104026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lackChancery" pitchFamily="2" charset="0"/>
              </a:rPr>
              <a:t>Be careful when identifying appositives. </a:t>
            </a:r>
            <a:endParaRPr lang="en-US" dirty="0">
              <a:latin typeface="BlackChancery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88283" y="4148293"/>
            <a:ext cx="110668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18342" y="4153647"/>
            <a:ext cx="5442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88283" y="1835848"/>
            <a:ext cx="11469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entaur" panose="02030504050205020304" pitchFamily="18" charset="0"/>
              </a:rPr>
              <a:t>Appositives do NOT use verbs to rename.</a:t>
            </a:r>
            <a:endParaRPr lang="en-US" sz="3600" dirty="0">
              <a:latin typeface="Centaur" panose="020305040502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123227" y="2801256"/>
            <a:ext cx="0" cy="36917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98286" y="2801256"/>
            <a:ext cx="484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latin typeface="Centaur" panose="02030504050205020304" pitchFamily="18" charset="0"/>
              </a:rPr>
              <a:t>Appositives</a:t>
            </a:r>
            <a:endParaRPr lang="en-US" sz="2600" b="1" dirty="0">
              <a:latin typeface="Centaur" panose="020305040502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22572" y="2776234"/>
            <a:ext cx="484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latin typeface="Centaur" panose="02030504050205020304" pitchFamily="18" charset="0"/>
              </a:rPr>
              <a:t>Not Appositives</a:t>
            </a:r>
            <a:endParaRPr lang="en-US" sz="2600" b="1" dirty="0">
              <a:latin typeface="Centaur" panose="020305040502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67714" y="3628571"/>
            <a:ext cx="48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Norse mythology is my favorite!</a:t>
            </a:r>
            <a:endParaRPr lang="en-US" sz="2400" dirty="0">
              <a:latin typeface="Centaur" panose="020305040502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8941" y="3686628"/>
            <a:ext cx="5854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Odin’s son Baldr was killed by a spear of mistletoe.</a:t>
            </a:r>
            <a:endParaRPr lang="en-US" sz="2400" dirty="0">
              <a:latin typeface="Centaur" panose="020305040502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941" y="4817466"/>
            <a:ext cx="5718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The famous composer Richard Wagner wrote four operas about Norse mythology.</a:t>
            </a:r>
            <a:endParaRPr lang="en-US" sz="2400" dirty="0">
              <a:latin typeface="Centaur" panose="020305040502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00398" y="4817466"/>
            <a:ext cx="5377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Wagner’s operas were called </a:t>
            </a:r>
            <a:r>
              <a:rPr lang="en-US" sz="2400" i="1" dirty="0" smtClean="0">
                <a:latin typeface="Centaur" panose="02030504050205020304" pitchFamily="18" charset="0"/>
              </a:rPr>
              <a:t>The Ring Cycle</a:t>
            </a:r>
            <a:r>
              <a:rPr lang="en-US" sz="2400" dirty="0" smtClean="0">
                <a:latin typeface="Centaur" panose="02030504050205020304" pitchFamily="18" charset="0"/>
              </a:rPr>
              <a:t>.</a:t>
            </a:r>
            <a:endParaRPr lang="en-US" sz="2400" dirty="0">
              <a:latin typeface="Centaur" panose="020305040502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88283" y="5238567"/>
            <a:ext cx="24420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46399" y="5233871"/>
            <a:ext cx="17126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>
            <a:off x="798286" y="3562105"/>
            <a:ext cx="1159514" cy="395412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>
            <a:off x="2265041" y="4708952"/>
            <a:ext cx="1362716" cy="395412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6600398" y="4090236"/>
            <a:ext cx="197754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980714" y="4090236"/>
            <a:ext cx="122282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663910" y="5279131"/>
            <a:ext cx="176889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9858854" y="5298110"/>
            <a:ext cx="18131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rc 35"/>
          <p:cNvSpPr/>
          <p:nvPr/>
        </p:nvSpPr>
        <p:spPr>
          <a:xfrm>
            <a:off x="7937339" y="3528915"/>
            <a:ext cx="1362716" cy="395412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>
            <a:off x="7983231" y="4695503"/>
            <a:ext cx="2510598" cy="375216"/>
          </a:xfrm>
          <a:prstGeom prst="arc">
            <a:avLst>
              <a:gd name="adj1" fmla="val 10899424"/>
              <a:gd name="adj2" fmla="val 21558142"/>
            </a:avLst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618697" y="3686628"/>
            <a:ext cx="249532" cy="403608"/>
          </a:xfrm>
          <a:prstGeom prst="rect">
            <a:avLst/>
          </a:prstGeom>
          <a:solidFill>
            <a:srgbClr val="FFFF00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8493930" y="4868916"/>
            <a:ext cx="1364923" cy="403608"/>
          </a:xfrm>
          <a:prstGeom prst="rect">
            <a:avLst/>
          </a:prstGeom>
          <a:solidFill>
            <a:srgbClr val="FFFF00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8324844" y="3993113"/>
            <a:ext cx="8672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 smtClean="0">
                <a:solidFill>
                  <a:srgbClr val="FFC000"/>
                </a:solidFill>
                <a:latin typeface="Centaur" panose="02030504050205020304" pitchFamily="18" charset="0"/>
              </a:rPr>
              <a:t>verb</a:t>
            </a:r>
            <a:endParaRPr lang="en-US" sz="3000" b="1" i="1" dirty="0">
              <a:solidFill>
                <a:srgbClr val="FFC000"/>
              </a:solidFill>
              <a:latin typeface="Centaur" panose="020305040502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684572" y="5243950"/>
            <a:ext cx="8672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 smtClean="0">
                <a:solidFill>
                  <a:srgbClr val="FFC000"/>
                </a:solidFill>
                <a:latin typeface="Centaur" panose="02030504050205020304" pitchFamily="18" charset="0"/>
              </a:rPr>
              <a:t>verb</a:t>
            </a:r>
            <a:endParaRPr lang="en-US" sz="3000" b="1" i="1" dirty="0">
              <a:solidFill>
                <a:srgbClr val="FFC000"/>
              </a:solidFill>
              <a:latin typeface="Centaur" panose="020305040502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02867" y="5705615"/>
            <a:ext cx="57799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Centaur" panose="02030504050205020304" pitchFamily="18" charset="0"/>
              </a:rPr>
              <a:t>If the sentence uses a verb to rename, it is NOT an appositive; it’s something called a </a:t>
            </a:r>
            <a:r>
              <a:rPr lang="en-US" sz="2200" b="1" u="sng" dirty="0" smtClean="0">
                <a:latin typeface="Centaur" panose="02030504050205020304" pitchFamily="18" charset="0"/>
              </a:rPr>
              <a:t>predicate nominative</a:t>
            </a:r>
            <a:r>
              <a:rPr lang="en-US" sz="2200" dirty="0" smtClean="0">
                <a:latin typeface="Centaur" panose="02030504050205020304" pitchFamily="18" charset="0"/>
              </a:rPr>
              <a:t>, which we will discuss later.</a:t>
            </a:r>
            <a:endParaRPr lang="en-US" sz="22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98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7" grpId="0"/>
      <p:bldP spid="10" grpId="0"/>
      <p:bldP spid="18" grpId="0"/>
      <p:bldP spid="19" grpId="0"/>
      <p:bldP spid="20" grpId="0"/>
      <p:bldP spid="26" grpId="0" animBg="1"/>
      <p:bldP spid="27" grpId="0" animBg="1"/>
      <p:bldP spid="36" grpId="0" animBg="1"/>
      <p:bldP spid="37" grpId="0" animBg="1"/>
      <p:bldP spid="35" grpId="0" animBg="1"/>
      <p:bldP spid="39" grpId="0" animBg="1"/>
      <p:bldP spid="38" grpId="0"/>
      <p:bldP spid="41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98249"/>
            <a:ext cx="9144000" cy="104026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lackChancery" pitchFamily="2" charset="0"/>
              </a:rPr>
              <a:t>Using Commas with Appositives</a:t>
            </a:r>
            <a:endParaRPr lang="en-US" dirty="0">
              <a:latin typeface="BlackChancery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257" y="1668902"/>
            <a:ext cx="5544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Centaur" panose="02030504050205020304" pitchFamily="18" charset="0"/>
              </a:rPr>
              <a:t>If an appositive is essential to understanding the sentence, do NOT use commas to separate it.</a:t>
            </a:r>
            <a:endParaRPr lang="en-US" sz="3000" dirty="0">
              <a:latin typeface="Centaur" panose="020305040502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92739" y="4100286"/>
            <a:ext cx="113126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63594" y="4100286"/>
            <a:ext cx="5570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6176" y="3638621"/>
            <a:ext cx="5599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Odin’s son Baldr had a dream that he would die.</a:t>
            </a:r>
            <a:endParaRPr lang="en-US" sz="2400" dirty="0">
              <a:latin typeface="Centaur" panose="020305040502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75612" y="1665290"/>
            <a:ext cx="5544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Centaur" panose="02030504050205020304" pitchFamily="18" charset="0"/>
              </a:rPr>
              <a:t>If the sentence would make sense even if you removed the appositive, separate the appositive using commas.</a:t>
            </a:r>
            <a:endParaRPr lang="en-US" sz="3000" dirty="0">
              <a:latin typeface="Centaur" panose="020305040502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55657" y="1770743"/>
            <a:ext cx="0" cy="4659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6176" y="4498645"/>
            <a:ext cx="5599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aur" panose="02030504050205020304" pitchFamily="18" charset="0"/>
              </a:rPr>
              <a:t>Odin has two sons – if we took out “Baldr,” the sentence would not have the same meanin</a:t>
            </a:r>
            <a:r>
              <a:rPr lang="en-US" dirty="0" smtClean="0">
                <a:latin typeface="Centaur" panose="02030504050205020304" pitchFamily="18" charset="0"/>
              </a:rPr>
              <a:t>g because we could not know which one it was talking about. Therefore, we do not separate “Baldr” from the rest of the sentence with commas.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85646" y="3500121"/>
            <a:ext cx="5599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Baldr’s mother, Freya, made all the objects in the kingdom swear not to hurt him – except for mistletoe.</a:t>
            </a:r>
            <a:endParaRPr lang="en-US" sz="2400" dirty="0">
              <a:latin typeface="Centaur" panose="020305040502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443702" y="3898481"/>
            <a:ext cx="158269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158737" y="3898481"/>
            <a:ext cx="5570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85646" y="4828899"/>
            <a:ext cx="5599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aur" panose="02030504050205020304" pitchFamily="18" charset="0"/>
              </a:rPr>
              <a:t>Baldr only has one mother – Freya – so if we take out her name, we still know what the sentence means. Therefore, we offset “Freya” from the rest of the sentence with commas.</a:t>
            </a:r>
            <a:endParaRPr lang="en-US" dirty="0" smtClean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28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8" grpId="0"/>
      <p:bldP spid="12" grpId="0"/>
      <p:bldP spid="13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5657" y="267521"/>
            <a:ext cx="10160000" cy="104026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lackChancery" pitchFamily="2" charset="0"/>
              </a:rPr>
              <a:t>Using Commas with </a:t>
            </a:r>
            <a:r>
              <a:rPr lang="en-US" dirty="0" smtClean="0">
                <a:latin typeface="BlackChancery" pitchFamily="2" charset="0"/>
              </a:rPr>
              <a:t>Appositives - 2</a:t>
            </a:r>
            <a:endParaRPr lang="en-US" dirty="0">
              <a:latin typeface="BlackChancery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257" y="1668902"/>
            <a:ext cx="5544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Centaur" panose="02030504050205020304" pitchFamily="18" charset="0"/>
              </a:rPr>
              <a:t>If an appositive is essential to understanding the sentence, do NOT use commas to separate it.</a:t>
            </a:r>
            <a:endParaRPr lang="en-US" sz="3000" dirty="0">
              <a:latin typeface="Centaur" panose="020305040502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525486" y="3776105"/>
            <a:ext cx="85783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506909" y="3774194"/>
            <a:ext cx="9925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385646" y="3167182"/>
            <a:ext cx="58620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Since Baldr was practically invincible, the gods made a game of throwin</a:t>
            </a:r>
            <a:r>
              <a:rPr lang="en-US" sz="2400" dirty="0" smtClean="0">
                <a:latin typeface="Centaur" panose="02030504050205020304" pitchFamily="18" charset="0"/>
              </a:rPr>
              <a:t>g things at him. Loki, the trickster god, made a spear out of mistletoe and got </a:t>
            </a:r>
            <a:r>
              <a:rPr lang="en-US" sz="2400" dirty="0" err="1" smtClean="0">
                <a:latin typeface="Centaur" panose="02030504050205020304" pitchFamily="18" charset="0"/>
              </a:rPr>
              <a:t>Hodr</a:t>
            </a:r>
            <a:r>
              <a:rPr lang="en-US" sz="2400" dirty="0" smtClean="0">
                <a:latin typeface="Centaur" panose="02030504050205020304" pitchFamily="18" charset="0"/>
              </a:rPr>
              <a:t>, Baldr’s brother, to throw it at Baldr and kill him.</a:t>
            </a:r>
            <a:endParaRPr lang="en-US" sz="2400" dirty="0">
              <a:latin typeface="Centaur" panose="020305040502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75612" y="1665290"/>
            <a:ext cx="5544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Centaur" panose="02030504050205020304" pitchFamily="18" charset="0"/>
              </a:rPr>
              <a:t>If the sentence would make sense even if you removed the appositive, separate the appositive using commas.</a:t>
            </a:r>
            <a:endParaRPr lang="en-US" sz="3000" dirty="0">
              <a:latin typeface="Centaur" panose="020305040502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55657" y="1770743"/>
            <a:ext cx="0" cy="4659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6176" y="4828899"/>
            <a:ext cx="5599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aur" panose="02030504050205020304" pitchFamily="18" charset="0"/>
              </a:rPr>
              <a:t>It is important to the story that out of all the plants in the world, it was mistletoe in particular that did not make a promise. If we took it out of the sentence, we would lose something important. </a:t>
            </a:r>
            <a:endParaRPr lang="en-US" dirty="0" smtClean="0">
              <a:latin typeface="Centaur" panose="020305040502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721" y="3387400"/>
            <a:ext cx="5599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aur" panose="02030504050205020304" pitchFamily="18" charset="0"/>
              </a:rPr>
              <a:t>Freya thought that the plant mistletoe was too insignificant to pose a risk, so she did not ask it to promise not to hurt Baldr.</a:t>
            </a:r>
            <a:endParaRPr lang="en-US" sz="2400" dirty="0">
              <a:latin typeface="Centaur" panose="020305040502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886279" y="4664886"/>
            <a:ext cx="64663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480521" y="4318002"/>
            <a:ext cx="13426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85646" y="5368557"/>
            <a:ext cx="5599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aur" panose="02030504050205020304" pitchFamily="18" charset="0"/>
              </a:rPr>
              <a:t>Although the appositive in this sentence give us more information, the sentence is not ambiguous without them and still communicates the same message.</a:t>
            </a:r>
            <a:endParaRPr lang="en-US" dirty="0" smtClean="0">
              <a:latin typeface="Centaur" panose="02030504050205020304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7682542" y="4679401"/>
            <a:ext cx="16341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943022" y="3945713"/>
            <a:ext cx="53777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546970" y="3945715"/>
            <a:ext cx="4382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98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8" grpId="0"/>
      <p:bldP spid="12" grpId="0"/>
      <p:bldP spid="13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balder mistleto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689" y="746805"/>
            <a:ext cx="4996996" cy="50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balder mistleto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77976" y="1240291"/>
            <a:ext cx="353377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597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90565"/>
            <a:ext cx="9144000" cy="104026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lackChancery" pitchFamily="2" charset="0"/>
              </a:rPr>
              <a:t>Why use Appositives?</a:t>
            </a:r>
            <a:endParaRPr lang="en-US" dirty="0">
              <a:latin typeface="BlackChancery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8628" y="1426350"/>
            <a:ext cx="1127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entaur" panose="02030504050205020304" pitchFamily="18" charset="0"/>
              </a:rPr>
              <a:t>Appositives allow skillful writers to communicate more in fewer words.</a:t>
            </a:r>
            <a:endParaRPr lang="en-US" sz="3200" dirty="0">
              <a:latin typeface="Centaur" panose="020305040502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35851" y="5346781"/>
            <a:ext cx="10410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991769" y="5957880"/>
            <a:ext cx="22163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79051" y="2106644"/>
            <a:ext cx="4787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Centaur" panose="02030504050205020304" pitchFamily="18" charset="0"/>
              </a:rPr>
              <a:t>consider</a:t>
            </a:r>
            <a:endParaRPr lang="en-US" sz="2400" b="1" i="1" dirty="0">
              <a:latin typeface="Centaur" panose="020305040502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9051" y="4371988"/>
            <a:ext cx="4787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Centaur" panose="02030504050205020304" pitchFamily="18" charset="0"/>
              </a:rPr>
              <a:t>versus</a:t>
            </a:r>
            <a:endParaRPr lang="en-US" sz="2400" b="1" i="1" dirty="0">
              <a:latin typeface="Centaur" panose="020305040502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2800" y="2663828"/>
            <a:ext cx="1110342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Centaur" panose="02030504050205020304" pitchFamily="18" charset="0"/>
              </a:rPr>
              <a:t>Fenrir was the son of Loki. Fenrir was also a wolf. He was very strong and the other gods were afraid of him. They tried to trick him into wearing a set of unbreakable chains by telling him that it was a contest of strength. Fenrir was suspicious and he demanded that someone put their hand in his mouth while he wore them. There was a god named Tyr. Tyr was a selfless and noble god. Tyr volunteered to place his hand in </a:t>
            </a:r>
            <a:r>
              <a:rPr lang="en-US" sz="2100" dirty="0" err="1" smtClean="0">
                <a:latin typeface="Centaur" panose="02030504050205020304" pitchFamily="18" charset="0"/>
              </a:rPr>
              <a:t>Fenrir’s</a:t>
            </a:r>
            <a:r>
              <a:rPr lang="en-US" sz="2100" dirty="0" smtClean="0">
                <a:latin typeface="Centaur" panose="02030504050205020304" pitchFamily="18" charset="0"/>
              </a:rPr>
              <a:t> mouth. The other gods put the chains on Fenrir, and when he realized it was a trap, he chomped down on Tyr’s hand. </a:t>
            </a:r>
            <a:r>
              <a:rPr lang="en-US" sz="2100" b="1" i="1" u="sng" dirty="0" smtClean="0">
                <a:latin typeface="Centaur" panose="02030504050205020304" pitchFamily="18" charset="0"/>
              </a:rPr>
              <a:t>(107 words)</a:t>
            </a:r>
            <a:endParaRPr lang="en-US" sz="2100" b="1" i="1" u="sng" dirty="0">
              <a:latin typeface="Centaur" panose="020305040502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6758" y="4976565"/>
            <a:ext cx="1110342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Centaur" panose="02030504050205020304" pitchFamily="18" charset="0"/>
              </a:rPr>
              <a:t>Loki’s son Fenrir, a wolf, was feared by all the other gods. They tried to trick him into wearing a set of unbreakable chains by telling him that it was a contest of strength. Fenrir was suspicious and he demanded that someone put their hand in his mouth while he wore them. Tyr, a noble and selfless god, volunteered to place his hand in </a:t>
            </a:r>
            <a:r>
              <a:rPr lang="en-US" sz="2100" dirty="0" err="1" smtClean="0">
                <a:latin typeface="Centaur" panose="02030504050205020304" pitchFamily="18" charset="0"/>
              </a:rPr>
              <a:t>Fenrir’s</a:t>
            </a:r>
            <a:r>
              <a:rPr lang="en-US" sz="2100" dirty="0" smtClean="0">
                <a:latin typeface="Centaur" panose="02030504050205020304" pitchFamily="18" charset="0"/>
              </a:rPr>
              <a:t> mouth. The other gods put the chains on Fenrir, and when he realized it was a trap, he chomped down on Tyr’s hand. </a:t>
            </a:r>
            <a:r>
              <a:rPr lang="en-US" sz="2100" b="1" i="1" u="sng" dirty="0" smtClean="0">
                <a:latin typeface="Centaur" panose="02030504050205020304" pitchFamily="18" charset="0"/>
              </a:rPr>
              <a:t>(88 words)</a:t>
            </a:r>
            <a:endParaRPr lang="en-US" sz="2100" b="1" i="1" u="sng" dirty="0">
              <a:latin typeface="Centaur" panose="02030504050205020304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542370" y="5948360"/>
            <a:ext cx="30760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94653" y="5348280"/>
            <a:ext cx="507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614862" y="5346781"/>
            <a:ext cx="59355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07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8" grpId="0"/>
      <p:bldP spid="3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fenrir ty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436" y="358691"/>
            <a:ext cx="9501773" cy="611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322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5049</TotalTime>
  <Words>899</Words>
  <Application>Microsoft Office PowerPoint</Application>
  <PresentationFormat>Widescreen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BlackChancery</vt:lpstr>
      <vt:lpstr>Calibri</vt:lpstr>
      <vt:lpstr>Calibri Light</vt:lpstr>
      <vt:lpstr>Centaur</vt:lpstr>
      <vt:lpstr>Office Theme</vt:lpstr>
      <vt:lpstr>Appositives and Norse Myths</vt:lpstr>
      <vt:lpstr>Definition of an Appositive</vt:lpstr>
      <vt:lpstr>Practice – Identify the Appositive</vt:lpstr>
      <vt:lpstr>Practice – Identify the Appositive</vt:lpstr>
      <vt:lpstr>Practice – Identify the Appositive</vt:lpstr>
      <vt:lpstr>Practice – Identify the Appositive</vt:lpstr>
      <vt:lpstr>Be careful when identifying appositives. </vt:lpstr>
      <vt:lpstr>Using Commas with Appositives</vt:lpstr>
      <vt:lpstr>Using Commas with Appositives - 2</vt:lpstr>
      <vt:lpstr>PowerPoint Presentation</vt:lpstr>
      <vt:lpstr>Why use Appositives?</vt:lpstr>
      <vt:lpstr>PowerPoint Presentation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Appositives and</dc:title>
  <dc:creator>Chapman, Elizabeth M</dc:creator>
  <cp:lastModifiedBy>Chapman, Elizabeth M</cp:lastModifiedBy>
  <cp:revision>36</cp:revision>
  <dcterms:created xsi:type="dcterms:W3CDTF">2016-03-25T12:49:06Z</dcterms:created>
  <dcterms:modified xsi:type="dcterms:W3CDTF">2016-10-23T23:51:34Z</dcterms:modified>
</cp:coreProperties>
</file>