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2" r:id="rId7"/>
    <p:sldId id="263" r:id="rId8"/>
    <p:sldId id="265" r:id="rId9"/>
    <p:sldId id="261" r:id="rId10"/>
    <p:sldId id="264" r:id="rId11"/>
    <p:sldId id="266" r:id="rId12"/>
    <p:sldId id="273" r:id="rId13"/>
    <p:sldId id="269" r:id="rId14"/>
    <p:sldId id="270" r:id="rId15"/>
    <p:sldId id="267" r:id="rId16"/>
    <p:sldId id="271" r:id="rId17"/>
    <p:sldId id="272" r:id="rId18"/>
    <p:sldId id="274" r:id="rId19"/>
    <p:sldId id="275" r:id="rId20"/>
    <p:sldId id="276" r:id="rId21"/>
    <p:sldId id="277" r:id="rId22"/>
    <p:sldId id="278" r:id="rId23"/>
    <p:sldId id="280" r:id="rId24"/>
    <p:sldId id="279"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30" autoAdjust="0"/>
    <p:restoredTop sz="94660"/>
  </p:normalViewPr>
  <p:slideViewPr>
    <p:cSldViewPr snapToGrid="0">
      <p:cViewPr varScale="1">
        <p:scale>
          <a:sx n="71" d="100"/>
          <a:sy n="71" d="100"/>
        </p:scale>
        <p:origin x="5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DB9486-CBE5-48FA-B989-EB08C0E205BE}"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2370151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B9486-CBE5-48FA-B989-EB08C0E205BE}"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1540996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DB9486-CBE5-48FA-B989-EB08C0E205BE}"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57312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DB9486-CBE5-48FA-B989-EB08C0E205BE}" type="datetimeFigureOut">
              <a:rPr lang="en-US" smtClean="0"/>
              <a:t>9/8/2015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286490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DB9486-CBE5-48FA-B989-EB08C0E205BE}" type="datetimeFigureOut">
              <a:rPr lang="en-US" smtClean="0"/>
              <a:t>9/8/2015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318821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DB9486-CBE5-48FA-B989-EB08C0E205BE}" type="datetimeFigureOut">
              <a:rPr lang="en-US" smtClean="0"/>
              <a:t>9/8/2015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4031295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DB9486-CBE5-48FA-B989-EB08C0E205BE}" type="datetimeFigureOut">
              <a:rPr lang="en-US" smtClean="0"/>
              <a:t>9/8/2015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1057068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DB9486-CBE5-48FA-B989-EB08C0E205BE}" type="datetimeFigureOut">
              <a:rPr lang="en-US" smtClean="0"/>
              <a:t>9/8/2015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1985114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DB9486-CBE5-48FA-B989-EB08C0E205BE}" type="datetimeFigureOut">
              <a:rPr lang="en-US" smtClean="0"/>
              <a:t>9/8/2015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3981202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B9486-CBE5-48FA-B989-EB08C0E205BE}"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3427653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B9486-CBE5-48FA-B989-EB08C0E205BE}" type="datetimeFigureOut">
              <a:rPr lang="en-US" smtClean="0"/>
              <a:t>9/8/2015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0CE7CF-A6FD-43B3-9543-DF456D506F84}" type="slidenum">
              <a:rPr lang="en-US" smtClean="0"/>
              <a:t>‹#›</a:t>
            </a:fld>
            <a:endParaRPr lang="en-US"/>
          </a:p>
        </p:txBody>
      </p:sp>
    </p:spTree>
    <p:extLst>
      <p:ext uri="{BB962C8B-B14F-4D97-AF65-F5344CB8AC3E}">
        <p14:creationId xmlns:p14="http://schemas.microsoft.com/office/powerpoint/2010/main" val="41458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B9486-CBE5-48FA-B989-EB08C0E205BE}" type="datetimeFigureOut">
              <a:rPr lang="en-US" smtClean="0"/>
              <a:t>9/8/2015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0CE7CF-A6FD-43B3-9543-DF456D506F84}" type="slidenum">
              <a:rPr lang="en-US" smtClean="0"/>
              <a:t>‹#›</a:t>
            </a:fld>
            <a:endParaRPr lang="en-US"/>
          </a:p>
        </p:txBody>
      </p:sp>
    </p:spTree>
    <p:extLst>
      <p:ext uri="{BB962C8B-B14F-4D97-AF65-F5344CB8AC3E}">
        <p14:creationId xmlns:p14="http://schemas.microsoft.com/office/powerpoint/2010/main" val="462203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7447" y="1390329"/>
            <a:ext cx="9144000" cy="2387600"/>
          </a:xfrm>
        </p:spPr>
        <p:txBody>
          <a:bodyPr/>
          <a:lstStyle/>
          <a:p>
            <a:r>
              <a:rPr lang="en-US" dirty="0" smtClean="0">
                <a:solidFill>
                  <a:schemeClr val="bg1"/>
                </a:solidFill>
              </a:rPr>
              <a:t>Parts of Speech:</a:t>
            </a:r>
            <a:br>
              <a:rPr lang="en-US" dirty="0" smtClean="0">
                <a:solidFill>
                  <a:schemeClr val="bg1"/>
                </a:solidFill>
              </a:rPr>
            </a:br>
            <a:r>
              <a:rPr lang="en-US" dirty="0" smtClean="0">
                <a:solidFill>
                  <a:schemeClr val="bg1"/>
                </a:solidFill>
              </a:rPr>
              <a:t>Verbs and the Hero’s Journey</a:t>
            </a:r>
            <a:endParaRPr lang="en-US" dirty="0">
              <a:solidFill>
                <a:schemeClr val="bg1"/>
              </a:solidFill>
            </a:endParaRPr>
          </a:p>
        </p:txBody>
      </p:sp>
    </p:spTree>
    <p:extLst>
      <p:ext uri="{BB962C8B-B14F-4D97-AF65-F5344CB8AC3E}">
        <p14:creationId xmlns:p14="http://schemas.microsoft.com/office/powerpoint/2010/main" val="2716988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9" y="280719"/>
            <a:ext cx="11213123" cy="1325563"/>
          </a:xfrm>
        </p:spPr>
        <p:txBody>
          <a:bodyPr>
            <a:normAutofit fontScale="90000"/>
          </a:bodyPr>
          <a:lstStyle/>
          <a:p>
            <a:pPr algn="ctr"/>
            <a:r>
              <a:rPr lang="en-US" dirty="0" smtClean="0">
                <a:solidFill>
                  <a:schemeClr val="bg1"/>
                </a:solidFill>
              </a:rPr>
              <a:t>The Hero’s Journey is a pattern that many stories – from ancient myths to modern-day television – follow.</a:t>
            </a:r>
            <a:endParaRPr lang="en-US" dirty="0">
              <a:solidFill>
                <a:schemeClr val="bg1"/>
              </a:solidFill>
            </a:endParaRPr>
          </a:p>
        </p:txBody>
      </p:sp>
      <p:pic>
        <p:nvPicPr>
          <p:cNvPr id="1026" name="Picture 2" descr="http://2.bp.blogspot.com/-iL7OZWhw_pU/USdg2ptq2HI/AAAAAAAAAgY/Bq8Ycb8MT0w/s1600/HerosJourneybyTheNovelFactor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957" y="1765496"/>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60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75250" y="2222695"/>
            <a:ext cx="5106572" cy="1754326"/>
          </a:xfrm>
          <a:prstGeom prst="rect">
            <a:avLst/>
          </a:prstGeom>
          <a:noFill/>
        </p:spPr>
        <p:txBody>
          <a:bodyPr wrap="square" rtlCol="0">
            <a:spAutoFit/>
          </a:bodyPr>
          <a:lstStyle/>
          <a:p>
            <a:r>
              <a:rPr lang="en-US" sz="3600" dirty="0" smtClean="0">
                <a:solidFill>
                  <a:schemeClr val="bg1"/>
                </a:solidFill>
              </a:rPr>
              <a:t>Verbs communicate action, occurrence, or a state of being.</a:t>
            </a:r>
            <a:endParaRPr lang="en-US" sz="3600" dirty="0">
              <a:solidFill>
                <a:schemeClr val="bg1"/>
              </a:solidFill>
            </a:endParaRPr>
          </a:p>
        </p:txBody>
      </p:sp>
      <p:sp>
        <p:nvSpPr>
          <p:cNvPr id="4" name="Title 3"/>
          <p:cNvSpPr>
            <a:spLocks noGrp="1"/>
          </p:cNvSpPr>
          <p:nvPr>
            <p:ph type="title"/>
          </p:nvPr>
        </p:nvSpPr>
        <p:spPr>
          <a:xfrm>
            <a:off x="838200" y="365125"/>
            <a:ext cx="4760742" cy="1325563"/>
          </a:xfrm>
        </p:spPr>
        <p:txBody>
          <a:bodyPr/>
          <a:lstStyle/>
          <a:p>
            <a:r>
              <a:rPr lang="en-US" b="1" dirty="0" smtClean="0">
                <a:solidFill>
                  <a:schemeClr val="bg1"/>
                </a:solidFill>
              </a:rPr>
              <a:t>Definition</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1 – The Ordinary World</a:t>
            </a:r>
            <a:endParaRPr lang="en-US" sz="3600" dirty="0">
              <a:solidFill>
                <a:schemeClr val="bg1"/>
              </a:solidFill>
            </a:endParaRPr>
          </a:p>
        </p:txBody>
      </p:sp>
      <p:sp>
        <p:nvSpPr>
          <p:cNvPr id="8" name="TextBox 7"/>
          <p:cNvSpPr txBox="1"/>
          <p:nvPr/>
        </p:nvSpPr>
        <p:spPr>
          <a:xfrm>
            <a:off x="6299537" y="2215441"/>
            <a:ext cx="5106572" cy="1384995"/>
          </a:xfrm>
          <a:prstGeom prst="rect">
            <a:avLst/>
          </a:prstGeom>
          <a:noFill/>
        </p:spPr>
        <p:txBody>
          <a:bodyPr wrap="square" rtlCol="0">
            <a:spAutoFit/>
          </a:bodyPr>
          <a:lstStyle/>
          <a:p>
            <a:r>
              <a:rPr lang="en-US" sz="2800" dirty="0" smtClean="0">
                <a:solidFill>
                  <a:schemeClr val="bg1"/>
                </a:solidFill>
              </a:rPr>
              <a:t>The hero </a:t>
            </a:r>
            <a:r>
              <a:rPr lang="en-US" sz="2800" b="1" u="sng" dirty="0" smtClean="0">
                <a:solidFill>
                  <a:srgbClr val="FF0000"/>
                </a:solidFill>
              </a:rPr>
              <a:t>lives</a:t>
            </a:r>
            <a:r>
              <a:rPr lang="en-US" sz="2800" dirty="0" smtClean="0">
                <a:solidFill>
                  <a:schemeClr val="bg1"/>
                </a:solidFill>
              </a:rPr>
              <a:t> in a peaceful or boring world.</a:t>
            </a:r>
          </a:p>
          <a:p>
            <a:endParaRPr lang="en-US" sz="2800" dirty="0">
              <a:solidFill>
                <a:schemeClr val="bg1"/>
              </a:solidFill>
            </a:endParaRPr>
          </a:p>
        </p:txBody>
      </p:sp>
      <p:sp>
        <p:nvSpPr>
          <p:cNvPr id="9" name="Rectangle 8"/>
          <p:cNvSpPr/>
          <p:nvPr/>
        </p:nvSpPr>
        <p:spPr>
          <a:xfrm>
            <a:off x="6249851" y="3546005"/>
            <a:ext cx="5529943" cy="957050"/>
          </a:xfrm>
          <a:prstGeom prst="rect">
            <a:avLst/>
          </a:prstGeom>
        </p:spPr>
        <p:txBody>
          <a:bodyPr wrap="square">
            <a:spAutoFit/>
          </a:bodyPr>
          <a:lstStyle/>
          <a:p>
            <a:r>
              <a:rPr lang="en-US" sz="2800" dirty="0" smtClean="0">
                <a:solidFill>
                  <a:schemeClr val="bg1"/>
                </a:solidFill>
              </a:rPr>
              <a:t>The hero </a:t>
            </a:r>
            <a:r>
              <a:rPr lang="en-US" sz="2800" b="1" u="sng" dirty="0" smtClean="0">
                <a:solidFill>
                  <a:srgbClr val="FF0000"/>
                </a:solidFill>
              </a:rPr>
              <a:t>becomes</a:t>
            </a:r>
            <a:r>
              <a:rPr lang="en-US" sz="2800" dirty="0" smtClean="0">
                <a:solidFill>
                  <a:schemeClr val="bg1"/>
                </a:solidFill>
              </a:rPr>
              <a:t> great because of challenges and adventures.</a:t>
            </a:r>
          </a:p>
        </p:txBody>
      </p:sp>
      <p:sp>
        <p:nvSpPr>
          <p:cNvPr id="10" name="Rectangle 9"/>
          <p:cNvSpPr/>
          <p:nvPr/>
        </p:nvSpPr>
        <p:spPr>
          <a:xfrm>
            <a:off x="6242597" y="4946629"/>
            <a:ext cx="5529943" cy="954107"/>
          </a:xfrm>
          <a:prstGeom prst="rect">
            <a:avLst/>
          </a:prstGeom>
        </p:spPr>
        <p:txBody>
          <a:bodyPr wrap="square">
            <a:spAutoFit/>
          </a:bodyPr>
          <a:lstStyle/>
          <a:p>
            <a:r>
              <a:rPr lang="en-US" sz="2800" dirty="0" smtClean="0">
                <a:solidFill>
                  <a:schemeClr val="bg1"/>
                </a:solidFill>
              </a:rPr>
              <a:t>The hero </a:t>
            </a:r>
            <a:r>
              <a:rPr lang="en-US" sz="2800" b="1" u="sng" dirty="0" smtClean="0">
                <a:solidFill>
                  <a:srgbClr val="FF0000"/>
                </a:solidFill>
              </a:rPr>
              <a:t>is</a:t>
            </a:r>
            <a:r>
              <a:rPr lang="en-US" sz="2800" dirty="0" smtClean="0">
                <a:solidFill>
                  <a:schemeClr val="bg1"/>
                </a:solidFill>
              </a:rPr>
              <a:t> someone who might not seem special at the beginning.</a:t>
            </a:r>
          </a:p>
        </p:txBody>
      </p:sp>
      <p:sp>
        <p:nvSpPr>
          <p:cNvPr id="11" name="TextBox 10"/>
          <p:cNvSpPr txBox="1"/>
          <p:nvPr/>
        </p:nvSpPr>
        <p:spPr>
          <a:xfrm>
            <a:off x="9007568" y="2907938"/>
            <a:ext cx="1616889" cy="461665"/>
          </a:xfrm>
          <a:prstGeom prst="rect">
            <a:avLst/>
          </a:prstGeom>
          <a:noFill/>
        </p:spPr>
        <p:txBody>
          <a:bodyPr wrap="square" rtlCol="0">
            <a:spAutoFit/>
          </a:bodyPr>
          <a:lstStyle/>
          <a:p>
            <a:r>
              <a:rPr lang="en-US" sz="2400" i="1" dirty="0" smtClean="0">
                <a:solidFill>
                  <a:srgbClr val="FFFF00"/>
                </a:solidFill>
              </a:rPr>
              <a:t>action</a:t>
            </a:r>
            <a:endParaRPr lang="en-US" sz="2400" i="1" dirty="0">
              <a:solidFill>
                <a:srgbClr val="FFFF00"/>
              </a:solidFill>
            </a:endParaRPr>
          </a:p>
        </p:txBody>
      </p:sp>
      <p:sp>
        <p:nvSpPr>
          <p:cNvPr id="12" name="TextBox 11"/>
          <p:cNvSpPr txBox="1"/>
          <p:nvPr/>
        </p:nvSpPr>
        <p:spPr>
          <a:xfrm>
            <a:off x="9133810" y="4498483"/>
            <a:ext cx="1616889" cy="461665"/>
          </a:xfrm>
          <a:prstGeom prst="rect">
            <a:avLst/>
          </a:prstGeom>
          <a:noFill/>
        </p:spPr>
        <p:txBody>
          <a:bodyPr wrap="square" rtlCol="0">
            <a:spAutoFit/>
          </a:bodyPr>
          <a:lstStyle/>
          <a:p>
            <a:r>
              <a:rPr lang="en-US" sz="2400" i="1" dirty="0" smtClean="0">
                <a:solidFill>
                  <a:srgbClr val="FFFF00"/>
                </a:solidFill>
              </a:rPr>
              <a:t>occurrence</a:t>
            </a:r>
            <a:endParaRPr lang="en-US" sz="2400" i="1" dirty="0">
              <a:solidFill>
                <a:srgbClr val="FFFF00"/>
              </a:solidFill>
            </a:endParaRPr>
          </a:p>
        </p:txBody>
      </p:sp>
      <p:sp>
        <p:nvSpPr>
          <p:cNvPr id="13" name="TextBox 12"/>
          <p:cNvSpPr txBox="1"/>
          <p:nvPr/>
        </p:nvSpPr>
        <p:spPr>
          <a:xfrm>
            <a:off x="7543079" y="5935279"/>
            <a:ext cx="2181492" cy="461665"/>
          </a:xfrm>
          <a:prstGeom prst="rect">
            <a:avLst/>
          </a:prstGeom>
          <a:noFill/>
        </p:spPr>
        <p:txBody>
          <a:bodyPr wrap="square" rtlCol="0">
            <a:spAutoFit/>
          </a:bodyPr>
          <a:lstStyle/>
          <a:p>
            <a:r>
              <a:rPr lang="en-US" sz="2400" i="1" dirty="0">
                <a:solidFill>
                  <a:srgbClr val="FFFF00"/>
                </a:solidFill>
              </a:rPr>
              <a:t>s</a:t>
            </a:r>
            <a:r>
              <a:rPr lang="en-US" sz="2400" i="1" dirty="0" smtClean="0">
                <a:solidFill>
                  <a:srgbClr val="FFFF00"/>
                </a:solidFill>
              </a:rPr>
              <a:t>tate of being</a:t>
            </a:r>
            <a:endParaRPr lang="en-US" sz="2400" i="1" dirty="0">
              <a:solidFill>
                <a:srgbClr val="FFFF00"/>
              </a:solidFill>
            </a:endParaRPr>
          </a:p>
        </p:txBody>
      </p:sp>
      <p:cxnSp>
        <p:nvCxnSpPr>
          <p:cNvPr id="15" name="Straight Arrow Connector 14"/>
          <p:cNvCxnSpPr/>
          <p:nvPr/>
        </p:nvCxnSpPr>
        <p:spPr>
          <a:xfrm flipH="1" flipV="1">
            <a:off x="8548914" y="2728686"/>
            <a:ext cx="584896" cy="31931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8633488" y="4029101"/>
            <a:ext cx="584896" cy="53608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7852228" y="5477522"/>
            <a:ext cx="101601" cy="45775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9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891127" y="181991"/>
            <a:ext cx="8718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1 – The Ordinary World</a:t>
            </a:r>
            <a:endParaRPr lang="en-US" sz="3600" dirty="0">
              <a:solidFill>
                <a:schemeClr val="bg1"/>
              </a:solidFill>
            </a:endParaRPr>
          </a:p>
        </p:txBody>
      </p:sp>
      <p:sp>
        <p:nvSpPr>
          <p:cNvPr id="3" name="TextBox 2"/>
          <p:cNvSpPr txBox="1"/>
          <p:nvPr/>
        </p:nvSpPr>
        <p:spPr>
          <a:xfrm>
            <a:off x="2124636" y="1143000"/>
            <a:ext cx="7906871" cy="461665"/>
          </a:xfrm>
          <a:prstGeom prst="rect">
            <a:avLst/>
          </a:prstGeom>
          <a:noFill/>
        </p:spPr>
        <p:txBody>
          <a:bodyPr wrap="square" rtlCol="0">
            <a:spAutoFit/>
          </a:bodyPr>
          <a:lstStyle/>
          <a:p>
            <a:pPr algn="ctr"/>
            <a:r>
              <a:rPr lang="en-US" sz="2400" i="1" dirty="0" smtClean="0">
                <a:solidFill>
                  <a:schemeClr val="bg1"/>
                </a:solidFill>
              </a:rPr>
              <a:t>Identify the verb in the following examples:</a:t>
            </a:r>
            <a:endParaRPr lang="en-US" sz="2400" i="1" dirty="0">
              <a:solidFill>
                <a:schemeClr val="bg1"/>
              </a:solidFill>
            </a:endParaRPr>
          </a:p>
        </p:txBody>
      </p:sp>
      <p:pic>
        <p:nvPicPr>
          <p:cNvPr id="3074" name="Picture 2" descr="http://shiny.areavoices.com/files/2015/04/HP1-dursley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578"/>
          <a:stretch/>
        </p:blipFill>
        <p:spPr bwMode="auto">
          <a:xfrm>
            <a:off x="968187" y="1775011"/>
            <a:ext cx="3240741" cy="18160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74058" y="3641121"/>
            <a:ext cx="3334870" cy="646331"/>
          </a:xfrm>
          <a:prstGeom prst="rect">
            <a:avLst/>
          </a:prstGeom>
          <a:noFill/>
        </p:spPr>
        <p:txBody>
          <a:bodyPr wrap="square" rtlCol="0">
            <a:spAutoFit/>
          </a:bodyPr>
          <a:lstStyle/>
          <a:p>
            <a:pPr algn="ctr"/>
            <a:r>
              <a:rPr lang="en-US" dirty="0" smtClean="0">
                <a:solidFill>
                  <a:schemeClr val="bg1"/>
                </a:solidFill>
              </a:rPr>
              <a:t>The </a:t>
            </a:r>
            <a:r>
              <a:rPr lang="en-US" dirty="0" err="1" smtClean="0">
                <a:solidFill>
                  <a:schemeClr val="bg1"/>
                </a:solidFill>
              </a:rPr>
              <a:t>Dursley</a:t>
            </a:r>
            <a:r>
              <a:rPr lang="en-US" dirty="0" smtClean="0">
                <a:solidFill>
                  <a:schemeClr val="bg1"/>
                </a:solidFill>
              </a:rPr>
              <a:t> family is cruel to Harry Potter.</a:t>
            </a:r>
            <a:endParaRPr lang="en-US" dirty="0">
              <a:solidFill>
                <a:schemeClr val="bg1"/>
              </a:solidFill>
            </a:endParaRPr>
          </a:p>
        </p:txBody>
      </p:sp>
      <p:pic>
        <p:nvPicPr>
          <p:cNvPr id="1028" name="Picture 4" descr="http://img.photobucket.com/albums/v327/ShirelingUK/JOURNEY/CH24%20WHIRLWIND/hobbiton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058" y="4458514"/>
            <a:ext cx="3461683" cy="16154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78541" y="6133306"/>
            <a:ext cx="3334870" cy="646331"/>
          </a:xfrm>
          <a:prstGeom prst="rect">
            <a:avLst/>
          </a:prstGeom>
          <a:noFill/>
        </p:spPr>
        <p:txBody>
          <a:bodyPr wrap="square" rtlCol="0">
            <a:spAutoFit/>
          </a:bodyPr>
          <a:lstStyle/>
          <a:p>
            <a:pPr algn="ctr"/>
            <a:r>
              <a:rPr lang="en-US" dirty="0" smtClean="0">
                <a:solidFill>
                  <a:schemeClr val="bg1"/>
                </a:solidFill>
              </a:rPr>
              <a:t>Frodo lives a peaceful life in the Shire.</a:t>
            </a:r>
            <a:endParaRPr lang="en-US" dirty="0">
              <a:solidFill>
                <a:schemeClr val="bg1"/>
              </a:solidFill>
            </a:endParaRPr>
          </a:p>
        </p:txBody>
      </p:sp>
      <p:pic>
        <p:nvPicPr>
          <p:cNvPr id="1030" name="Picture 6" descr="http://img3.wikia.nocookie.net/__cb20120210004347/thehungergames/images/5/5a/D12_fenc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9973"/>
          <a:stretch/>
        </p:blipFill>
        <p:spPr bwMode="auto">
          <a:xfrm>
            <a:off x="7315198" y="1868736"/>
            <a:ext cx="2675964" cy="176790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082120" y="3636641"/>
            <a:ext cx="3473820" cy="369332"/>
          </a:xfrm>
          <a:prstGeom prst="rect">
            <a:avLst/>
          </a:prstGeom>
          <a:noFill/>
        </p:spPr>
        <p:txBody>
          <a:bodyPr wrap="square" rtlCol="0">
            <a:spAutoFit/>
          </a:bodyPr>
          <a:lstStyle/>
          <a:p>
            <a:pPr algn="ctr"/>
            <a:r>
              <a:rPr lang="en-US" dirty="0" err="1" smtClean="0">
                <a:solidFill>
                  <a:schemeClr val="bg1"/>
                </a:solidFill>
              </a:rPr>
              <a:t>Katniss</a:t>
            </a:r>
            <a:r>
              <a:rPr lang="en-US" dirty="0" smtClean="0">
                <a:solidFill>
                  <a:schemeClr val="bg1"/>
                </a:solidFill>
              </a:rPr>
              <a:t> feels hopeless in District 12.</a:t>
            </a:r>
            <a:endParaRPr lang="en-US" dirty="0">
              <a:solidFill>
                <a:schemeClr val="bg1"/>
              </a:solidFill>
            </a:endParaRPr>
          </a:p>
        </p:txBody>
      </p:sp>
      <p:pic>
        <p:nvPicPr>
          <p:cNvPr id="1032" name="Picture 8" descr="http://media.zenfs.com/en_us/Movies/PhotoG/wizard-oz-stills-3339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5200"/>
          <a:stretch/>
        </p:blipFill>
        <p:spPr bwMode="auto">
          <a:xfrm>
            <a:off x="7167284" y="4383848"/>
            <a:ext cx="2971798" cy="17106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100046" y="6133306"/>
            <a:ext cx="3473820" cy="646331"/>
          </a:xfrm>
          <a:prstGeom prst="rect">
            <a:avLst/>
          </a:prstGeom>
          <a:noFill/>
        </p:spPr>
        <p:txBody>
          <a:bodyPr wrap="square" rtlCol="0">
            <a:spAutoFit/>
          </a:bodyPr>
          <a:lstStyle/>
          <a:p>
            <a:pPr algn="ctr"/>
            <a:r>
              <a:rPr lang="en-US" dirty="0" smtClean="0">
                <a:solidFill>
                  <a:schemeClr val="bg1"/>
                </a:solidFill>
              </a:rPr>
              <a:t>Dorothy dreams of an exciting life outside of Kansas.</a:t>
            </a:r>
            <a:endParaRPr lang="en-US" dirty="0">
              <a:solidFill>
                <a:schemeClr val="bg1"/>
              </a:solidFill>
            </a:endParaRPr>
          </a:p>
        </p:txBody>
      </p:sp>
    </p:spTree>
    <p:extLst>
      <p:ext uri="{BB962C8B-B14F-4D97-AF65-F5344CB8AC3E}">
        <p14:creationId xmlns:p14="http://schemas.microsoft.com/office/powerpoint/2010/main" val="258046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65285" y="1799614"/>
            <a:ext cx="5106572" cy="2308324"/>
          </a:xfrm>
          <a:prstGeom prst="rect">
            <a:avLst/>
          </a:prstGeom>
          <a:noFill/>
        </p:spPr>
        <p:txBody>
          <a:bodyPr wrap="square" rtlCol="0">
            <a:spAutoFit/>
          </a:bodyPr>
          <a:lstStyle/>
          <a:p>
            <a:r>
              <a:rPr lang="en-US" sz="3600" dirty="0" smtClean="0">
                <a:solidFill>
                  <a:schemeClr val="bg1"/>
                </a:solidFill>
              </a:rPr>
              <a:t>Verbs change form depending on the </a:t>
            </a:r>
            <a:r>
              <a:rPr lang="en-US" sz="3600" b="1" dirty="0" smtClean="0">
                <a:solidFill>
                  <a:schemeClr val="bg1"/>
                </a:solidFill>
              </a:rPr>
              <a:t>person</a:t>
            </a:r>
            <a:r>
              <a:rPr lang="en-US" sz="3600" dirty="0" smtClean="0">
                <a:solidFill>
                  <a:schemeClr val="bg1"/>
                </a:solidFill>
              </a:rPr>
              <a:t> and </a:t>
            </a:r>
            <a:r>
              <a:rPr lang="en-US" sz="3600" b="1" dirty="0" smtClean="0">
                <a:solidFill>
                  <a:schemeClr val="bg1"/>
                </a:solidFill>
              </a:rPr>
              <a:t>number</a:t>
            </a:r>
            <a:r>
              <a:rPr lang="en-US" sz="3600" dirty="0" smtClean="0">
                <a:solidFill>
                  <a:schemeClr val="bg1"/>
                </a:solidFill>
              </a:rPr>
              <a:t> of the associated noun.</a:t>
            </a:r>
            <a:endParaRPr lang="en-US" sz="3600" dirty="0">
              <a:solidFill>
                <a:schemeClr val="bg1"/>
              </a:solidFill>
            </a:endParaRPr>
          </a:p>
        </p:txBody>
      </p:sp>
      <p:sp>
        <p:nvSpPr>
          <p:cNvPr id="4" name="Title 3"/>
          <p:cNvSpPr>
            <a:spLocks noGrp="1"/>
          </p:cNvSpPr>
          <p:nvPr>
            <p:ph type="title"/>
          </p:nvPr>
        </p:nvSpPr>
        <p:spPr>
          <a:xfrm>
            <a:off x="838200" y="365125"/>
            <a:ext cx="4760742" cy="1325563"/>
          </a:xfrm>
        </p:spPr>
        <p:txBody>
          <a:bodyPr/>
          <a:lstStyle/>
          <a:p>
            <a:r>
              <a:rPr lang="en-US" b="1" dirty="0" smtClean="0">
                <a:solidFill>
                  <a:schemeClr val="bg1"/>
                </a:solidFill>
              </a:rPr>
              <a:t>Conjugation</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2 – The Call to Adventure</a:t>
            </a:r>
            <a:endParaRPr lang="en-US" sz="3600"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538835218"/>
              </p:ext>
            </p:extLst>
          </p:nvPr>
        </p:nvGraphicFramePr>
        <p:xfrm>
          <a:off x="665284" y="4420439"/>
          <a:ext cx="4634504" cy="1516336"/>
        </p:xfrm>
        <a:graphic>
          <a:graphicData uri="http://schemas.openxmlformats.org/drawingml/2006/table">
            <a:tbl>
              <a:tblPr firstRow="1" firstCol="1" bandRow="1">
                <a:tableStyleId>{5C22544A-7EE6-4342-B048-85BDC9FD1C3A}</a:tableStyleId>
              </a:tblPr>
              <a:tblGrid>
                <a:gridCol w="1530036"/>
                <a:gridCol w="1630231"/>
                <a:gridCol w="1474237"/>
              </a:tblGrid>
              <a:tr h="379084">
                <a:tc>
                  <a:txBody>
                    <a:bodyPr/>
                    <a:lstStyle/>
                    <a:p>
                      <a:pPr marL="0" marR="0">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singular</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plural</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9084">
                <a:tc>
                  <a:txBody>
                    <a:bodyPr/>
                    <a:lstStyle/>
                    <a:p>
                      <a:pPr marL="0" marR="0">
                        <a:lnSpc>
                          <a:spcPct val="107000"/>
                        </a:lnSpc>
                        <a:spcBef>
                          <a:spcPts val="0"/>
                        </a:spcBef>
                        <a:spcAft>
                          <a:spcPts val="0"/>
                        </a:spcAft>
                      </a:pPr>
                      <a:r>
                        <a:rPr lang="en-US" sz="1800">
                          <a:solidFill>
                            <a:schemeClr val="tx1"/>
                          </a:solidFill>
                          <a:effectLst/>
                        </a:rPr>
                        <a:t>first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I live</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we live</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9084">
                <a:tc>
                  <a:txBody>
                    <a:bodyPr/>
                    <a:lstStyle/>
                    <a:p>
                      <a:pPr marL="0" marR="0">
                        <a:lnSpc>
                          <a:spcPct val="107000"/>
                        </a:lnSpc>
                        <a:spcBef>
                          <a:spcPts val="0"/>
                        </a:spcBef>
                        <a:spcAft>
                          <a:spcPts val="0"/>
                        </a:spcAft>
                      </a:pPr>
                      <a:r>
                        <a:rPr lang="en-US" sz="1800">
                          <a:solidFill>
                            <a:schemeClr val="tx1"/>
                          </a:solidFill>
                          <a:effectLst/>
                        </a:rPr>
                        <a:t>second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you live</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you (y’all) live</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9084">
                <a:tc>
                  <a:txBody>
                    <a:bodyPr/>
                    <a:lstStyle/>
                    <a:p>
                      <a:pPr marL="0" marR="0">
                        <a:lnSpc>
                          <a:spcPct val="107000"/>
                        </a:lnSpc>
                        <a:spcBef>
                          <a:spcPts val="0"/>
                        </a:spcBef>
                        <a:spcAft>
                          <a:spcPts val="0"/>
                        </a:spcAft>
                      </a:pPr>
                      <a:r>
                        <a:rPr lang="en-US" sz="1800">
                          <a:solidFill>
                            <a:schemeClr val="tx1"/>
                          </a:solidFill>
                          <a:effectLst/>
                        </a:rPr>
                        <a:t>third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he/she/it lives</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they live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TextBox 4"/>
          <p:cNvSpPr txBox="1"/>
          <p:nvPr/>
        </p:nvSpPr>
        <p:spPr>
          <a:xfrm>
            <a:off x="448718" y="6091518"/>
            <a:ext cx="5150224" cy="646331"/>
          </a:xfrm>
          <a:prstGeom prst="rect">
            <a:avLst/>
          </a:prstGeom>
          <a:noFill/>
        </p:spPr>
        <p:txBody>
          <a:bodyPr wrap="square" rtlCol="0">
            <a:spAutoFit/>
          </a:bodyPr>
          <a:lstStyle/>
          <a:p>
            <a:r>
              <a:rPr lang="en-US" dirty="0" smtClean="0">
                <a:solidFill>
                  <a:schemeClr val="bg1"/>
                </a:solidFill>
              </a:rPr>
              <a:t>Many verbs only change form in the third person singular, in which an “s” or “</a:t>
            </a:r>
            <a:r>
              <a:rPr lang="en-US" dirty="0" err="1" smtClean="0">
                <a:solidFill>
                  <a:schemeClr val="bg1"/>
                </a:solidFill>
              </a:rPr>
              <a:t>es</a:t>
            </a:r>
            <a:r>
              <a:rPr lang="en-US" dirty="0" smtClean="0">
                <a:solidFill>
                  <a:schemeClr val="bg1"/>
                </a:solidFill>
              </a:rPr>
              <a:t>” is added to the base.</a:t>
            </a:r>
            <a:endParaRPr lang="en-US" dirty="0">
              <a:solidFill>
                <a:schemeClr val="bg1"/>
              </a:solidFill>
            </a:endParaRPr>
          </a:p>
        </p:txBody>
      </p:sp>
      <p:sp>
        <p:nvSpPr>
          <p:cNvPr id="14" name="TextBox 13"/>
          <p:cNvSpPr txBox="1"/>
          <p:nvPr/>
        </p:nvSpPr>
        <p:spPr>
          <a:xfrm>
            <a:off x="6494929" y="1799614"/>
            <a:ext cx="5150224" cy="830997"/>
          </a:xfrm>
          <a:prstGeom prst="rect">
            <a:avLst/>
          </a:prstGeom>
          <a:noFill/>
        </p:spPr>
        <p:txBody>
          <a:bodyPr wrap="square" rtlCol="0">
            <a:spAutoFit/>
          </a:bodyPr>
          <a:lstStyle/>
          <a:p>
            <a:r>
              <a:rPr lang="en-US" sz="2400" dirty="0" smtClean="0">
                <a:solidFill>
                  <a:schemeClr val="bg1"/>
                </a:solidFill>
              </a:rPr>
              <a:t>The hero </a:t>
            </a:r>
            <a:r>
              <a:rPr lang="en-US" sz="2400" b="1" u="sng" dirty="0" smtClean="0">
                <a:solidFill>
                  <a:srgbClr val="FF0000"/>
                </a:solidFill>
              </a:rPr>
              <a:t>receives</a:t>
            </a:r>
            <a:r>
              <a:rPr lang="en-US" sz="2400" dirty="0" smtClean="0">
                <a:solidFill>
                  <a:schemeClr val="bg1"/>
                </a:solidFill>
              </a:rPr>
              <a:t> a message or a sign that tells him or her to go on a quest.</a:t>
            </a:r>
            <a:endParaRPr lang="en-US" sz="2400" dirty="0">
              <a:solidFill>
                <a:schemeClr val="bg1"/>
              </a:solidFill>
            </a:endParaRPr>
          </a:p>
        </p:txBody>
      </p:sp>
      <p:sp>
        <p:nvSpPr>
          <p:cNvPr id="16" name="TextBox 15"/>
          <p:cNvSpPr txBox="1"/>
          <p:nvPr/>
        </p:nvSpPr>
        <p:spPr>
          <a:xfrm>
            <a:off x="6656293" y="2864224"/>
            <a:ext cx="4787153" cy="646331"/>
          </a:xfrm>
          <a:prstGeom prst="rect">
            <a:avLst/>
          </a:prstGeom>
          <a:noFill/>
        </p:spPr>
        <p:txBody>
          <a:bodyPr wrap="square" rtlCol="0">
            <a:spAutoFit/>
          </a:bodyPr>
          <a:lstStyle/>
          <a:p>
            <a:r>
              <a:rPr lang="en-US" i="1" dirty="0" smtClean="0">
                <a:solidFill>
                  <a:srgbClr val="FFFF00"/>
                </a:solidFill>
              </a:rPr>
              <a:t>The verb “to receive” is conjugated as “receives” because its noun is in third person, singular.</a:t>
            </a:r>
            <a:endParaRPr lang="en-US" i="1" dirty="0">
              <a:solidFill>
                <a:srgbClr val="FFFF00"/>
              </a:solidFill>
            </a:endParaRPr>
          </a:p>
        </p:txBody>
      </p:sp>
    </p:spTree>
    <p:extLst>
      <p:ext uri="{BB962C8B-B14F-4D97-AF65-F5344CB8AC3E}">
        <p14:creationId xmlns:p14="http://schemas.microsoft.com/office/powerpoint/2010/main" val="358650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891127" y="181991"/>
            <a:ext cx="89472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2 – The Call to Adventure</a:t>
            </a:r>
            <a:endParaRPr lang="en-US" sz="3600" dirty="0">
              <a:solidFill>
                <a:schemeClr val="bg1"/>
              </a:solidFill>
            </a:endParaRPr>
          </a:p>
        </p:txBody>
      </p:sp>
      <p:sp>
        <p:nvSpPr>
          <p:cNvPr id="3" name="TextBox 2"/>
          <p:cNvSpPr txBox="1"/>
          <p:nvPr/>
        </p:nvSpPr>
        <p:spPr>
          <a:xfrm>
            <a:off x="1532968" y="1143000"/>
            <a:ext cx="9103658" cy="830997"/>
          </a:xfrm>
          <a:prstGeom prst="rect">
            <a:avLst/>
          </a:prstGeom>
          <a:noFill/>
        </p:spPr>
        <p:txBody>
          <a:bodyPr wrap="square" rtlCol="0">
            <a:spAutoFit/>
          </a:bodyPr>
          <a:lstStyle/>
          <a:p>
            <a:pPr algn="ctr"/>
            <a:r>
              <a:rPr lang="en-US" sz="2400" i="1" dirty="0" smtClean="0">
                <a:solidFill>
                  <a:schemeClr val="bg1"/>
                </a:solidFill>
              </a:rPr>
              <a:t>Is the underlined verb conjugated correctly in the following examples? (This is called “subject-verb agreement.”)</a:t>
            </a:r>
            <a:endParaRPr lang="en-US" sz="2400" i="1" dirty="0">
              <a:solidFill>
                <a:schemeClr val="bg1"/>
              </a:solidFill>
            </a:endParaRPr>
          </a:p>
        </p:txBody>
      </p:sp>
      <p:sp>
        <p:nvSpPr>
          <p:cNvPr id="4" name="TextBox 3"/>
          <p:cNvSpPr txBox="1"/>
          <p:nvPr/>
        </p:nvSpPr>
        <p:spPr>
          <a:xfrm>
            <a:off x="1269332" y="3866723"/>
            <a:ext cx="3334870" cy="923330"/>
          </a:xfrm>
          <a:prstGeom prst="rect">
            <a:avLst/>
          </a:prstGeom>
          <a:noFill/>
        </p:spPr>
        <p:txBody>
          <a:bodyPr wrap="square" rtlCol="0">
            <a:spAutoFit/>
          </a:bodyPr>
          <a:lstStyle/>
          <a:p>
            <a:pPr algn="ctr"/>
            <a:r>
              <a:rPr lang="en-US" dirty="0" smtClean="0">
                <a:solidFill>
                  <a:schemeClr val="bg1"/>
                </a:solidFill>
              </a:rPr>
              <a:t>Harry Potter </a:t>
            </a:r>
            <a:r>
              <a:rPr lang="en-US" u="sng" dirty="0" smtClean="0">
                <a:solidFill>
                  <a:schemeClr val="bg1"/>
                </a:solidFill>
              </a:rPr>
              <a:t>gets</a:t>
            </a:r>
            <a:r>
              <a:rPr lang="en-US" dirty="0" smtClean="0">
                <a:solidFill>
                  <a:schemeClr val="bg1"/>
                </a:solidFill>
              </a:rPr>
              <a:t> a mountain of letters inviting him to attend school at Hogwarts.</a:t>
            </a:r>
            <a:endParaRPr lang="en-US" dirty="0">
              <a:solidFill>
                <a:schemeClr val="bg1"/>
              </a:solidFill>
            </a:endParaRPr>
          </a:p>
        </p:txBody>
      </p:sp>
      <p:sp>
        <p:nvSpPr>
          <p:cNvPr id="10" name="TextBox 9"/>
          <p:cNvSpPr txBox="1"/>
          <p:nvPr/>
        </p:nvSpPr>
        <p:spPr>
          <a:xfrm>
            <a:off x="6364727" y="3916490"/>
            <a:ext cx="4050793" cy="646331"/>
          </a:xfrm>
          <a:prstGeom prst="rect">
            <a:avLst/>
          </a:prstGeom>
          <a:noFill/>
        </p:spPr>
        <p:txBody>
          <a:bodyPr wrap="square" rtlCol="0">
            <a:spAutoFit/>
          </a:bodyPr>
          <a:lstStyle/>
          <a:p>
            <a:pPr algn="ctr"/>
            <a:r>
              <a:rPr lang="en-US" dirty="0" smtClean="0">
                <a:solidFill>
                  <a:schemeClr val="bg1"/>
                </a:solidFill>
              </a:rPr>
              <a:t>Morpheus </a:t>
            </a:r>
            <a:r>
              <a:rPr lang="en-US" u="sng" dirty="0" smtClean="0">
                <a:solidFill>
                  <a:schemeClr val="bg1"/>
                </a:solidFill>
              </a:rPr>
              <a:t>tell</a:t>
            </a:r>
            <a:r>
              <a:rPr lang="en-US" dirty="0" smtClean="0">
                <a:solidFill>
                  <a:schemeClr val="bg1"/>
                </a:solidFill>
              </a:rPr>
              <a:t> Neo that the world he lives in isn’t real.</a:t>
            </a:r>
            <a:endParaRPr lang="en-US" dirty="0">
              <a:solidFill>
                <a:schemeClr val="bg1"/>
              </a:solidFill>
            </a:endParaRPr>
          </a:p>
        </p:txBody>
      </p:sp>
      <p:sp>
        <p:nvSpPr>
          <p:cNvPr id="12" name="TextBox 11"/>
          <p:cNvSpPr txBox="1"/>
          <p:nvPr/>
        </p:nvSpPr>
        <p:spPr>
          <a:xfrm>
            <a:off x="1245246" y="6278904"/>
            <a:ext cx="3473820" cy="646331"/>
          </a:xfrm>
          <a:prstGeom prst="rect">
            <a:avLst/>
          </a:prstGeom>
          <a:noFill/>
        </p:spPr>
        <p:txBody>
          <a:bodyPr wrap="square" rtlCol="0">
            <a:spAutoFit/>
          </a:bodyPr>
          <a:lstStyle/>
          <a:p>
            <a:pPr algn="ctr"/>
            <a:r>
              <a:rPr lang="en-US" dirty="0" smtClean="0">
                <a:solidFill>
                  <a:schemeClr val="bg1"/>
                </a:solidFill>
              </a:rPr>
              <a:t>Gandalf </a:t>
            </a:r>
            <a:r>
              <a:rPr lang="en-US" u="sng" dirty="0" smtClean="0">
                <a:solidFill>
                  <a:schemeClr val="bg1"/>
                </a:solidFill>
              </a:rPr>
              <a:t>ask</a:t>
            </a:r>
            <a:r>
              <a:rPr lang="en-US" dirty="0" smtClean="0">
                <a:solidFill>
                  <a:schemeClr val="bg1"/>
                </a:solidFill>
              </a:rPr>
              <a:t> Frodo to destroy the ring of power.</a:t>
            </a:r>
            <a:endParaRPr lang="en-US" dirty="0">
              <a:solidFill>
                <a:schemeClr val="bg1"/>
              </a:solidFill>
            </a:endParaRPr>
          </a:p>
        </p:txBody>
      </p:sp>
      <p:pic>
        <p:nvPicPr>
          <p:cNvPr id="2050" name="Picture 2" descr="http://img4.wikia.nocookie.net/__cb20081228141500/harrypotter/images/7/7f/HarryPoot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919" y="2092904"/>
            <a:ext cx="2775697" cy="17738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exohuman.com/wordpress/wp-content/uploads/2011/05/morpheus_ne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2760" y="2103554"/>
            <a:ext cx="4140018" cy="18931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basementrejects.com/wp-content/uploads/2011/12/lord-of-the-rings-the-fellowship-of-the-ring-gandalf.jpg"/>
          <p:cNvPicPr>
            <a:picLocks noChangeAspect="1" noChangeArrowheads="1"/>
          </p:cNvPicPr>
          <p:nvPr/>
        </p:nvPicPr>
        <p:blipFill rotWithShape="1">
          <a:blip r:embed="rId4">
            <a:extLst>
              <a:ext uri="{28A0092B-C50C-407E-A947-70E740481C1C}">
                <a14:useLocalDpi xmlns:a14="http://schemas.microsoft.com/office/drawing/2010/main" val="0"/>
              </a:ext>
            </a:extLst>
          </a:blip>
          <a:srcRect t="19709"/>
          <a:stretch/>
        </p:blipFill>
        <p:spPr bwMode="auto">
          <a:xfrm>
            <a:off x="1771271" y="4814047"/>
            <a:ext cx="2359025" cy="143311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wallpapershub.net/wp-content/uploads/2015/07/Minions-2015-Hollywood-Movie-HD-Wallpapers-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1001" y="4562821"/>
            <a:ext cx="3258244" cy="18327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222761" y="6347628"/>
            <a:ext cx="4345160" cy="369332"/>
          </a:xfrm>
          <a:prstGeom prst="rect">
            <a:avLst/>
          </a:prstGeom>
          <a:noFill/>
        </p:spPr>
        <p:txBody>
          <a:bodyPr wrap="square" rtlCol="0">
            <a:spAutoFit/>
          </a:bodyPr>
          <a:lstStyle/>
          <a:p>
            <a:pPr algn="ctr"/>
            <a:r>
              <a:rPr lang="en-US" dirty="0" smtClean="0">
                <a:solidFill>
                  <a:schemeClr val="bg1"/>
                </a:solidFill>
              </a:rPr>
              <a:t>The Minions </a:t>
            </a:r>
            <a:r>
              <a:rPr lang="en-US" u="sng" dirty="0" smtClean="0">
                <a:solidFill>
                  <a:schemeClr val="bg1"/>
                </a:solidFill>
              </a:rPr>
              <a:t>feels</a:t>
            </a:r>
            <a:r>
              <a:rPr lang="en-US" dirty="0" smtClean="0">
                <a:solidFill>
                  <a:schemeClr val="bg1"/>
                </a:solidFill>
              </a:rPr>
              <a:t> sad without a leader.</a:t>
            </a:r>
            <a:endParaRPr lang="en-US" dirty="0">
              <a:solidFill>
                <a:schemeClr val="bg1"/>
              </a:solidFill>
            </a:endParaRPr>
          </a:p>
        </p:txBody>
      </p:sp>
    </p:spTree>
    <p:extLst>
      <p:ext uri="{BB962C8B-B14F-4D97-AF65-F5344CB8AC3E}">
        <p14:creationId xmlns:p14="http://schemas.microsoft.com/office/powerpoint/2010/main" val="148041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0" grpId="0"/>
      <p:bldP spid="12"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20400" cy="1325563"/>
          </a:xfrm>
        </p:spPr>
        <p:txBody>
          <a:bodyPr/>
          <a:lstStyle/>
          <a:p>
            <a:r>
              <a:rPr lang="en-US" dirty="0" smtClean="0">
                <a:solidFill>
                  <a:schemeClr val="bg1"/>
                </a:solidFill>
              </a:rPr>
              <a:t>Collective Nouns and Subject-Verb Agreement</a:t>
            </a:r>
            <a:endParaRPr lang="en-US" dirty="0">
              <a:solidFill>
                <a:schemeClr val="bg1"/>
              </a:solidFill>
            </a:endParaRPr>
          </a:p>
        </p:txBody>
      </p:sp>
      <p:sp>
        <p:nvSpPr>
          <p:cNvPr id="3" name="TextBox 2"/>
          <p:cNvSpPr txBox="1"/>
          <p:nvPr/>
        </p:nvSpPr>
        <p:spPr>
          <a:xfrm>
            <a:off x="838200" y="1465943"/>
            <a:ext cx="10726057" cy="1200329"/>
          </a:xfrm>
          <a:prstGeom prst="rect">
            <a:avLst/>
          </a:prstGeom>
          <a:noFill/>
        </p:spPr>
        <p:txBody>
          <a:bodyPr wrap="square" rtlCol="0">
            <a:spAutoFit/>
          </a:bodyPr>
          <a:lstStyle/>
          <a:p>
            <a:r>
              <a:rPr lang="en-US" sz="2400" dirty="0" smtClean="0">
                <a:solidFill>
                  <a:schemeClr val="bg1"/>
                </a:solidFill>
              </a:rPr>
              <a:t>Remember – collective nouns are units made up of multiple things or people (the class, the group, the family, the flock, the company, etc.). Deciding whether to use the singular or the plural form of the verb for a collective noun can be tricky.</a:t>
            </a:r>
            <a:endParaRPr lang="en-US" sz="2400" dirty="0">
              <a:solidFill>
                <a:schemeClr val="bg1"/>
              </a:solidFill>
            </a:endParaRPr>
          </a:p>
        </p:txBody>
      </p:sp>
      <p:sp>
        <p:nvSpPr>
          <p:cNvPr id="4" name="TextBox 3"/>
          <p:cNvSpPr txBox="1"/>
          <p:nvPr/>
        </p:nvSpPr>
        <p:spPr>
          <a:xfrm>
            <a:off x="522514" y="2859314"/>
            <a:ext cx="3933371" cy="923330"/>
          </a:xfrm>
          <a:prstGeom prst="rect">
            <a:avLst/>
          </a:prstGeom>
          <a:noFill/>
        </p:spPr>
        <p:txBody>
          <a:bodyPr wrap="square" rtlCol="0">
            <a:spAutoFit/>
          </a:bodyPr>
          <a:lstStyle/>
          <a:p>
            <a:r>
              <a:rPr lang="en-US" i="1" dirty="0" smtClean="0">
                <a:solidFill>
                  <a:schemeClr val="bg1"/>
                </a:solidFill>
              </a:rPr>
              <a:t>If the members of the collective noun are all acting together, use the singular form of the verb.</a:t>
            </a:r>
            <a:endParaRPr lang="en-US" i="1" dirty="0">
              <a:solidFill>
                <a:schemeClr val="bg1"/>
              </a:solidFill>
            </a:endParaRPr>
          </a:p>
        </p:txBody>
      </p:sp>
      <p:sp>
        <p:nvSpPr>
          <p:cNvPr id="5" name="TextBox 4"/>
          <p:cNvSpPr txBox="1"/>
          <p:nvPr/>
        </p:nvSpPr>
        <p:spPr>
          <a:xfrm>
            <a:off x="7598224" y="2852056"/>
            <a:ext cx="3933371" cy="923330"/>
          </a:xfrm>
          <a:prstGeom prst="rect">
            <a:avLst/>
          </a:prstGeom>
          <a:noFill/>
        </p:spPr>
        <p:txBody>
          <a:bodyPr wrap="square" rtlCol="0">
            <a:spAutoFit/>
          </a:bodyPr>
          <a:lstStyle/>
          <a:p>
            <a:r>
              <a:rPr lang="en-US" i="1" dirty="0" smtClean="0">
                <a:solidFill>
                  <a:schemeClr val="bg1"/>
                </a:solidFill>
              </a:rPr>
              <a:t>If the members of the collective noun are acting separately, use the plural form of the verb.</a:t>
            </a:r>
            <a:endParaRPr lang="en-US" i="1" dirty="0">
              <a:solidFill>
                <a:schemeClr val="bg1"/>
              </a:solidFill>
            </a:endParaRPr>
          </a:p>
        </p:txBody>
      </p:sp>
      <p:sp>
        <p:nvSpPr>
          <p:cNvPr id="6" name="TextBox 5"/>
          <p:cNvSpPr txBox="1"/>
          <p:nvPr/>
        </p:nvSpPr>
        <p:spPr>
          <a:xfrm>
            <a:off x="7649028" y="5805714"/>
            <a:ext cx="3962400" cy="830997"/>
          </a:xfrm>
          <a:prstGeom prst="rect">
            <a:avLst/>
          </a:prstGeom>
          <a:noFill/>
        </p:spPr>
        <p:txBody>
          <a:bodyPr wrap="square" rtlCol="0">
            <a:spAutoFit/>
          </a:bodyPr>
          <a:lstStyle/>
          <a:p>
            <a:r>
              <a:rPr lang="en-US" sz="2400" dirty="0" smtClean="0">
                <a:solidFill>
                  <a:schemeClr val="bg1"/>
                </a:solidFill>
              </a:rPr>
              <a:t>The </a:t>
            </a:r>
            <a:r>
              <a:rPr lang="en-US" sz="2400" b="1" u="sng" dirty="0" smtClean="0">
                <a:solidFill>
                  <a:schemeClr val="bg1"/>
                </a:solidFill>
              </a:rPr>
              <a:t>crowd</a:t>
            </a:r>
            <a:r>
              <a:rPr lang="en-US" sz="2400" dirty="0" smtClean="0">
                <a:solidFill>
                  <a:schemeClr val="bg1"/>
                </a:solidFill>
              </a:rPr>
              <a:t> in District 12 </a:t>
            </a:r>
            <a:r>
              <a:rPr lang="en-US" sz="2400" b="1" u="sng" dirty="0" smtClean="0">
                <a:solidFill>
                  <a:schemeClr val="bg1"/>
                </a:solidFill>
              </a:rPr>
              <a:t>hope</a:t>
            </a:r>
            <a:r>
              <a:rPr lang="en-US" sz="2400" dirty="0" smtClean="0">
                <a:solidFill>
                  <a:schemeClr val="bg1"/>
                </a:solidFill>
              </a:rPr>
              <a:t> not to be reaped.</a:t>
            </a:r>
            <a:endParaRPr lang="en-US" sz="2400" dirty="0">
              <a:solidFill>
                <a:schemeClr val="bg1"/>
              </a:solidFill>
            </a:endParaRPr>
          </a:p>
        </p:txBody>
      </p:sp>
      <p:pic>
        <p:nvPicPr>
          <p:cNvPr id="4098" name="Picture 2" descr="http://img2.wikia.nocookie.net/__cb20120128235106/thehungergames/images/9/9d/Hunger-Games-Movie-Katniss-Selection-1024x4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8224" y="3917630"/>
            <a:ext cx="4362268" cy="184885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jordonmbrown.com/tolkien/hea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3917630"/>
            <a:ext cx="4068082" cy="183877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75771" y="5798457"/>
            <a:ext cx="4659086" cy="830997"/>
          </a:xfrm>
          <a:prstGeom prst="rect">
            <a:avLst/>
          </a:prstGeom>
          <a:noFill/>
        </p:spPr>
        <p:txBody>
          <a:bodyPr wrap="square" rtlCol="0">
            <a:spAutoFit/>
          </a:bodyPr>
          <a:lstStyle/>
          <a:p>
            <a:r>
              <a:rPr lang="en-US" sz="2400" dirty="0" smtClean="0">
                <a:solidFill>
                  <a:schemeClr val="bg1"/>
                </a:solidFill>
              </a:rPr>
              <a:t>The </a:t>
            </a:r>
            <a:r>
              <a:rPr lang="en-US" sz="2400" b="1" u="sng" dirty="0" smtClean="0">
                <a:solidFill>
                  <a:schemeClr val="bg1"/>
                </a:solidFill>
              </a:rPr>
              <a:t>Fellowship</a:t>
            </a:r>
            <a:r>
              <a:rPr lang="en-US" sz="2400" dirty="0" smtClean="0">
                <a:solidFill>
                  <a:schemeClr val="bg1"/>
                </a:solidFill>
              </a:rPr>
              <a:t> of the Ring </a:t>
            </a:r>
            <a:r>
              <a:rPr lang="en-US" sz="2400" b="1" u="sng" dirty="0" smtClean="0">
                <a:solidFill>
                  <a:schemeClr val="bg1"/>
                </a:solidFill>
              </a:rPr>
              <a:t>promises</a:t>
            </a:r>
            <a:r>
              <a:rPr lang="en-US" sz="2400" dirty="0" smtClean="0">
                <a:solidFill>
                  <a:schemeClr val="bg1"/>
                </a:solidFill>
              </a:rPr>
              <a:t> to help Frodo in his quest.</a:t>
            </a:r>
            <a:endParaRPr lang="en-US" sz="2400" dirty="0">
              <a:solidFill>
                <a:schemeClr val="bg1"/>
              </a:solidFill>
            </a:endParaRPr>
          </a:p>
        </p:txBody>
      </p:sp>
      <p:sp>
        <p:nvSpPr>
          <p:cNvPr id="8" name="TextBox 7"/>
          <p:cNvSpPr txBox="1"/>
          <p:nvPr/>
        </p:nvSpPr>
        <p:spPr>
          <a:xfrm>
            <a:off x="4804229" y="5390215"/>
            <a:ext cx="1944914" cy="830997"/>
          </a:xfrm>
          <a:prstGeom prst="rect">
            <a:avLst/>
          </a:prstGeom>
          <a:noFill/>
        </p:spPr>
        <p:txBody>
          <a:bodyPr wrap="square" rtlCol="0">
            <a:spAutoFit/>
          </a:bodyPr>
          <a:lstStyle/>
          <a:p>
            <a:r>
              <a:rPr lang="en-US" sz="1600" i="1" dirty="0" smtClean="0">
                <a:solidFill>
                  <a:srgbClr val="FFFF00"/>
                </a:solidFill>
              </a:rPr>
              <a:t>They all promise together, so the verb is singular.</a:t>
            </a:r>
            <a:endParaRPr lang="en-US" sz="1600" i="1" dirty="0">
              <a:solidFill>
                <a:srgbClr val="FFFF00"/>
              </a:solidFill>
            </a:endParaRPr>
          </a:p>
        </p:txBody>
      </p:sp>
      <p:sp>
        <p:nvSpPr>
          <p:cNvPr id="12" name="TextBox 11"/>
          <p:cNvSpPr txBox="1"/>
          <p:nvPr/>
        </p:nvSpPr>
        <p:spPr>
          <a:xfrm>
            <a:off x="5228770" y="4006019"/>
            <a:ext cx="1944914" cy="830997"/>
          </a:xfrm>
          <a:prstGeom prst="rect">
            <a:avLst/>
          </a:prstGeom>
          <a:noFill/>
        </p:spPr>
        <p:txBody>
          <a:bodyPr wrap="square" rtlCol="0">
            <a:spAutoFit/>
          </a:bodyPr>
          <a:lstStyle/>
          <a:p>
            <a:r>
              <a:rPr lang="en-US" sz="1600" i="1" dirty="0" smtClean="0">
                <a:solidFill>
                  <a:srgbClr val="FFFF00"/>
                </a:solidFill>
              </a:rPr>
              <a:t>They each hope individually, so the verb is plural.</a:t>
            </a:r>
            <a:endParaRPr lang="en-US" sz="1600" i="1" dirty="0">
              <a:solidFill>
                <a:srgbClr val="FFFF00"/>
              </a:solidFill>
            </a:endParaRPr>
          </a:p>
        </p:txBody>
      </p:sp>
      <p:cxnSp>
        <p:nvCxnSpPr>
          <p:cNvPr id="11" name="Straight Arrow Connector 10"/>
          <p:cNvCxnSpPr/>
          <p:nvPr/>
        </p:nvCxnSpPr>
        <p:spPr>
          <a:xfrm flipH="1">
            <a:off x="4122057" y="5805713"/>
            <a:ext cx="682172" cy="304801"/>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945087" y="4532215"/>
            <a:ext cx="653137" cy="1578299"/>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8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365125"/>
            <a:ext cx="11557000" cy="955675"/>
          </a:xfrm>
        </p:spPr>
        <p:txBody>
          <a:bodyPr/>
          <a:lstStyle/>
          <a:p>
            <a:pPr algn="ctr"/>
            <a:r>
              <a:rPr lang="en-US" dirty="0" smtClean="0">
                <a:solidFill>
                  <a:schemeClr val="bg1"/>
                </a:solidFill>
              </a:rPr>
              <a:t>Compound Subjects and Verb Agreement</a:t>
            </a:r>
            <a:endParaRPr lang="en-US" dirty="0">
              <a:solidFill>
                <a:schemeClr val="bg1"/>
              </a:solidFill>
            </a:endParaRPr>
          </a:p>
        </p:txBody>
      </p:sp>
      <p:sp>
        <p:nvSpPr>
          <p:cNvPr id="3" name="TextBox 2"/>
          <p:cNvSpPr txBox="1"/>
          <p:nvPr/>
        </p:nvSpPr>
        <p:spPr>
          <a:xfrm>
            <a:off x="932543" y="1219200"/>
            <a:ext cx="10726057" cy="830997"/>
          </a:xfrm>
          <a:prstGeom prst="rect">
            <a:avLst/>
          </a:prstGeom>
          <a:noFill/>
        </p:spPr>
        <p:txBody>
          <a:bodyPr wrap="square" rtlCol="0">
            <a:spAutoFit/>
          </a:bodyPr>
          <a:lstStyle/>
          <a:p>
            <a:r>
              <a:rPr lang="en-US" sz="2400" dirty="0" smtClean="0">
                <a:solidFill>
                  <a:schemeClr val="bg1"/>
                </a:solidFill>
              </a:rPr>
              <a:t>We’ll talk about subjects later, but for now, know that they are usually nouns. </a:t>
            </a:r>
            <a:r>
              <a:rPr lang="en-US" sz="2400" b="1" dirty="0" smtClean="0">
                <a:solidFill>
                  <a:schemeClr val="bg1"/>
                </a:solidFill>
              </a:rPr>
              <a:t>Compound subjects with two or more nouns take the plural form of the verb.</a:t>
            </a:r>
            <a:endParaRPr lang="en-US" sz="2400" b="1" dirty="0">
              <a:solidFill>
                <a:schemeClr val="bg1"/>
              </a:solidFill>
            </a:endParaRPr>
          </a:p>
        </p:txBody>
      </p:sp>
      <p:sp>
        <p:nvSpPr>
          <p:cNvPr id="7" name="TextBox 6"/>
          <p:cNvSpPr txBox="1"/>
          <p:nvPr/>
        </p:nvSpPr>
        <p:spPr>
          <a:xfrm>
            <a:off x="232229" y="4818358"/>
            <a:ext cx="5181600" cy="769441"/>
          </a:xfrm>
          <a:prstGeom prst="rect">
            <a:avLst/>
          </a:prstGeom>
          <a:noFill/>
        </p:spPr>
        <p:txBody>
          <a:bodyPr wrap="square" rtlCol="0">
            <a:spAutoFit/>
          </a:bodyPr>
          <a:lstStyle/>
          <a:p>
            <a:r>
              <a:rPr lang="en-US" sz="2200" b="1" u="sng" dirty="0" smtClean="0">
                <a:solidFill>
                  <a:schemeClr val="bg1"/>
                </a:solidFill>
              </a:rPr>
              <a:t>Sherlock Holmes and Dr. Watson</a:t>
            </a:r>
            <a:r>
              <a:rPr lang="en-US" sz="2200" dirty="0" smtClean="0">
                <a:solidFill>
                  <a:schemeClr val="bg1"/>
                </a:solidFill>
              </a:rPr>
              <a:t> </a:t>
            </a:r>
            <a:r>
              <a:rPr lang="en-US" sz="2200" b="1" u="sng" dirty="0" smtClean="0">
                <a:solidFill>
                  <a:srgbClr val="FF0000"/>
                </a:solidFill>
              </a:rPr>
              <a:t>receive</a:t>
            </a:r>
            <a:r>
              <a:rPr lang="en-US" sz="2200" dirty="0" smtClean="0">
                <a:solidFill>
                  <a:schemeClr val="bg1"/>
                </a:solidFill>
              </a:rPr>
              <a:t> a letter asking them to solve a mystery.</a:t>
            </a:r>
            <a:endParaRPr lang="en-US" sz="2200" dirty="0">
              <a:solidFill>
                <a:schemeClr val="bg1"/>
              </a:solidFill>
            </a:endParaRPr>
          </a:p>
        </p:txBody>
      </p:sp>
      <p:pic>
        <p:nvPicPr>
          <p:cNvPr id="6146" name="Picture 2" descr="http://www.aceshowbiz.com/images/still/sherlock_holmes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2" y="2174875"/>
            <a:ext cx="3788228" cy="251880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32229" y="5967078"/>
            <a:ext cx="5181600" cy="769441"/>
          </a:xfrm>
          <a:prstGeom prst="rect">
            <a:avLst/>
          </a:prstGeom>
          <a:noFill/>
        </p:spPr>
        <p:txBody>
          <a:bodyPr wrap="square" rtlCol="0">
            <a:spAutoFit/>
          </a:bodyPr>
          <a:lstStyle/>
          <a:p>
            <a:r>
              <a:rPr lang="en-US" sz="2200" b="1" u="sng" dirty="0" smtClean="0">
                <a:solidFill>
                  <a:schemeClr val="bg1"/>
                </a:solidFill>
              </a:rPr>
              <a:t>They</a:t>
            </a:r>
            <a:r>
              <a:rPr lang="en-US" sz="2200" dirty="0" smtClean="0">
                <a:solidFill>
                  <a:schemeClr val="bg1"/>
                </a:solidFill>
              </a:rPr>
              <a:t> </a:t>
            </a:r>
            <a:r>
              <a:rPr lang="en-US" sz="2200" b="1" u="sng" dirty="0" smtClean="0">
                <a:solidFill>
                  <a:srgbClr val="FF0000"/>
                </a:solidFill>
              </a:rPr>
              <a:t>receive</a:t>
            </a:r>
            <a:r>
              <a:rPr lang="en-US" sz="2200" dirty="0" smtClean="0">
                <a:solidFill>
                  <a:schemeClr val="bg1"/>
                </a:solidFill>
              </a:rPr>
              <a:t> a letter asking them to solve a mystery.</a:t>
            </a:r>
            <a:endParaRPr lang="en-US" sz="2200" dirty="0">
              <a:solidFill>
                <a:schemeClr val="bg1"/>
              </a:solidFill>
            </a:endParaRPr>
          </a:p>
        </p:txBody>
      </p:sp>
      <p:sp>
        <p:nvSpPr>
          <p:cNvPr id="17" name="TextBox 16"/>
          <p:cNvSpPr txBox="1"/>
          <p:nvPr/>
        </p:nvSpPr>
        <p:spPr>
          <a:xfrm>
            <a:off x="827315" y="5628524"/>
            <a:ext cx="5181600" cy="338554"/>
          </a:xfrm>
          <a:prstGeom prst="rect">
            <a:avLst/>
          </a:prstGeom>
          <a:noFill/>
        </p:spPr>
        <p:txBody>
          <a:bodyPr wrap="square" rtlCol="0">
            <a:spAutoFit/>
          </a:bodyPr>
          <a:lstStyle/>
          <a:p>
            <a:r>
              <a:rPr lang="en-US" sz="1600" dirty="0" smtClean="0">
                <a:solidFill>
                  <a:schemeClr val="bg1"/>
                </a:solidFill>
              </a:rPr>
              <a:t>You could write the sentence as…</a:t>
            </a:r>
            <a:endParaRPr lang="en-US" sz="1600" dirty="0">
              <a:solidFill>
                <a:schemeClr val="bg1"/>
              </a:solidFill>
            </a:endParaRPr>
          </a:p>
        </p:txBody>
      </p:sp>
      <p:cxnSp>
        <p:nvCxnSpPr>
          <p:cNvPr id="13" name="Straight Arrow Connector 12"/>
          <p:cNvCxnSpPr/>
          <p:nvPr/>
        </p:nvCxnSpPr>
        <p:spPr>
          <a:xfrm flipH="1" flipV="1">
            <a:off x="932544" y="6351798"/>
            <a:ext cx="1157513" cy="208659"/>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198915" y="6391179"/>
            <a:ext cx="3214914" cy="345339"/>
          </a:xfrm>
          <a:prstGeom prst="rect">
            <a:avLst/>
          </a:prstGeom>
          <a:noFill/>
        </p:spPr>
        <p:txBody>
          <a:bodyPr wrap="square" rtlCol="0">
            <a:spAutoFit/>
          </a:bodyPr>
          <a:lstStyle/>
          <a:p>
            <a:r>
              <a:rPr lang="en-US" sz="1600" dirty="0">
                <a:solidFill>
                  <a:srgbClr val="FFFF00"/>
                </a:solidFill>
              </a:rPr>
              <a:t>t</a:t>
            </a:r>
            <a:r>
              <a:rPr lang="en-US" sz="1600" dirty="0" smtClean="0">
                <a:solidFill>
                  <a:srgbClr val="FFFF00"/>
                </a:solidFill>
              </a:rPr>
              <a:t>hird person plural</a:t>
            </a:r>
            <a:endParaRPr lang="en-US" sz="1600" dirty="0">
              <a:solidFill>
                <a:srgbClr val="FFFF00"/>
              </a:solidFill>
            </a:endParaRPr>
          </a:p>
        </p:txBody>
      </p:sp>
      <p:sp>
        <p:nvSpPr>
          <p:cNvPr id="22" name="TextBox 21"/>
          <p:cNvSpPr txBox="1"/>
          <p:nvPr/>
        </p:nvSpPr>
        <p:spPr>
          <a:xfrm>
            <a:off x="6295571" y="4812206"/>
            <a:ext cx="5181600" cy="769441"/>
          </a:xfrm>
          <a:prstGeom prst="rect">
            <a:avLst/>
          </a:prstGeom>
          <a:noFill/>
        </p:spPr>
        <p:txBody>
          <a:bodyPr wrap="square" rtlCol="0">
            <a:spAutoFit/>
          </a:bodyPr>
          <a:lstStyle/>
          <a:p>
            <a:r>
              <a:rPr lang="en-US" sz="2200" b="1" u="sng" dirty="0">
                <a:solidFill>
                  <a:schemeClr val="bg1"/>
                </a:solidFill>
              </a:rPr>
              <a:t>Obi-Wan </a:t>
            </a:r>
            <a:r>
              <a:rPr lang="en-US" sz="2200" b="1" u="sng" dirty="0" smtClean="0">
                <a:solidFill>
                  <a:schemeClr val="bg1"/>
                </a:solidFill>
              </a:rPr>
              <a:t>Kenobi and Princess Leia</a:t>
            </a:r>
            <a:r>
              <a:rPr lang="en-US" sz="2200" dirty="0" smtClean="0">
                <a:solidFill>
                  <a:schemeClr val="bg1"/>
                </a:solidFill>
              </a:rPr>
              <a:t> </a:t>
            </a:r>
            <a:r>
              <a:rPr lang="en-US" sz="2200" b="1" u="sng" dirty="0" smtClean="0">
                <a:solidFill>
                  <a:srgbClr val="FF0000"/>
                </a:solidFill>
              </a:rPr>
              <a:t>beg</a:t>
            </a:r>
            <a:r>
              <a:rPr lang="en-US" sz="2200" dirty="0" smtClean="0">
                <a:solidFill>
                  <a:schemeClr val="bg1"/>
                </a:solidFill>
              </a:rPr>
              <a:t> Luke Skywalker to fight against the Empire.</a:t>
            </a:r>
            <a:endParaRPr lang="en-US" sz="2200" dirty="0">
              <a:solidFill>
                <a:schemeClr val="bg1"/>
              </a:solidFill>
            </a:endParaRPr>
          </a:p>
        </p:txBody>
      </p:sp>
      <p:pic>
        <p:nvPicPr>
          <p:cNvPr id="6148" name="Picture 4" descr="http://www.cinemablend.com/images/news_img/67481/Star_Wars_Episode_VII_674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5571" y="2204480"/>
            <a:ext cx="4978400" cy="24892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669320" y="5635781"/>
            <a:ext cx="5181600" cy="338554"/>
          </a:xfrm>
          <a:prstGeom prst="rect">
            <a:avLst/>
          </a:prstGeom>
          <a:noFill/>
        </p:spPr>
        <p:txBody>
          <a:bodyPr wrap="square" rtlCol="0">
            <a:spAutoFit/>
          </a:bodyPr>
          <a:lstStyle/>
          <a:p>
            <a:r>
              <a:rPr lang="en-US" sz="1600" dirty="0" smtClean="0">
                <a:solidFill>
                  <a:schemeClr val="bg1"/>
                </a:solidFill>
              </a:rPr>
              <a:t>You could write the sentence as…</a:t>
            </a:r>
            <a:endParaRPr lang="en-US" sz="1600" dirty="0">
              <a:solidFill>
                <a:schemeClr val="bg1"/>
              </a:solidFill>
            </a:endParaRPr>
          </a:p>
        </p:txBody>
      </p:sp>
      <p:sp>
        <p:nvSpPr>
          <p:cNvPr id="26" name="TextBox 25"/>
          <p:cNvSpPr txBox="1"/>
          <p:nvPr/>
        </p:nvSpPr>
        <p:spPr>
          <a:xfrm>
            <a:off x="6302827" y="5893518"/>
            <a:ext cx="5181600" cy="769441"/>
          </a:xfrm>
          <a:prstGeom prst="rect">
            <a:avLst/>
          </a:prstGeom>
          <a:noFill/>
        </p:spPr>
        <p:txBody>
          <a:bodyPr wrap="square" rtlCol="0">
            <a:spAutoFit/>
          </a:bodyPr>
          <a:lstStyle/>
          <a:p>
            <a:r>
              <a:rPr lang="en-US" sz="2200" b="1" u="sng" dirty="0" smtClean="0">
                <a:solidFill>
                  <a:schemeClr val="bg1"/>
                </a:solidFill>
              </a:rPr>
              <a:t>They</a:t>
            </a:r>
            <a:r>
              <a:rPr lang="en-US" sz="2200" dirty="0" smtClean="0">
                <a:solidFill>
                  <a:schemeClr val="bg1"/>
                </a:solidFill>
              </a:rPr>
              <a:t> </a:t>
            </a:r>
            <a:r>
              <a:rPr lang="en-US" sz="2200" b="1" u="sng" dirty="0" smtClean="0">
                <a:solidFill>
                  <a:srgbClr val="FF0000"/>
                </a:solidFill>
              </a:rPr>
              <a:t>beg</a:t>
            </a:r>
            <a:r>
              <a:rPr lang="en-US" sz="2200" dirty="0" smtClean="0">
                <a:solidFill>
                  <a:schemeClr val="bg1"/>
                </a:solidFill>
              </a:rPr>
              <a:t> Luke Skywalker to fight against the Empire.</a:t>
            </a:r>
            <a:endParaRPr lang="en-US" sz="2200" dirty="0">
              <a:solidFill>
                <a:schemeClr val="bg1"/>
              </a:solidFill>
            </a:endParaRPr>
          </a:p>
        </p:txBody>
      </p:sp>
      <p:cxnSp>
        <p:nvCxnSpPr>
          <p:cNvPr id="27" name="Straight Arrow Connector 26"/>
          <p:cNvCxnSpPr/>
          <p:nvPr/>
        </p:nvCxnSpPr>
        <p:spPr>
          <a:xfrm flipH="1" flipV="1">
            <a:off x="6963237" y="6242943"/>
            <a:ext cx="1157513" cy="208659"/>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229608" y="6282324"/>
            <a:ext cx="3214914" cy="345339"/>
          </a:xfrm>
          <a:prstGeom prst="rect">
            <a:avLst/>
          </a:prstGeom>
          <a:noFill/>
        </p:spPr>
        <p:txBody>
          <a:bodyPr wrap="square" rtlCol="0">
            <a:spAutoFit/>
          </a:bodyPr>
          <a:lstStyle/>
          <a:p>
            <a:r>
              <a:rPr lang="en-US" sz="1600" dirty="0">
                <a:solidFill>
                  <a:srgbClr val="FFFF00"/>
                </a:solidFill>
              </a:rPr>
              <a:t>t</a:t>
            </a:r>
            <a:r>
              <a:rPr lang="en-US" sz="1600" dirty="0" smtClean="0">
                <a:solidFill>
                  <a:srgbClr val="FFFF00"/>
                </a:solidFill>
              </a:rPr>
              <a:t>hird person plural</a:t>
            </a:r>
            <a:endParaRPr lang="en-US" sz="1600" dirty="0">
              <a:solidFill>
                <a:srgbClr val="FFFF00"/>
              </a:solidFill>
            </a:endParaRPr>
          </a:p>
        </p:txBody>
      </p:sp>
    </p:spTree>
    <p:extLst>
      <p:ext uri="{BB962C8B-B14F-4D97-AF65-F5344CB8AC3E}">
        <p14:creationId xmlns:p14="http://schemas.microsoft.com/office/powerpoint/2010/main" val="2999660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65285" y="1799614"/>
            <a:ext cx="5106572" cy="1754326"/>
          </a:xfrm>
          <a:prstGeom prst="rect">
            <a:avLst/>
          </a:prstGeom>
          <a:noFill/>
        </p:spPr>
        <p:txBody>
          <a:bodyPr wrap="square" rtlCol="0">
            <a:spAutoFit/>
          </a:bodyPr>
          <a:lstStyle/>
          <a:p>
            <a:r>
              <a:rPr lang="en-US" sz="3600" dirty="0" smtClean="0">
                <a:solidFill>
                  <a:schemeClr val="bg1"/>
                </a:solidFill>
              </a:rPr>
              <a:t>Verbs also change form depending on the time in which they take place.</a:t>
            </a:r>
            <a:endParaRPr lang="en-US" sz="3600" dirty="0">
              <a:solidFill>
                <a:schemeClr val="bg1"/>
              </a:solidFill>
            </a:endParaRPr>
          </a:p>
        </p:txBody>
      </p:sp>
      <p:sp>
        <p:nvSpPr>
          <p:cNvPr id="4" name="Title 3"/>
          <p:cNvSpPr>
            <a:spLocks noGrp="1"/>
          </p:cNvSpPr>
          <p:nvPr>
            <p:ph type="title"/>
          </p:nvPr>
        </p:nvSpPr>
        <p:spPr>
          <a:xfrm>
            <a:off x="838200" y="365125"/>
            <a:ext cx="4760742" cy="1325563"/>
          </a:xfrm>
        </p:spPr>
        <p:txBody>
          <a:bodyPr/>
          <a:lstStyle/>
          <a:p>
            <a:r>
              <a:rPr lang="en-US" b="1" dirty="0" smtClean="0">
                <a:solidFill>
                  <a:schemeClr val="bg1"/>
                </a:solidFill>
              </a:rPr>
              <a:t>Tense (time)</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3 – Refusal of the Call</a:t>
            </a:r>
            <a:endParaRPr lang="en-US" sz="3600" dirty="0">
              <a:solidFill>
                <a:schemeClr val="bg1"/>
              </a:solidFill>
            </a:endParaRPr>
          </a:p>
        </p:txBody>
      </p:sp>
      <p:sp>
        <p:nvSpPr>
          <p:cNvPr id="5" name="TextBox 4"/>
          <p:cNvSpPr txBox="1"/>
          <p:nvPr/>
        </p:nvSpPr>
        <p:spPr>
          <a:xfrm>
            <a:off x="621633" y="5396753"/>
            <a:ext cx="5150224" cy="923330"/>
          </a:xfrm>
          <a:prstGeom prst="rect">
            <a:avLst/>
          </a:prstGeom>
          <a:noFill/>
        </p:spPr>
        <p:txBody>
          <a:bodyPr wrap="square" rtlCol="0">
            <a:spAutoFit/>
          </a:bodyPr>
          <a:lstStyle/>
          <a:p>
            <a:r>
              <a:rPr lang="en-US" dirty="0" smtClean="0">
                <a:solidFill>
                  <a:schemeClr val="bg1"/>
                </a:solidFill>
              </a:rPr>
              <a:t>For many verbs, you add “d” or “</a:t>
            </a:r>
            <a:r>
              <a:rPr lang="en-US" dirty="0" err="1" smtClean="0">
                <a:solidFill>
                  <a:schemeClr val="bg1"/>
                </a:solidFill>
              </a:rPr>
              <a:t>ed</a:t>
            </a:r>
            <a:r>
              <a:rPr lang="en-US" dirty="0" smtClean="0">
                <a:solidFill>
                  <a:schemeClr val="bg1"/>
                </a:solidFill>
              </a:rPr>
              <a:t>” to the stem to put it in past simple; you add the word “will” before the stem to put it in future simple..</a:t>
            </a:r>
            <a:endParaRPr lang="en-US" dirty="0">
              <a:solidFill>
                <a:schemeClr val="bg1"/>
              </a:solidFill>
            </a:endParaRPr>
          </a:p>
        </p:txBody>
      </p:sp>
      <p:sp>
        <p:nvSpPr>
          <p:cNvPr id="14" name="TextBox 13"/>
          <p:cNvSpPr txBox="1"/>
          <p:nvPr/>
        </p:nvSpPr>
        <p:spPr>
          <a:xfrm>
            <a:off x="6494929" y="1799614"/>
            <a:ext cx="5150224" cy="830997"/>
          </a:xfrm>
          <a:prstGeom prst="rect">
            <a:avLst/>
          </a:prstGeom>
          <a:noFill/>
        </p:spPr>
        <p:txBody>
          <a:bodyPr wrap="square" rtlCol="0">
            <a:spAutoFit/>
          </a:bodyPr>
          <a:lstStyle/>
          <a:p>
            <a:r>
              <a:rPr lang="en-US" sz="2400" dirty="0" smtClean="0">
                <a:solidFill>
                  <a:schemeClr val="bg1"/>
                </a:solidFill>
              </a:rPr>
              <a:t>The hero </a:t>
            </a:r>
            <a:r>
              <a:rPr lang="en-US" sz="2400" b="1" u="sng" dirty="0" smtClean="0">
                <a:solidFill>
                  <a:srgbClr val="FF0000"/>
                </a:solidFill>
              </a:rPr>
              <a:t>refused</a:t>
            </a:r>
            <a:r>
              <a:rPr lang="en-US" sz="2400" dirty="0" smtClean="0">
                <a:solidFill>
                  <a:schemeClr val="bg1"/>
                </a:solidFill>
              </a:rPr>
              <a:t> the request to go on an adventure.</a:t>
            </a:r>
            <a:endParaRPr lang="en-US" sz="2400" dirty="0">
              <a:solidFill>
                <a:schemeClr val="bg1"/>
              </a:solidFill>
            </a:endParaRPr>
          </a:p>
        </p:txBody>
      </p:sp>
      <p:sp>
        <p:nvSpPr>
          <p:cNvPr id="16" name="TextBox 15"/>
          <p:cNvSpPr txBox="1"/>
          <p:nvPr/>
        </p:nvSpPr>
        <p:spPr>
          <a:xfrm>
            <a:off x="6656293" y="2864224"/>
            <a:ext cx="4787153" cy="646331"/>
          </a:xfrm>
          <a:prstGeom prst="rect">
            <a:avLst/>
          </a:prstGeom>
          <a:noFill/>
        </p:spPr>
        <p:txBody>
          <a:bodyPr wrap="square" rtlCol="0">
            <a:spAutoFit/>
          </a:bodyPr>
          <a:lstStyle/>
          <a:p>
            <a:r>
              <a:rPr lang="en-US" i="1" dirty="0" smtClean="0">
                <a:solidFill>
                  <a:srgbClr val="FFFF00"/>
                </a:solidFill>
              </a:rPr>
              <a:t>The verb “to refuse” is conjugated as “refused” to indicate that the action took place in the past.</a:t>
            </a:r>
            <a:endParaRPr lang="en-US" i="1" dirty="0">
              <a:solidFill>
                <a:srgbClr val="FFFF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557067482"/>
              </p:ext>
            </p:extLst>
          </p:nvPr>
        </p:nvGraphicFramePr>
        <p:xfrm>
          <a:off x="665285" y="4238762"/>
          <a:ext cx="5106573" cy="723203"/>
        </p:xfrm>
        <a:graphic>
          <a:graphicData uri="http://schemas.openxmlformats.org/drawingml/2006/table">
            <a:tbl>
              <a:tblPr firstRow="1" firstCol="1" bandRow="1">
                <a:tableStyleId>{5C22544A-7EE6-4342-B048-85BDC9FD1C3A}</a:tableStyleId>
              </a:tblPr>
              <a:tblGrid>
                <a:gridCol w="1702191"/>
                <a:gridCol w="1702191"/>
                <a:gridCol w="1702191"/>
              </a:tblGrid>
              <a:tr h="373579">
                <a:tc>
                  <a:txBody>
                    <a:bodyPr/>
                    <a:lstStyle/>
                    <a:p>
                      <a:pPr marL="0" marR="0" algn="ctr">
                        <a:lnSpc>
                          <a:spcPct val="107000"/>
                        </a:lnSpc>
                        <a:spcBef>
                          <a:spcPts val="0"/>
                        </a:spcBef>
                        <a:spcAft>
                          <a:spcPts val="0"/>
                        </a:spcAft>
                      </a:pPr>
                      <a:r>
                        <a:rPr lang="en-US" sz="2000" b="1" dirty="0">
                          <a:solidFill>
                            <a:schemeClr val="tx1"/>
                          </a:solidFill>
                          <a:effectLst/>
                        </a:rPr>
                        <a:t>past simple</a:t>
                      </a:r>
                      <a:endParaRPr lang="en-US" sz="2000" b="1"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2000" b="1">
                          <a:solidFill>
                            <a:schemeClr val="tx1"/>
                          </a:solidFill>
                          <a:effectLst/>
                        </a:rPr>
                        <a:t>present simple</a:t>
                      </a:r>
                      <a:endParaRPr lang="en-US" sz="2000" b="1">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2000" b="1" dirty="0">
                          <a:solidFill>
                            <a:schemeClr val="tx1"/>
                          </a:solidFill>
                          <a:effectLst/>
                        </a:rPr>
                        <a:t>future simple</a:t>
                      </a:r>
                      <a:endParaRPr lang="en-US" sz="2000" b="1"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49624">
                <a:tc>
                  <a:txBody>
                    <a:bodyPr/>
                    <a:lstStyle/>
                    <a:p>
                      <a:pPr marL="0" marR="0" algn="ctr">
                        <a:lnSpc>
                          <a:spcPct val="107000"/>
                        </a:lnSpc>
                        <a:spcBef>
                          <a:spcPts val="0"/>
                        </a:spcBef>
                        <a:spcAft>
                          <a:spcPts val="0"/>
                        </a:spcAft>
                      </a:pPr>
                      <a:r>
                        <a:rPr lang="en-US" sz="2000" b="0">
                          <a:solidFill>
                            <a:schemeClr val="tx1"/>
                          </a:solidFill>
                          <a:effectLst/>
                        </a:rPr>
                        <a:t>I lived</a:t>
                      </a:r>
                      <a:endParaRPr lang="en-US" sz="2000" b="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2000" b="0" dirty="0">
                          <a:solidFill>
                            <a:schemeClr val="tx1"/>
                          </a:solidFill>
                          <a:effectLst/>
                        </a:rPr>
                        <a:t>I live</a:t>
                      </a:r>
                      <a:endParaRPr lang="en-US" sz="2000" b="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2000" b="0" dirty="0">
                          <a:solidFill>
                            <a:schemeClr val="tx1"/>
                          </a:solidFill>
                          <a:effectLst/>
                        </a:rPr>
                        <a:t>I will live</a:t>
                      </a:r>
                      <a:endParaRPr lang="en-US" sz="2000" b="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1" name="TextBox 10"/>
          <p:cNvSpPr txBox="1"/>
          <p:nvPr/>
        </p:nvSpPr>
        <p:spPr>
          <a:xfrm>
            <a:off x="621633" y="3838301"/>
            <a:ext cx="5150224" cy="369332"/>
          </a:xfrm>
          <a:prstGeom prst="rect">
            <a:avLst/>
          </a:prstGeom>
          <a:noFill/>
        </p:spPr>
        <p:txBody>
          <a:bodyPr wrap="square" rtlCol="0">
            <a:spAutoFit/>
          </a:bodyPr>
          <a:lstStyle/>
          <a:p>
            <a:pPr algn="ctr"/>
            <a:r>
              <a:rPr lang="en-US" i="1" dirty="0" smtClean="0">
                <a:solidFill>
                  <a:schemeClr val="bg1"/>
                </a:solidFill>
              </a:rPr>
              <a:t>(for the first person singular)</a:t>
            </a:r>
            <a:endParaRPr lang="en-US" i="1" dirty="0">
              <a:solidFill>
                <a:schemeClr val="bg1"/>
              </a:solidFill>
            </a:endParaRPr>
          </a:p>
        </p:txBody>
      </p:sp>
      <p:sp>
        <p:nvSpPr>
          <p:cNvPr id="12" name="TextBox 11"/>
          <p:cNvSpPr txBox="1"/>
          <p:nvPr/>
        </p:nvSpPr>
        <p:spPr>
          <a:xfrm>
            <a:off x="6535001" y="4022967"/>
            <a:ext cx="5150224" cy="830997"/>
          </a:xfrm>
          <a:prstGeom prst="rect">
            <a:avLst/>
          </a:prstGeom>
          <a:noFill/>
        </p:spPr>
        <p:txBody>
          <a:bodyPr wrap="square" rtlCol="0">
            <a:spAutoFit/>
          </a:bodyPr>
          <a:lstStyle/>
          <a:p>
            <a:r>
              <a:rPr lang="en-US" sz="2400" dirty="0">
                <a:solidFill>
                  <a:schemeClr val="bg1"/>
                </a:solidFill>
              </a:rPr>
              <a:t> </a:t>
            </a:r>
            <a:r>
              <a:rPr lang="en-US" sz="2400" dirty="0" smtClean="0">
                <a:solidFill>
                  <a:schemeClr val="bg1"/>
                </a:solidFill>
              </a:rPr>
              <a:t>But eventually, the hero </a:t>
            </a:r>
            <a:r>
              <a:rPr lang="en-US" sz="2400" b="1" u="sng" dirty="0" smtClean="0">
                <a:solidFill>
                  <a:srgbClr val="FF0000"/>
                </a:solidFill>
              </a:rPr>
              <a:t>will accept</a:t>
            </a:r>
            <a:r>
              <a:rPr lang="en-US" sz="2400" dirty="0" smtClean="0">
                <a:solidFill>
                  <a:schemeClr val="bg1"/>
                </a:solidFill>
              </a:rPr>
              <a:t> that the adventure is his or her destiny.</a:t>
            </a:r>
            <a:endParaRPr lang="en-US" sz="2400" dirty="0">
              <a:solidFill>
                <a:schemeClr val="bg1"/>
              </a:solidFill>
            </a:endParaRPr>
          </a:p>
        </p:txBody>
      </p:sp>
      <p:sp>
        <p:nvSpPr>
          <p:cNvPr id="13" name="TextBox 12"/>
          <p:cNvSpPr txBox="1"/>
          <p:nvPr/>
        </p:nvSpPr>
        <p:spPr>
          <a:xfrm>
            <a:off x="6663553" y="4845422"/>
            <a:ext cx="4787153" cy="923330"/>
          </a:xfrm>
          <a:prstGeom prst="rect">
            <a:avLst/>
          </a:prstGeom>
          <a:noFill/>
        </p:spPr>
        <p:txBody>
          <a:bodyPr wrap="square" rtlCol="0">
            <a:spAutoFit/>
          </a:bodyPr>
          <a:lstStyle/>
          <a:p>
            <a:r>
              <a:rPr lang="en-US" i="1" dirty="0" smtClean="0">
                <a:solidFill>
                  <a:srgbClr val="FFFF00"/>
                </a:solidFill>
              </a:rPr>
              <a:t>The verb “to accept” is conjugated as “will accept” to indicate that the action will take place in the future.</a:t>
            </a:r>
            <a:endParaRPr lang="en-US" i="1" dirty="0">
              <a:solidFill>
                <a:srgbClr val="FFFF00"/>
              </a:solidFill>
            </a:endParaRPr>
          </a:p>
        </p:txBody>
      </p:sp>
    </p:spTree>
    <p:extLst>
      <p:ext uri="{BB962C8B-B14F-4D97-AF65-F5344CB8AC3E}">
        <p14:creationId xmlns:p14="http://schemas.microsoft.com/office/powerpoint/2010/main" val="264990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891127" y="181991"/>
            <a:ext cx="89472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a:t>
            </a:r>
            <a:r>
              <a:rPr lang="en-US" sz="3600" dirty="0">
                <a:solidFill>
                  <a:schemeClr val="bg1"/>
                </a:solidFill>
              </a:rPr>
              <a:t>3</a:t>
            </a:r>
            <a:r>
              <a:rPr lang="en-US" sz="3600" dirty="0" smtClean="0">
                <a:solidFill>
                  <a:schemeClr val="bg1"/>
                </a:solidFill>
              </a:rPr>
              <a:t> – Refusal of the Call</a:t>
            </a:r>
            <a:endParaRPr lang="en-US" sz="3600" dirty="0">
              <a:solidFill>
                <a:schemeClr val="bg1"/>
              </a:solidFill>
            </a:endParaRPr>
          </a:p>
        </p:txBody>
      </p:sp>
      <p:sp>
        <p:nvSpPr>
          <p:cNvPr id="3" name="TextBox 2"/>
          <p:cNvSpPr txBox="1"/>
          <p:nvPr/>
        </p:nvSpPr>
        <p:spPr>
          <a:xfrm>
            <a:off x="0" y="1143000"/>
            <a:ext cx="12192000" cy="430887"/>
          </a:xfrm>
          <a:prstGeom prst="rect">
            <a:avLst/>
          </a:prstGeom>
          <a:noFill/>
        </p:spPr>
        <p:txBody>
          <a:bodyPr wrap="square" rtlCol="0">
            <a:spAutoFit/>
          </a:bodyPr>
          <a:lstStyle/>
          <a:p>
            <a:pPr algn="ctr"/>
            <a:r>
              <a:rPr lang="en-US" sz="2200" i="1" dirty="0" smtClean="0">
                <a:solidFill>
                  <a:schemeClr val="bg1"/>
                </a:solidFill>
              </a:rPr>
              <a:t>What does the form of the underlined verb say about the time during which the action takes place?</a:t>
            </a:r>
            <a:endParaRPr lang="en-US" sz="2200" i="1" dirty="0">
              <a:solidFill>
                <a:schemeClr val="bg1"/>
              </a:solidFill>
            </a:endParaRPr>
          </a:p>
        </p:txBody>
      </p:sp>
      <p:sp>
        <p:nvSpPr>
          <p:cNvPr id="4" name="TextBox 3"/>
          <p:cNvSpPr txBox="1"/>
          <p:nvPr/>
        </p:nvSpPr>
        <p:spPr>
          <a:xfrm>
            <a:off x="1041703" y="4723063"/>
            <a:ext cx="3880903" cy="646331"/>
          </a:xfrm>
          <a:prstGeom prst="rect">
            <a:avLst/>
          </a:prstGeom>
          <a:noFill/>
        </p:spPr>
        <p:txBody>
          <a:bodyPr wrap="square" rtlCol="0">
            <a:spAutoFit/>
          </a:bodyPr>
          <a:lstStyle/>
          <a:p>
            <a:pPr algn="ctr"/>
            <a:r>
              <a:rPr lang="en-US" dirty="0" err="1" smtClean="0">
                <a:solidFill>
                  <a:schemeClr val="bg1"/>
                </a:solidFill>
              </a:rPr>
              <a:t>Nala</a:t>
            </a:r>
            <a:r>
              <a:rPr lang="en-US" dirty="0" smtClean="0">
                <a:solidFill>
                  <a:schemeClr val="bg1"/>
                </a:solidFill>
              </a:rPr>
              <a:t> </a:t>
            </a:r>
            <a:r>
              <a:rPr lang="en-US" u="sng" dirty="0" smtClean="0">
                <a:solidFill>
                  <a:schemeClr val="bg1"/>
                </a:solidFill>
              </a:rPr>
              <a:t>asked</a:t>
            </a:r>
            <a:r>
              <a:rPr lang="en-US" dirty="0" smtClean="0">
                <a:solidFill>
                  <a:schemeClr val="bg1"/>
                </a:solidFill>
              </a:rPr>
              <a:t> </a:t>
            </a:r>
            <a:r>
              <a:rPr lang="en-US" dirty="0" err="1" smtClean="0">
                <a:solidFill>
                  <a:schemeClr val="bg1"/>
                </a:solidFill>
              </a:rPr>
              <a:t>Simba</a:t>
            </a:r>
            <a:r>
              <a:rPr lang="en-US" dirty="0" smtClean="0">
                <a:solidFill>
                  <a:schemeClr val="bg1"/>
                </a:solidFill>
              </a:rPr>
              <a:t> to return to the Pride Lands to fight Scar, but </a:t>
            </a:r>
            <a:r>
              <a:rPr lang="en-US" dirty="0" err="1" smtClean="0">
                <a:solidFill>
                  <a:schemeClr val="bg1"/>
                </a:solidFill>
              </a:rPr>
              <a:t>Simba</a:t>
            </a:r>
            <a:r>
              <a:rPr lang="en-US" dirty="0" smtClean="0">
                <a:solidFill>
                  <a:schemeClr val="bg1"/>
                </a:solidFill>
              </a:rPr>
              <a:t> said “no.”</a:t>
            </a:r>
            <a:endParaRPr lang="en-US" dirty="0">
              <a:solidFill>
                <a:schemeClr val="bg1"/>
              </a:solidFill>
            </a:endParaRPr>
          </a:p>
        </p:txBody>
      </p:sp>
      <p:sp>
        <p:nvSpPr>
          <p:cNvPr id="10" name="TextBox 9"/>
          <p:cNvSpPr txBox="1"/>
          <p:nvPr/>
        </p:nvSpPr>
        <p:spPr>
          <a:xfrm>
            <a:off x="6364727" y="4801858"/>
            <a:ext cx="4050793" cy="646331"/>
          </a:xfrm>
          <a:prstGeom prst="rect">
            <a:avLst/>
          </a:prstGeom>
          <a:noFill/>
        </p:spPr>
        <p:txBody>
          <a:bodyPr wrap="square" rtlCol="0">
            <a:spAutoFit/>
          </a:bodyPr>
          <a:lstStyle/>
          <a:p>
            <a:pPr algn="ctr"/>
            <a:r>
              <a:rPr lang="en-US" dirty="0" smtClean="0">
                <a:solidFill>
                  <a:schemeClr val="bg1"/>
                </a:solidFill>
              </a:rPr>
              <a:t>Bilbo </a:t>
            </a:r>
            <a:r>
              <a:rPr lang="en-US" u="sng" dirty="0" smtClean="0">
                <a:solidFill>
                  <a:schemeClr val="bg1"/>
                </a:solidFill>
              </a:rPr>
              <a:t>will tell </a:t>
            </a:r>
            <a:r>
              <a:rPr lang="en-US" dirty="0" smtClean="0">
                <a:solidFill>
                  <a:schemeClr val="bg1"/>
                </a:solidFill>
              </a:rPr>
              <a:t>the dwarves to leave him alone after they eat all of his food.</a:t>
            </a:r>
            <a:endParaRPr lang="en-US" dirty="0">
              <a:solidFill>
                <a:schemeClr val="bg1"/>
              </a:solidFill>
            </a:endParaRPr>
          </a:p>
        </p:txBody>
      </p:sp>
      <p:pic>
        <p:nvPicPr>
          <p:cNvPr id="5122" name="Picture 2" descr="http://images6.fanpop.com/image/photos/32400000/simba-and-nala-simba-and-nala-32437275-1000-5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1704" y="2509054"/>
            <a:ext cx="3880903" cy="218494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cdn.screenrant.com/wp-content/uploads/bilbo-baggins-hobb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7886" y="2429799"/>
            <a:ext cx="3580946" cy="2387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29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9314" y="1379892"/>
            <a:ext cx="5452543" cy="1384995"/>
          </a:xfrm>
          <a:prstGeom prst="rect">
            <a:avLst/>
          </a:prstGeom>
          <a:noFill/>
        </p:spPr>
        <p:txBody>
          <a:bodyPr wrap="square" rtlCol="0">
            <a:spAutoFit/>
          </a:bodyPr>
          <a:lstStyle/>
          <a:p>
            <a:r>
              <a:rPr lang="en-US" sz="2800" dirty="0" smtClean="0">
                <a:solidFill>
                  <a:schemeClr val="bg1"/>
                </a:solidFill>
              </a:rPr>
              <a:t>Verbs also change form depending on how they are happening during the time they take place.</a:t>
            </a:r>
            <a:endParaRPr lang="en-US" sz="2800" dirty="0">
              <a:solidFill>
                <a:schemeClr val="bg1"/>
              </a:solidFill>
            </a:endParaRPr>
          </a:p>
        </p:txBody>
      </p:sp>
      <p:sp>
        <p:nvSpPr>
          <p:cNvPr id="4" name="Title 3"/>
          <p:cNvSpPr>
            <a:spLocks noGrp="1"/>
          </p:cNvSpPr>
          <p:nvPr>
            <p:ph type="title"/>
          </p:nvPr>
        </p:nvSpPr>
        <p:spPr>
          <a:xfrm>
            <a:off x="319314" y="350136"/>
            <a:ext cx="5279628" cy="989522"/>
          </a:xfrm>
        </p:spPr>
        <p:txBody>
          <a:bodyPr>
            <a:normAutofit/>
          </a:bodyPr>
          <a:lstStyle/>
          <a:p>
            <a:r>
              <a:rPr lang="en-US" sz="3600" b="1" dirty="0" smtClean="0">
                <a:solidFill>
                  <a:schemeClr val="bg1"/>
                </a:solidFill>
              </a:rPr>
              <a:t>Aspect (progression of time)</a:t>
            </a:r>
            <a:endParaRPr lang="en-US" sz="3600" b="1" dirty="0">
              <a:solidFill>
                <a:schemeClr val="bg1"/>
              </a:solidFill>
            </a:endParaRPr>
          </a:p>
        </p:txBody>
      </p:sp>
      <p:cxnSp>
        <p:nvCxnSpPr>
          <p:cNvPr id="6" name="Straight Connector 5"/>
          <p:cNvCxnSpPr/>
          <p:nvPr/>
        </p:nvCxnSpPr>
        <p:spPr>
          <a:xfrm>
            <a:off x="614192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smtClean="0">
                <a:solidFill>
                  <a:schemeClr val="bg1"/>
                </a:solidFill>
              </a:rPr>
              <a:t>Hero’s Journey: </a:t>
            </a:r>
          </a:p>
          <a:p>
            <a:r>
              <a:rPr lang="en-US" sz="3000" dirty="0" smtClean="0">
                <a:solidFill>
                  <a:schemeClr val="bg1"/>
                </a:solidFill>
              </a:rPr>
              <a:t>Stage </a:t>
            </a:r>
            <a:r>
              <a:rPr lang="en-US" sz="3000" dirty="0">
                <a:solidFill>
                  <a:schemeClr val="bg1"/>
                </a:solidFill>
              </a:rPr>
              <a:t>4</a:t>
            </a:r>
            <a:r>
              <a:rPr lang="en-US" sz="3000" dirty="0" smtClean="0">
                <a:solidFill>
                  <a:schemeClr val="bg1"/>
                </a:solidFill>
              </a:rPr>
              <a:t> – Meeting with the Mentor</a:t>
            </a:r>
            <a:endParaRPr lang="en-US" sz="3000" dirty="0">
              <a:solidFill>
                <a:schemeClr val="bg1"/>
              </a:solidFill>
            </a:endParaRPr>
          </a:p>
        </p:txBody>
      </p:sp>
      <p:sp>
        <p:nvSpPr>
          <p:cNvPr id="14" name="TextBox 13"/>
          <p:cNvSpPr txBox="1"/>
          <p:nvPr/>
        </p:nvSpPr>
        <p:spPr>
          <a:xfrm>
            <a:off x="6494929" y="1799614"/>
            <a:ext cx="5150224" cy="1200329"/>
          </a:xfrm>
          <a:prstGeom prst="rect">
            <a:avLst/>
          </a:prstGeom>
          <a:noFill/>
        </p:spPr>
        <p:txBody>
          <a:bodyPr wrap="square" rtlCol="0">
            <a:spAutoFit/>
          </a:bodyPr>
          <a:lstStyle/>
          <a:p>
            <a:r>
              <a:rPr lang="en-US" sz="2400" dirty="0" smtClean="0">
                <a:solidFill>
                  <a:schemeClr val="bg1"/>
                </a:solidFill>
              </a:rPr>
              <a:t>When the hero </a:t>
            </a:r>
            <a:r>
              <a:rPr lang="en-US" sz="2400" b="1" u="sng" dirty="0" smtClean="0">
                <a:solidFill>
                  <a:srgbClr val="FF0000"/>
                </a:solidFill>
              </a:rPr>
              <a:t>is starting</a:t>
            </a:r>
            <a:r>
              <a:rPr lang="en-US" sz="2400" dirty="0" smtClean="0">
                <a:solidFill>
                  <a:schemeClr val="bg1"/>
                </a:solidFill>
              </a:rPr>
              <a:t> the quest, a mentor appears to offer training, advice, and tools.</a:t>
            </a:r>
            <a:endParaRPr lang="en-US" sz="2400" dirty="0">
              <a:solidFill>
                <a:schemeClr val="bg1"/>
              </a:solidFill>
            </a:endParaRPr>
          </a:p>
        </p:txBody>
      </p:sp>
      <p:sp>
        <p:nvSpPr>
          <p:cNvPr id="16" name="TextBox 15"/>
          <p:cNvSpPr txBox="1"/>
          <p:nvPr/>
        </p:nvSpPr>
        <p:spPr>
          <a:xfrm>
            <a:off x="6663552" y="3105834"/>
            <a:ext cx="4787153" cy="1200329"/>
          </a:xfrm>
          <a:prstGeom prst="rect">
            <a:avLst/>
          </a:prstGeom>
          <a:noFill/>
        </p:spPr>
        <p:txBody>
          <a:bodyPr wrap="square" rtlCol="0">
            <a:spAutoFit/>
          </a:bodyPr>
          <a:lstStyle/>
          <a:p>
            <a:r>
              <a:rPr lang="en-US" i="1" dirty="0" smtClean="0">
                <a:solidFill>
                  <a:srgbClr val="FFFF00"/>
                </a:solidFill>
              </a:rPr>
              <a:t>The present continuous form of the verb “is starting” indicates that is takes place over a period of time; “is starting” communicates a different message from “starts.”</a:t>
            </a:r>
            <a:endParaRPr lang="en-US" i="1" dirty="0">
              <a:solidFill>
                <a:srgbClr val="FFFF00"/>
              </a:solidFill>
            </a:endParaRPr>
          </a:p>
        </p:txBody>
      </p:sp>
      <p:sp>
        <p:nvSpPr>
          <p:cNvPr id="11" name="TextBox 10"/>
          <p:cNvSpPr txBox="1"/>
          <p:nvPr/>
        </p:nvSpPr>
        <p:spPr>
          <a:xfrm>
            <a:off x="502505" y="2726479"/>
            <a:ext cx="5150224" cy="369332"/>
          </a:xfrm>
          <a:prstGeom prst="rect">
            <a:avLst/>
          </a:prstGeom>
          <a:noFill/>
        </p:spPr>
        <p:txBody>
          <a:bodyPr wrap="square" rtlCol="0">
            <a:spAutoFit/>
          </a:bodyPr>
          <a:lstStyle/>
          <a:p>
            <a:pPr algn="ctr"/>
            <a:r>
              <a:rPr lang="en-US" i="1" dirty="0" smtClean="0">
                <a:solidFill>
                  <a:schemeClr val="bg1"/>
                </a:solidFill>
              </a:rPr>
              <a:t>(for the first person singular)</a:t>
            </a:r>
            <a:endParaRPr lang="en-US" i="1" dirty="0">
              <a:solidFill>
                <a:schemeClr val="bg1"/>
              </a:solidFill>
            </a:endParaRPr>
          </a:p>
        </p:txBody>
      </p:sp>
      <p:sp>
        <p:nvSpPr>
          <p:cNvPr id="12" name="TextBox 11"/>
          <p:cNvSpPr txBox="1"/>
          <p:nvPr/>
        </p:nvSpPr>
        <p:spPr>
          <a:xfrm>
            <a:off x="6535001" y="4372589"/>
            <a:ext cx="5150224" cy="1200329"/>
          </a:xfrm>
          <a:prstGeom prst="rect">
            <a:avLst/>
          </a:prstGeom>
          <a:noFill/>
        </p:spPr>
        <p:txBody>
          <a:bodyPr wrap="square" rtlCol="0">
            <a:spAutoFit/>
          </a:bodyPr>
          <a:lstStyle/>
          <a:p>
            <a:r>
              <a:rPr lang="en-US" sz="2400" dirty="0">
                <a:solidFill>
                  <a:schemeClr val="bg1"/>
                </a:solidFill>
              </a:rPr>
              <a:t> </a:t>
            </a:r>
            <a:r>
              <a:rPr lang="en-US" sz="2400" dirty="0" smtClean="0">
                <a:solidFill>
                  <a:schemeClr val="bg1"/>
                </a:solidFill>
              </a:rPr>
              <a:t>After the mentor </a:t>
            </a:r>
            <a:r>
              <a:rPr lang="en-US" sz="2400" b="1" u="sng" dirty="0" smtClean="0">
                <a:solidFill>
                  <a:srgbClr val="FF0000"/>
                </a:solidFill>
              </a:rPr>
              <a:t>has helped</a:t>
            </a:r>
            <a:r>
              <a:rPr lang="en-US" sz="2400" dirty="0" smtClean="0">
                <a:solidFill>
                  <a:schemeClr val="bg1"/>
                </a:solidFill>
              </a:rPr>
              <a:t> the hero, the hero is ready to face great challenges.</a:t>
            </a:r>
            <a:endParaRPr lang="en-US" sz="2400" dirty="0">
              <a:solidFill>
                <a:schemeClr val="bg1"/>
              </a:solidFill>
            </a:endParaRPr>
          </a:p>
        </p:txBody>
      </p:sp>
      <p:sp>
        <p:nvSpPr>
          <p:cNvPr id="13" name="TextBox 12"/>
          <p:cNvSpPr txBox="1"/>
          <p:nvPr/>
        </p:nvSpPr>
        <p:spPr>
          <a:xfrm>
            <a:off x="6663551" y="5703613"/>
            <a:ext cx="4787153" cy="923330"/>
          </a:xfrm>
          <a:prstGeom prst="rect">
            <a:avLst/>
          </a:prstGeom>
          <a:noFill/>
        </p:spPr>
        <p:txBody>
          <a:bodyPr wrap="square" rtlCol="0">
            <a:spAutoFit/>
          </a:bodyPr>
          <a:lstStyle/>
          <a:p>
            <a:r>
              <a:rPr lang="en-US" i="1" dirty="0" smtClean="0">
                <a:solidFill>
                  <a:srgbClr val="FFFF00"/>
                </a:solidFill>
              </a:rPr>
              <a:t>The present perfect form of the verb “has helped” indicates that this action is a specific point or stage of the journey.</a:t>
            </a:r>
            <a:endParaRPr lang="en-US" i="1" dirty="0">
              <a:solidFill>
                <a:srgbClr val="FFFF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95841681"/>
              </p:ext>
            </p:extLst>
          </p:nvPr>
        </p:nvGraphicFramePr>
        <p:xfrm>
          <a:off x="91725" y="3307716"/>
          <a:ext cx="5976673" cy="1540935"/>
        </p:xfrm>
        <a:graphic>
          <a:graphicData uri="http://schemas.openxmlformats.org/drawingml/2006/table">
            <a:tbl>
              <a:tblPr firstRow="1" firstCol="1" bandRow="1">
                <a:tableStyleId>{5C22544A-7EE6-4342-B048-85BDC9FD1C3A}</a:tableStyleId>
              </a:tblPr>
              <a:tblGrid>
                <a:gridCol w="1259531"/>
                <a:gridCol w="1448158"/>
                <a:gridCol w="1634492"/>
                <a:gridCol w="1634492"/>
              </a:tblGrid>
              <a:tr h="349889">
                <a:tc>
                  <a:txBody>
                    <a:bodyPr/>
                    <a:lstStyle/>
                    <a:p>
                      <a:pPr marL="0" marR="0">
                        <a:lnSpc>
                          <a:spcPct val="107000"/>
                        </a:lnSpc>
                        <a:spcBef>
                          <a:spcPts val="0"/>
                        </a:spcBef>
                        <a:spcAft>
                          <a:spcPts val="0"/>
                        </a:spcAft>
                      </a:pPr>
                      <a:r>
                        <a:rPr lang="en-US" sz="1600" dirty="0">
                          <a:solidFill>
                            <a:schemeClr val="tx1"/>
                          </a:solidFill>
                          <a:effectLst/>
                        </a:rPr>
                        <a:t> </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past</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present</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future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49889">
                <a:tc>
                  <a:txBody>
                    <a:bodyPr/>
                    <a:lstStyle/>
                    <a:p>
                      <a:pPr marL="0" marR="0">
                        <a:lnSpc>
                          <a:spcPct val="107000"/>
                        </a:lnSpc>
                        <a:spcBef>
                          <a:spcPts val="0"/>
                        </a:spcBef>
                        <a:spcAft>
                          <a:spcPts val="0"/>
                        </a:spcAft>
                      </a:pPr>
                      <a:r>
                        <a:rPr lang="en-US" sz="1600">
                          <a:solidFill>
                            <a:schemeClr val="tx1"/>
                          </a:solidFill>
                          <a:effectLst/>
                        </a:rPr>
                        <a:t>simple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I walked.</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I walk.</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I will walk.</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54620">
                <a:tc>
                  <a:txBody>
                    <a:bodyPr/>
                    <a:lstStyle/>
                    <a:p>
                      <a:pPr marL="0" marR="0">
                        <a:lnSpc>
                          <a:spcPct val="107000"/>
                        </a:lnSpc>
                        <a:spcBef>
                          <a:spcPts val="0"/>
                        </a:spcBef>
                        <a:spcAft>
                          <a:spcPts val="0"/>
                        </a:spcAft>
                      </a:pPr>
                      <a:r>
                        <a:rPr lang="en-US" sz="1600" dirty="0" smtClean="0">
                          <a:solidFill>
                            <a:schemeClr val="tx1"/>
                          </a:solidFill>
                          <a:effectLst/>
                        </a:rPr>
                        <a:t>continuous/</a:t>
                      </a:r>
                    </a:p>
                    <a:p>
                      <a:pPr marL="0" marR="0">
                        <a:lnSpc>
                          <a:spcPct val="107000"/>
                        </a:lnSpc>
                        <a:spcBef>
                          <a:spcPts val="0"/>
                        </a:spcBef>
                        <a:spcAft>
                          <a:spcPts val="0"/>
                        </a:spcAft>
                      </a:pPr>
                      <a:r>
                        <a:rPr lang="en-US" sz="1600" dirty="0" smtClean="0">
                          <a:solidFill>
                            <a:schemeClr val="tx1"/>
                          </a:solidFill>
                          <a:effectLst/>
                        </a:rPr>
                        <a:t>progressive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I was walking.</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I am walking.</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I will be walking.</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19314">
                <a:tc>
                  <a:txBody>
                    <a:bodyPr/>
                    <a:lstStyle/>
                    <a:p>
                      <a:pPr marL="0" marR="0">
                        <a:lnSpc>
                          <a:spcPct val="107000"/>
                        </a:lnSpc>
                        <a:spcBef>
                          <a:spcPts val="0"/>
                        </a:spcBef>
                        <a:spcAft>
                          <a:spcPts val="0"/>
                        </a:spcAft>
                      </a:pPr>
                      <a:r>
                        <a:rPr lang="en-US" sz="1600">
                          <a:solidFill>
                            <a:schemeClr val="tx1"/>
                          </a:solidFill>
                          <a:effectLst/>
                        </a:rPr>
                        <a:t>perfect</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I had walked.</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I have walked.</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I will have walked.</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9" name="TextBox 8"/>
          <p:cNvSpPr txBox="1"/>
          <p:nvPr/>
        </p:nvSpPr>
        <p:spPr>
          <a:xfrm>
            <a:off x="136357" y="5187167"/>
            <a:ext cx="5881328" cy="1338828"/>
          </a:xfrm>
          <a:prstGeom prst="rect">
            <a:avLst/>
          </a:prstGeom>
          <a:solidFill>
            <a:srgbClr val="FFFF00"/>
          </a:solidFill>
        </p:spPr>
        <p:txBody>
          <a:bodyPr wrap="square" rtlCol="0">
            <a:spAutoFit/>
          </a:bodyPr>
          <a:lstStyle/>
          <a:p>
            <a:pPr>
              <a:spcAft>
                <a:spcPts val="300"/>
              </a:spcAft>
            </a:pPr>
            <a:r>
              <a:rPr lang="en-US" sz="1900" b="1" dirty="0"/>
              <a:t>s</a:t>
            </a:r>
            <a:r>
              <a:rPr lang="en-US" sz="1900" b="1" dirty="0" smtClean="0"/>
              <a:t>imple: </a:t>
            </a:r>
            <a:r>
              <a:rPr lang="en-US" sz="1900" dirty="0" smtClean="0"/>
              <a:t>limited information about the progression of time</a:t>
            </a:r>
          </a:p>
          <a:p>
            <a:pPr>
              <a:spcAft>
                <a:spcPts val="300"/>
              </a:spcAft>
            </a:pPr>
            <a:r>
              <a:rPr lang="en-US" sz="1900" b="1" dirty="0" smtClean="0"/>
              <a:t>continuous/progressive: </a:t>
            </a:r>
            <a:r>
              <a:rPr lang="en-US" sz="1900" dirty="0" smtClean="0"/>
              <a:t>happening over a </a:t>
            </a:r>
            <a:r>
              <a:rPr lang="en-US" sz="1900" b="1" i="1" u="sng" dirty="0" smtClean="0">
                <a:solidFill>
                  <a:srgbClr val="FF0000"/>
                </a:solidFill>
              </a:rPr>
              <a:t>span of time</a:t>
            </a:r>
          </a:p>
          <a:p>
            <a:pPr>
              <a:spcAft>
                <a:spcPts val="300"/>
              </a:spcAft>
            </a:pPr>
            <a:r>
              <a:rPr lang="en-US" sz="1900" b="1" dirty="0"/>
              <a:t>p</a:t>
            </a:r>
            <a:r>
              <a:rPr lang="en-US" sz="1900" b="1" dirty="0" smtClean="0"/>
              <a:t>erfect: </a:t>
            </a:r>
            <a:r>
              <a:rPr lang="en-US" sz="1900" dirty="0" smtClean="0"/>
              <a:t>happens at a </a:t>
            </a:r>
            <a:r>
              <a:rPr lang="en-US" sz="1900" b="1" i="1" u="sng" dirty="0" smtClean="0">
                <a:solidFill>
                  <a:srgbClr val="FF0000"/>
                </a:solidFill>
              </a:rPr>
              <a:t>specific point in time</a:t>
            </a:r>
            <a:r>
              <a:rPr lang="en-US" sz="1900" dirty="0" smtClean="0"/>
              <a:t> (that point can be long or short)</a:t>
            </a:r>
            <a:endParaRPr lang="en-US" sz="1900" b="1" i="1" u="sng" dirty="0">
              <a:solidFill>
                <a:srgbClr val="FF0000"/>
              </a:solidFill>
            </a:endParaRPr>
          </a:p>
        </p:txBody>
      </p:sp>
    </p:spTree>
    <p:extLst>
      <p:ext uri="{BB962C8B-B14F-4D97-AF65-F5344CB8AC3E}">
        <p14:creationId xmlns:p14="http://schemas.microsoft.com/office/powerpoint/2010/main" val="117316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36263058"/>
              </p:ext>
            </p:extLst>
          </p:nvPr>
        </p:nvGraphicFramePr>
        <p:xfrm>
          <a:off x="915291" y="1738859"/>
          <a:ext cx="10536301" cy="3568071"/>
        </p:xfrm>
        <a:graphic>
          <a:graphicData uri="http://schemas.openxmlformats.org/drawingml/2006/table">
            <a:tbl>
              <a:tblPr firstRow="1" firstCol="1" bandRow="1">
                <a:tableStyleId>{5C22544A-7EE6-4342-B048-85BDC9FD1C3A}</a:tableStyleId>
              </a:tblPr>
              <a:tblGrid>
                <a:gridCol w="2220432"/>
                <a:gridCol w="2552963"/>
                <a:gridCol w="2881453"/>
                <a:gridCol w="2881453"/>
              </a:tblGrid>
              <a:tr h="431309">
                <a:tc>
                  <a:txBody>
                    <a:bodyPr/>
                    <a:lstStyle/>
                    <a:p>
                      <a:pPr marL="0" marR="0">
                        <a:lnSpc>
                          <a:spcPct val="107000"/>
                        </a:lnSpc>
                        <a:spcBef>
                          <a:spcPts val="0"/>
                        </a:spcBef>
                        <a:spcAft>
                          <a:spcPts val="0"/>
                        </a:spcAft>
                      </a:pPr>
                      <a:r>
                        <a:rPr lang="en-US" sz="1600" dirty="0">
                          <a:solidFill>
                            <a:schemeClr val="tx1"/>
                          </a:solidFill>
                          <a:effectLst/>
                        </a:rPr>
                        <a:t> </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400">
                          <a:solidFill>
                            <a:schemeClr val="tx1"/>
                          </a:solidFill>
                          <a:effectLst/>
                        </a:rPr>
                        <a:t>past</a:t>
                      </a:r>
                      <a:endParaRPr lang="en-US" sz="24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400" dirty="0" smtClean="0">
                          <a:solidFill>
                            <a:schemeClr val="tx1"/>
                          </a:solidFill>
                          <a:effectLst/>
                        </a:rPr>
                        <a:t>present</a:t>
                      </a:r>
                      <a:endParaRPr lang="en-US" sz="24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400" dirty="0">
                          <a:solidFill>
                            <a:schemeClr val="tx1"/>
                          </a:solidFill>
                          <a:effectLst/>
                        </a:rPr>
                        <a:t>future</a:t>
                      </a:r>
                      <a:endParaRPr lang="en-US" sz="24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86125">
                <a:tc>
                  <a:txBody>
                    <a:bodyPr/>
                    <a:lstStyle/>
                    <a:p>
                      <a:pPr marL="0" marR="0" algn="ctr">
                        <a:lnSpc>
                          <a:spcPct val="107000"/>
                        </a:lnSpc>
                        <a:spcBef>
                          <a:spcPts val="0"/>
                        </a:spcBef>
                        <a:spcAft>
                          <a:spcPts val="0"/>
                        </a:spcAft>
                      </a:pPr>
                      <a:r>
                        <a:rPr lang="en-US" sz="2400" dirty="0">
                          <a:solidFill>
                            <a:schemeClr val="tx1"/>
                          </a:solidFill>
                          <a:effectLst/>
                        </a:rPr>
                        <a:t>simple</a:t>
                      </a:r>
                      <a:endParaRPr lang="en-US" sz="24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loved</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a:t>
                      </a:r>
                      <a:r>
                        <a:rPr lang="en-US" sz="1600" baseline="0" dirty="0" smtClean="0">
                          <a:solidFill>
                            <a:schemeClr val="tx1"/>
                          </a:solidFill>
                          <a:effectLst/>
                        </a:rPr>
                        <a:t> happening in the past</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love</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now</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will love</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in the future</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67296">
                <a:tc>
                  <a:txBody>
                    <a:bodyPr/>
                    <a:lstStyle/>
                    <a:p>
                      <a:pPr marL="0" marR="0" algn="ctr">
                        <a:lnSpc>
                          <a:spcPct val="107000"/>
                        </a:lnSpc>
                        <a:spcBef>
                          <a:spcPts val="0"/>
                        </a:spcBef>
                        <a:spcAft>
                          <a:spcPts val="0"/>
                        </a:spcAft>
                      </a:pPr>
                      <a:r>
                        <a:rPr lang="en-US" sz="2400" dirty="0" smtClean="0">
                          <a:solidFill>
                            <a:schemeClr val="tx1"/>
                          </a:solidFill>
                          <a:effectLst/>
                        </a:rPr>
                        <a:t>continuous/</a:t>
                      </a:r>
                    </a:p>
                    <a:p>
                      <a:pPr marL="0" marR="0" algn="ctr">
                        <a:lnSpc>
                          <a:spcPct val="107000"/>
                        </a:lnSpc>
                        <a:spcBef>
                          <a:spcPts val="0"/>
                        </a:spcBef>
                        <a:spcAft>
                          <a:spcPts val="0"/>
                        </a:spcAft>
                      </a:pPr>
                      <a:r>
                        <a:rPr lang="en-US" sz="2400" dirty="0" smtClean="0">
                          <a:solidFill>
                            <a:schemeClr val="tx1"/>
                          </a:solidFill>
                          <a:effectLst/>
                        </a:rPr>
                        <a:t>progressive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was loving</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a:t>
                      </a:r>
                      <a:r>
                        <a:rPr lang="en-US" sz="1600" baseline="0" dirty="0" smtClean="0">
                          <a:solidFill>
                            <a:schemeClr val="tx1"/>
                          </a:solidFill>
                          <a:effectLst/>
                        </a:rPr>
                        <a:t> or happening over a period of time in the past</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am loving</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over a period</a:t>
                      </a:r>
                      <a:r>
                        <a:rPr lang="en-US" sz="1600" baseline="0" dirty="0" smtClean="0">
                          <a:solidFill>
                            <a:schemeClr val="tx1"/>
                          </a:solidFill>
                          <a:effectLst/>
                        </a:rPr>
                        <a:t> of time now</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will be loving</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over a period of time in the future</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08690">
                <a:tc>
                  <a:txBody>
                    <a:bodyPr/>
                    <a:lstStyle/>
                    <a:p>
                      <a:pPr marL="0" marR="0" algn="ctr">
                        <a:lnSpc>
                          <a:spcPct val="107000"/>
                        </a:lnSpc>
                        <a:spcBef>
                          <a:spcPts val="0"/>
                        </a:spcBef>
                        <a:spcAft>
                          <a:spcPts val="0"/>
                        </a:spcAft>
                      </a:pPr>
                      <a:r>
                        <a:rPr lang="en-US" sz="2400" dirty="0">
                          <a:solidFill>
                            <a:schemeClr val="tx1"/>
                          </a:solidFill>
                          <a:effectLst/>
                        </a:rPr>
                        <a:t>perfect</a:t>
                      </a:r>
                      <a:endParaRPr lang="en-US" sz="24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had loved</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a:t>
                      </a:r>
                      <a:r>
                        <a:rPr lang="en-US" sz="1600" baseline="0" dirty="0" smtClean="0">
                          <a:solidFill>
                            <a:schemeClr val="tx1"/>
                          </a:solidFill>
                          <a:effectLst/>
                        </a:rPr>
                        <a:t> happening before a specific time in the past</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have loved</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sometime before now</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dirty="0" smtClean="0">
                          <a:solidFill>
                            <a:schemeClr val="tx1"/>
                          </a:solidFill>
                          <a:effectLst/>
                        </a:rPr>
                        <a:t>I will have loved</a:t>
                      </a:r>
                    </a:p>
                    <a:p>
                      <a:pPr marL="0" marR="0">
                        <a:lnSpc>
                          <a:spcPct val="107000"/>
                        </a:lnSpc>
                        <a:spcBef>
                          <a:spcPts val="0"/>
                        </a:spcBef>
                        <a:spcAft>
                          <a:spcPts val="0"/>
                        </a:spcAft>
                      </a:pPr>
                      <a:endParaRPr lang="en-US" sz="1600" dirty="0" smtClean="0">
                        <a:solidFill>
                          <a:schemeClr val="tx1"/>
                        </a:solidFill>
                        <a:effectLst/>
                      </a:endParaRPr>
                    </a:p>
                    <a:p>
                      <a:pPr marL="0" marR="0">
                        <a:lnSpc>
                          <a:spcPct val="107000"/>
                        </a:lnSpc>
                        <a:spcBef>
                          <a:spcPts val="0"/>
                        </a:spcBef>
                        <a:spcAft>
                          <a:spcPts val="0"/>
                        </a:spcAft>
                      </a:pPr>
                      <a:r>
                        <a:rPr lang="en-US" sz="1600" dirty="0" smtClean="0">
                          <a:solidFill>
                            <a:schemeClr val="tx1"/>
                          </a:solidFill>
                          <a:effectLst/>
                        </a:rPr>
                        <a:t>existing or happening before a specific</a:t>
                      </a:r>
                      <a:r>
                        <a:rPr lang="en-US" sz="1600" baseline="0" dirty="0" smtClean="0">
                          <a:solidFill>
                            <a:schemeClr val="tx1"/>
                          </a:solidFill>
                          <a:effectLst/>
                        </a:rPr>
                        <a:t> time in the future</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Title 3"/>
          <p:cNvSpPr txBox="1">
            <a:spLocks/>
          </p:cNvSpPr>
          <p:nvPr/>
        </p:nvSpPr>
        <p:spPr>
          <a:xfrm>
            <a:off x="2475743" y="241952"/>
            <a:ext cx="89472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Explanation of Verb Tenses and Aspects*</a:t>
            </a:r>
            <a:endParaRPr lang="en-US" sz="3600" dirty="0">
              <a:solidFill>
                <a:schemeClr val="bg1"/>
              </a:solidFill>
            </a:endParaRPr>
          </a:p>
        </p:txBody>
      </p:sp>
      <p:sp>
        <p:nvSpPr>
          <p:cNvPr id="4" name="TextBox 3"/>
          <p:cNvSpPr txBox="1"/>
          <p:nvPr/>
        </p:nvSpPr>
        <p:spPr>
          <a:xfrm>
            <a:off x="3462728" y="6488668"/>
            <a:ext cx="5441429" cy="369332"/>
          </a:xfrm>
          <a:prstGeom prst="rect">
            <a:avLst/>
          </a:prstGeom>
          <a:noFill/>
        </p:spPr>
        <p:txBody>
          <a:bodyPr wrap="square" rtlCol="0">
            <a:spAutoFit/>
          </a:bodyPr>
          <a:lstStyle/>
          <a:p>
            <a:r>
              <a:rPr lang="en-US" dirty="0" smtClean="0">
                <a:solidFill>
                  <a:schemeClr val="bg1"/>
                </a:solidFill>
              </a:rPr>
              <a:t>*adapted from </a:t>
            </a:r>
            <a:r>
              <a:rPr lang="en-US" i="1" dirty="0" smtClean="0">
                <a:solidFill>
                  <a:schemeClr val="bg1"/>
                </a:solidFill>
              </a:rPr>
              <a:t>The Holt High School Handbook 2 </a:t>
            </a:r>
            <a:r>
              <a:rPr lang="en-US" dirty="0" smtClean="0">
                <a:solidFill>
                  <a:schemeClr val="bg1"/>
                </a:solidFill>
              </a:rPr>
              <a:t>(1995)</a:t>
            </a:r>
            <a:endParaRPr lang="en-US" dirty="0">
              <a:solidFill>
                <a:schemeClr val="bg1"/>
              </a:solidFill>
            </a:endParaRPr>
          </a:p>
        </p:txBody>
      </p:sp>
    </p:spTree>
    <p:extLst>
      <p:ext uri="{BB962C8B-B14F-4D97-AF65-F5344CB8AC3E}">
        <p14:creationId xmlns:p14="http://schemas.microsoft.com/office/powerpoint/2010/main" val="188269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justinswapp.com/wp-content/uploads/2013/04/heros-Journ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952" y="1116106"/>
            <a:ext cx="5158811" cy="5303838"/>
          </a:xfrm>
          <a:prstGeom prst="rect">
            <a:avLst/>
          </a:prstGeom>
          <a:noFill/>
          <a:extLst>
            <a:ext uri="{909E8E84-426E-40DD-AFC4-6F175D3DCCD1}">
              <a14:hiddenFill xmlns:a14="http://schemas.microsoft.com/office/drawing/2010/main">
                <a:solidFill>
                  <a:srgbClr val="FFFFFF"/>
                </a:solidFill>
              </a14:hiddenFill>
            </a:ext>
          </a:extLst>
        </p:spPr>
      </p:pic>
      <p:sp>
        <p:nvSpPr>
          <p:cNvPr id="3" name="Arc 2"/>
          <p:cNvSpPr/>
          <p:nvPr/>
        </p:nvSpPr>
        <p:spPr>
          <a:xfrm>
            <a:off x="2312894" y="1237128"/>
            <a:ext cx="3496235" cy="3778624"/>
          </a:xfrm>
          <a:prstGeom prst="arc">
            <a:avLst/>
          </a:prstGeom>
          <a:ln w="5715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flipH="1" flipV="1">
            <a:off x="5419166" y="2743200"/>
            <a:ext cx="1337618" cy="383240"/>
          </a:xfrm>
          <a:prstGeom prst="straightConnector1">
            <a:avLst/>
          </a:prstGeom>
          <a:ln w="57150">
            <a:solidFill>
              <a:srgbClr val="FFFF00"/>
            </a:solidFill>
            <a:tailEnd type="ova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200000">
            <a:off x="4614650" y="2021816"/>
            <a:ext cx="7395868" cy="646331"/>
          </a:xfrm>
          <a:prstGeom prst="rect">
            <a:avLst/>
          </a:prstGeom>
          <a:noFill/>
        </p:spPr>
        <p:txBody>
          <a:bodyPr wrap="square" rtlCol="0">
            <a:spAutoFit/>
          </a:bodyPr>
          <a:lstStyle/>
          <a:p>
            <a:r>
              <a:rPr lang="en-US" sz="3600" b="1" dirty="0" smtClean="0">
                <a:solidFill>
                  <a:srgbClr val="00B0F0"/>
                </a:solidFill>
              </a:rPr>
              <a:t>is starting (continuous/progressive)</a:t>
            </a:r>
            <a:endParaRPr lang="en-US" sz="3600" b="1" dirty="0">
              <a:solidFill>
                <a:srgbClr val="00B0F0"/>
              </a:solidFill>
            </a:endParaRPr>
          </a:p>
        </p:txBody>
      </p:sp>
      <p:sp>
        <p:nvSpPr>
          <p:cNvPr id="8" name="TextBox 7"/>
          <p:cNvSpPr txBox="1"/>
          <p:nvPr/>
        </p:nvSpPr>
        <p:spPr>
          <a:xfrm>
            <a:off x="5977645" y="3175273"/>
            <a:ext cx="4669877" cy="646331"/>
          </a:xfrm>
          <a:prstGeom prst="rect">
            <a:avLst/>
          </a:prstGeom>
          <a:noFill/>
        </p:spPr>
        <p:txBody>
          <a:bodyPr wrap="square" rtlCol="0">
            <a:spAutoFit/>
          </a:bodyPr>
          <a:lstStyle/>
          <a:p>
            <a:r>
              <a:rPr lang="en-US" sz="3600" b="1" dirty="0">
                <a:solidFill>
                  <a:srgbClr val="FFFF00"/>
                </a:solidFill>
              </a:rPr>
              <a:t>h</a:t>
            </a:r>
            <a:r>
              <a:rPr lang="en-US" sz="3600" b="1" dirty="0" smtClean="0">
                <a:solidFill>
                  <a:srgbClr val="FFFF00"/>
                </a:solidFill>
              </a:rPr>
              <a:t>as helped (perfect)</a:t>
            </a:r>
            <a:endParaRPr lang="en-US" sz="3600" b="1" dirty="0">
              <a:solidFill>
                <a:srgbClr val="FFFF00"/>
              </a:solidFill>
            </a:endParaRPr>
          </a:p>
        </p:txBody>
      </p:sp>
    </p:spTree>
    <p:extLst>
      <p:ext uri="{BB962C8B-B14F-4D97-AF65-F5344CB8AC3E}">
        <p14:creationId xmlns:p14="http://schemas.microsoft.com/office/powerpoint/2010/main" val="1762618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464126" y="-116788"/>
            <a:ext cx="98012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a:t>
            </a:r>
            <a:r>
              <a:rPr lang="en-US" sz="3600" dirty="0">
                <a:solidFill>
                  <a:schemeClr val="bg1"/>
                </a:solidFill>
              </a:rPr>
              <a:t>4</a:t>
            </a:r>
            <a:r>
              <a:rPr lang="en-US" sz="3600" dirty="0" smtClean="0">
                <a:solidFill>
                  <a:schemeClr val="bg1"/>
                </a:solidFill>
              </a:rPr>
              <a:t> – Meeting with the Mentor</a:t>
            </a:r>
            <a:endParaRPr lang="en-US" sz="3600" dirty="0">
              <a:solidFill>
                <a:schemeClr val="bg1"/>
              </a:solidFill>
            </a:endParaRPr>
          </a:p>
        </p:txBody>
      </p:sp>
      <p:sp>
        <p:nvSpPr>
          <p:cNvPr id="3" name="TextBox 2"/>
          <p:cNvSpPr txBox="1"/>
          <p:nvPr/>
        </p:nvSpPr>
        <p:spPr>
          <a:xfrm>
            <a:off x="494676" y="914935"/>
            <a:ext cx="11322570" cy="769441"/>
          </a:xfrm>
          <a:prstGeom prst="rect">
            <a:avLst/>
          </a:prstGeom>
          <a:noFill/>
        </p:spPr>
        <p:txBody>
          <a:bodyPr wrap="square" rtlCol="0">
            <a:spAutoFit/>
          </a:bodyPr>
          <a:lstStyle/>
          <a:p>
            <a:pPr algn="ctr"/>
            <a:r>
              <a:rPr lang="en-US" sz="2200" i="1" dirty="0" smtClean="0">
                <a:solidFill>
                  <a:schemeClr val="bg1"/>
                </a:solidFill>
              </a:rPr>
              <a:t>Is the underlined verb in past, present, or future tense? Is it in simple, continuous/progressive, or perfect aspect? How does its form determine its meaning?</a:t>
            </a:r>
            <a:endParaRPr lang="en-US" sz="2200" i="1" dirty="0">
              <a:solidFill>
                <a:schemeClr val="bg1"/>
              </a:solidFill>
            </a:endParaRPr>
          </a:p>
        </p:txBody>
      </p:sp>
      <p:pic>
        <p:nvPicPr>
          <p:cNvPr id="2050" name="Picture 2" descr="http://blogs.smithsonianmag.com/threaded/files/2012/11/q-pen-park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756" y="1766162"/>
            <a:ext cx="304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9960" y="4063817"/>
            <a:ext cx="3880903" cy="646331"/>
          </a:xfrm>
          <a:prstGeom prst="rect">
            <a:avLst/>
          </a:prstGeom>
          <a:noFill/>
        </p:spPr>
        <p:txBody>
          <a:bodyPr wrap="square" rtlCol="0">
            <a:spAutoFit/>
          </a:bodyPr>
          <a:lstStyle/>
          <a:p>
            <a:pPr algn="ctr"/>
            <a:r>
              <a:rPr lang="en-US" dirty="0" smtClean="0">
                <a:solidFill>
                  <a:schemeClr val="bg1"/>
                </a:solidFill>
              </a:rPr>
              <a:t>Q from </a:t>
            </a:r>
            <a:r>
              <a:rPr lang="en-US" i="1" dirty="0" smtClean="0">
                <a:solidFill>
                  <a:schemeClr val="bg1"/>
                </a:solidFill>
              </a:rPr>
              <a:t>James Bond</a:t>
            </a:r>
            <a:r>
              <a:rPr lang="en-US" dirty="0" smtClean="0">
                <a:solidFill>
                  <a:schemeClr val="bg1"/>
                </a:solidFill>
              </a:rPr>
              <a:t> </a:t>
            </a:r>
            <a:r>
              <a:rPr lang="en-US" u="sng" dirty="0" smtClean="0">
                <a:solidFill>
                  <a:schemeClr val="bg1"/>
                </a:solidFill>
              </a:rPr>
              <a:t>is teaching</a:t>
            </a:r>
            <a:r>
              <a:rPr lang="en-US" dirty="0" smtClean="0">
                <a:solidFill>
                  <a:schemeClr val="bg1"/>
                </a:solidFill>
              </a:rPr>
              <a:t> James how to use a poisoned pen.</a:t>
            </a:r>
            <a:endParaRPr lang="en-US" dirty="0">
              <a:solidFill>
                <a:schemeClr val="bg1"/>
              </a:solidFill>
            </a:endParaRPr>
          </a:p>
        </p:txBody>
      </p:sp>
      <p:sp>
        <p:nvSpPr>
          <p:cNvPr id="11" name="TextBox 10"/>
          <p:cNvSpPr txBox="1"/>
          <p:nvPr/>
        </p:nvSpPr>
        <p:spPr>
          <a:xfrm>
            <a:off x="3629345" y="4063817"/>
            <a:ext cx="4753431" cy="646331"/>
          </a:xfrm>
          <a:prstGeom prst="rect">
            <a:avLst/>
          </a:prstGeom>
          <a:noFill/>
        </p:spPr>
        <p:txBody>
          <a:bodyPr wrap="square" rtlCol="0">
            <a:spAutoFit/>
          </a:bodyPr>
          <a:lstStyle/>
          <a:p>
            <a:pPr algn="ctr"/>
            <a:r>
              <a:rPr lang="en-US" dirty="0" err="1" smtClean="0">
                <a:solidFill>
                  <a:schemeClr val="bg1"/>
                </a:solidFill>
              </a:rPr>
              <a:t>Glinda</a:t>
            </a:r>
            <a:r>
              <a:rPr lang="en-US" dirty="0" smtClean="0">
                <a:solidFill>
                  <a:schemeClr val="bg1"/>
                </a:solidFill>
              </a:rPr>
              <a:t> the Good Witch appeared after Dorothy’s house </a:t>
            </a:r>
            <a:r>
              <a:rPr lang="en-US" u="sng" dirty="0" smtClean="0">
                <a:solidFill>
                  <a:schemeClr val="bg1"/>
                </a:solidFill>
              </a:rPr>
              <a:t>had killed</a:t>
            </a:r>
            <a:r>
              <a:rPr lang="en-US" dirty="0" smtClean="0">
                <a:solidFill>
                  <a:schemeClr val="bg1"/>
                </a:solidFill>
              </a:rPr>
              <a:t> the Wicked Witch of the East.</a:t>
            </a:r>
            <a:endParaRPr lang="en-US" dirty="0">
              <a:solidFill>
                <a:schemeClr val="bg1"/>
              </a:solidFill>
            </a:endParaRPr>
          </a:p>
        </p:txBody>
      </p:sp>
      <p:pic>
        <p:nvPicPr>
          <p:cNvPr id="2056" name="Picture 8" descr="http://usercontent1.hubimg.com/6056918_f2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1003" y="1823311"/>
            <a:ext cx="2476500" cy="21717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johncalendo.com/images/glinda.jpg"/>
          <p:cNvPicPr>
            <a:picLocks noChangeAspect="1" noChangeArrowheads="1"/>
          </p:cNvPicPr>
          <p:nvPr/>
        </p:nvPicPr>
        <p:blipFill rotWithShape="1">
          <a:blip r:embed="rId4">
            <a:extLst>
              <a:ext uri="{28A0092B-C50C-407E-A947-70E740481C1C}">
                <a14:useLocalDpi xmlns:a14="http://schemas.microsoft.com/office/drawing/2010/main" val="0"/>
              </a:ext>
            </a:extLst>
          </a:blip>
          <a:srcRect l="16499" r="11442"/>
          <a:stretch/>
        </p:blipFill>
        <p:spPr bwMode="auto">
          <a:xfrm>
            <a:off x="6299145" y="1808321"/>
            <a:ext cx="1941907" cy="217170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img3.wikia.nocookie.net/__cb20130324024419/starwars/images/d/dd/Yodalukedagobah.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10240" r="7967"/>
          <a:stretch/>
        </p:blipFill>
        <p:spPr bwMode="auto">
          <a:xfrm>
            <a:off x="8634333" y="1793331"/>
            <a:ext cx="3227883" cy="222089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8442736" y="4066317"/>
            <a:ext cx="3689306" cy="923330"/>
          </a:xfrm>
          <a:prstGeom prst="rect">
            <a:avLst/>
          </a:prstGeom>
          <a:noFill/>
        </p:spPr>
        <p:txBody>
          <a:bodyPr wrap="square" rtlCol="0">
            <a:spAutoFit/>
          </a:bodyPr>
          <a:lstStyle/>
          <a:p>
            <a:pPr algn="ctr"/>
            <a:r>
              <a:rPr lang="en-US" dirty="0" smtClean="0">
                <a:solidFill>
                  <a:schemeClr val="bg1"/>
                </a:solidFill>
              </a:rPr>
              <a:t>Although he gives Luke Skywalker lots of wise advice, Yoda </a:t>
            </a:r>
            <a:r>
              <a:rPr lang="en-US" u="sng" dirty="0" smtClean="0">
                <a:solidFill>
                  <a:schemeClr val="bg1"/>
                </a:solidFill>
              </a:rPr>
              <a:t>will have died</a:t>
            </a:r>
            <a:r>
              <a:rPr lang="en-US" dirty="0" smtClean="0">
                <a:solidFill>
                  <a:schemeClr val="bg1"/>
                </a:solidFill>
              </a:rPr>
              <a:t> before Luke defeats Darth Vader. </a:t>
            </a:r>
            <a:endParaRPr lang="en-US" dirty="0">
              <a:solidFill>
                <a:schemeClr val="bg1"/>
              </a:solidFill>
            </a:endParaRPr>
          </a:p>
        </p:txBody>
      </p:sp>
    </p:spTree>
    <p:extLst>
      <p:ext uri="{BB962C8B-B14F-4D97-AF65-F5344CB8AC3E}">
        <p14:creationId xmlns:p14="http://schemas.microsoft.com/office/powerpoint/2010/main" val="51870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567" y="1856619"/>
            <a:ext cx="5106572" cy="1815882"/>
          </a:xfrm>
          <a:prstGeom prst="rect">
            <a:avLst/>
          </a:prstGeom>
          <a:noFill/>
        </p:spPr>
        <p:txBody>
          <a:bodyPr wrap="square" rtlCol="0">
            <a:spAutoFit/>
          </a:bodyPr>
          <a:lstStyle/>
          <a:p>
            <a:r>
              <a:rPr lang="en-US" sz="2800" dirty="0" smtClean="0">
                <a:solidFill>
                  <a:schemeClr val="bg1"/>
                </a:solidFill>
              </a:rPr>
              <a:t>Writers should make sure that all of the verbs in a particular work are in the same tense, to avoid reader confusion.</a:t>
            </a:r>
            <a:endParaRPr lang="en-US" sz="2800" dirty="0">
              <a:solidFill>
                <a:schemeClr val="bg1"/>
              </a:solidFill>
            </a:endParaRPr>
          </a:p>
        </p:txBody>
      </p:sp>
      <p:sp>
        <p:nvSpPr>
          <p:cNvPr id="4" name="Title 3"/>
          <p:cNvSpPr>
            <a:spLocks noGrp="1"/>
          </p:cNvSpPr>
          <p:nvPr>
            <p:ph type="title"/>
          </p:nvPr>
        </p:nvSpPr>
        <p:spPr>
          <a:xfrm>
            <a:off x="192567" y="479897"/>
            <a:ext cx="4760742" cy="1325563"/>
          </a:xfrm>
        </p:spPr>
        <p:txBody>
          <a:bodyPr/>
          <a:lstStyle/>
          <a:p>
            <a:r>
              <a:rPr lang="en-US" b="1" dirty="0" smtClean="0">
                <a:solidFill>
                  <a:schemeClr val="bg1"/>
                </a:solidFill>
              </a:rPr>
              <a:t>Consistency of Tense</a:t>
            </a:r>
            <a:endParaRPr lang="en-US" b="1" dirty="0">
              <a:solidFill>
                <a:schemeClr val="bg1"/>
              </a:solidFill>
            </a:endParaRPr>
          </a:p>
        </p:txBody>
      </p:sp>
      <p:cxnSp>
        <p:nvCxnSpPr>
          <p:cNvPr id="6" name="Straight Connector 5"/>
          <p:cNvCxnSpPr/>
          <p:nvPr/>
        </p:nvCxnSpPr>
        <p:spPr>
          <a:xfrm>
            <a:off x="540740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5515670" y="343357"/>
            <a:ext cx="6560215" cy="7993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dirty="0" smtClean="0">
                <a:solidFill>
                  <a:schemeClr val="bg1"/>
                </a:solidFill>
              </a:rPr>
              <a:t>Hero’s Journey: Stage </a:t>
            </a:r>
            <a:r>
              <a:rPr lang="en-US" sz="2500" dirty="0">
                <a:solidFill>
                  <a:schemeClr val="bg1"/>
                </a:solidFill>
              </a:rPr>
              <a:t>5</a:t>
            </a:r>
            <a:r>
              <a:rPr lang="en-US" sz="2500" dirty="0" smtClean="0">
                <a:solidFill>
                  <a:schemeClr val="bg1"/>
                </a:solidFill>
              </a:rPr>
              <a:t> – Crossing the Threshold</a:t>
            </a:r>
            <a:endParaRPr lang="en-US" sz="2500" dirty="0">
              <a:solidFill>
                <a:schemeClr val="bg1"/>
              </a:solidFill>
            </a:endParaRPr>
          </a:p>
        </p:txBody>
      </p:sp>
      <p:sp>
        <p:nvSpPr>
          <p:cNvPr id="14" name="TextBox 13"/>
          <p:cNvSpPr txBox="1"/>
          <p:nvPr/>
        </p:nvSpPr>
        <p:spPr>
          <a:xfrm>
            <a:off x="5615349" y="3010679"/>
            <a:ext cx="6360856" cy="3416320"/>
          </a:xfrm>
          <a:prstGeom prst="rect">
            <a:avLst/>
          </a:prstGeom>
          <a:noFill/>
        </p:spPr>
        <p:txBody>
          <a:bodyPr wrap="square" rtlCol="0">
            <a:spAutoFit/>
          </a:bodyPr>
          <a:lstStyle/>
          <a:p>
            <a:r>
              <a:rPr lang="en-US" dirty="0">
                <a:solidFill>
                  <a:schemeClr val="bg1"/>
                </a:solidFill>
              </a:rPr>
              <a:t>After stumbling along for some way along the stream, they </a:t>
            </a:r>
            <a:r>
              <a:rPr lang="en-US" u="sng" dirty="0">
                <a:solidFill>
                  <a:schemeClr val="bg1"/>
                </a:solidFill>
              </a:rPr>
              <a:t>came</a:t>
            </a:r>
            <a:r>
              <a:rPr lang="en-US" dirty="0">
                <a:solidFill>
                  <a:schemeClr val="bg1"/>
                </a:solidFill>
              </a:rPr>
              <a:t> quite suddenly out of the gloom. As if through a gate they </a:t>
            </a:r>
            <a:r>
              <a:rPr lang="en-US" u="sng" dirty="0">
                <a:solidFill>
                  <a:schemeClr val="bg1"/>
                </a:solidFill>
              </a:rPr>
              <a:t>saw</a:t>
            </a:r>
            <a:r>
              <a:rPr lang="en-US" dirty="0">
                <a:solidFill>
                  <a:schemeClr val="bg1"/>
                </a:solidFill>
              </a:rPr>
              <a:t> the sunlight before them. Coming to the opening they </a:t>
            </a:r>
            <a:r>
              <a:rPr lang="en-US" u="sng" dirty="0">
                <a:solidFill>
                  <a:schemeClr val="bg1"/>
                </a:solidFill>
              </a:rPr>
              <a:t>found</a:t>
            </a:r>
            <a:r>
              <a:rPr lang="en-US" dirty="0">
                <a:solidFill>
                  <a:schemeClr val="bg1"/>
                </a:solidFill>
              </a:rPr>
              <a:t> that they </a:t>
            </a:r>
            <a:r>
              <a:rPr lang="en-US" u="sng" dirty="0">
                <a:solidFill>
                  <a:schemeClr val="bg1"/>
                </a:solidFill>
              </a:rPr>
              <a:t>had made</a:t>
            </a:r>
            <a:r>
              <a:rPr lang="en-US" dirty="0">
                <a:solidFill>
                  <a:schemeClr val="bg1"/>
                </a:solidFill>
              </a:rPr>
              <a:t> their way down through a cleft in a high sleep bank, almost a </a:t>
            </a:r>
            <a:r>
              <a:rPr lang="en-US" dirty="0" smtClean="0">
                <a:solidFill>
                  <a:schemeClr val="bg1"/>
                </a:solidFill>
              </a:rPr>
              <a:t>cliff [.…]</a:t>
            </a:r>
          </a:p>
          <a:p>
            <a:endParaRPr lang="en-US" dirty="0" smtClean="0">
              <a:solidFill>
                <a:schemeClr val="bg1"/>
              </a:solidFill>
            </a:endParaRPr>
          </a:p>
          <a:p>
            <a:r>
              <a:rPr lang="en-US" dirty="0">
                <a:solidFill>
                  <a:schemeClr val="bg1"/>
                </a:solidFill>
              </a:rPr>
              <a:t>The four hobbits </a:t>
            </a:r>
            <a:r>
              <a:rPr lang="en-US" u="sng" dirty="0">
                <a:solidFill>
                  <a:schemeClr val="bg1"/>
                </a:solidFill>
              </a:rPr>
              <a:t>stepped</a:t>
            </a:r>
            <a:r>
              <a:rPr lang="en-US" dirty="0">
                <a:solidFill>
                  <a:schemeClr val="bg1"/>
                </a:solidFill>
              </a:rPr>
              <a:t> over the wide stone threshold, and </a:t>
            </a:r>
            <a:r>
              <a:rPr lang="en-US" u="sng" dirty="0">
                <a:solidFill>
                  <a:schemeClr val="bg1"/>
                </a:solidFill>
              </a:rPr>
              <a:t>stood</a:t>
            </a:r>
            <a:r>
              <a:rPr lang="en-US" dirty="0">
                <a:solidFill>
                  <a:schemeClr val="bg1"/>
                </a:solidFill>
              </a:rPr>
              <a:t> still, blinking. They </a:t>
            </a:r>
            <a:r>
              <a:rPr lang="en-US" u="sng" dirty="0">
                <a:solidFill>
                  <a:schemeClr val="bg1"/>
                </a:solidFill>
              </a:rPr>
              <a:t>were</a:t>
            </a:r>
            <a:r>
              <a:rPr lang="en-US" dirty="0">
                <a:solidFill>
                  <a:schemeClr val="bg1"/>
                </a:solidFill>
              </a:rPr>
              <a:t> in a long low room, filled with the light of lamps swinging from the beams of the roof; and on the table of dark polished wood </a:t>
            </a:r>
            <a:r>
              <a:rPr lang="en-US" u="sng" dirty="0">
                <a:solidFill>
                  <a:schemeClr val="bg1"/>
                </a:solidFill>
              </a:rPr>
              <a:t>stood</a:t>
            </a:r>
            <a:r>
              <a:rPr lang="en-US" dirty="0">
                <a:solidFill>
                  <a:schemeClr val="bg1"/>
                </a:solidFill>
              </a:rPr>
              <a:t> many candles, tall and yellow, burning brightly</a:t>
            </a:r>
            <a:r>
              <a:rPr lang="en-US" dirty="0" smtClean="0">
                <a:solidFill>
                  <a:schemeClr val="bg1"/>
                </a:solidFill>
              </a:rPr>
              <a:t>.</a:t>
            </a:r>
            <a:endParaRPr lang="en-US" dirty="0">
              <a:solidFill>
                <a:schemeClr val="bg1"/>
              </a:solidFill>
            </a:endParaRPr>
          </a:p>
          <a:p>
            <a:pPr algn="r"/>
            <a:r>
              <a:rPr lang="en-US" dirty="0" smtClean="0">
                <a:solidFill>
                  <a:schemeClr val="bg1"/>
                </a:solidFill>
              </a:rPr>
              <a:t>- </a:t>
            </a:r>
            <a:r>
              <a:rPr lang="en-US" i="1" dirty="0" smtClean="0">
                <a:solidFill>
                  <a:schemeClr val="bg1"/>
                </a:solidFill>
              </a:rPr>
              <a:t>Lord of the Rings: The Fellowship of the Ring</a:t>
            </a:r>
            <a:endParaRPr lang="en-US" i="1" dirty="0">
              <a:solidFill>
                <a:schemeClr val="bg1"/>
              </a:solidFill>
            </a:endParaRPr>
          </a:p>
        </p:txBody>
      </p:sp>
      <p:sp>
        <p:nvSpPr>
          <p:cNvPr id="16" name="TextBox 15"/>
          <p:cNvSpPr txBox="1"/>
          <p:nvPr/>
        </p:nvSpPr>
        <p:spPr>
          <a:xfrm>
            <a:off x="6744863" y="6375659"/>
            <a:ext cx="4787153" cy="369332"/>
          </a:xfrm>
          <a:prstGeom prst="rect">
            <a:avLst/>
          </a:prstGeom>
          <a:noFill/>
        </p:spPr>
        <p:txBody>
          <a:bodyPr wrap="square" rtlCol="0">
            <a:spAutoFit/>
          </a:bodyPr>
          <a:lstStyle/>
          <a:p>
            <a:r>
              <a:rPr lang="en-US" i="1" dirty="0" smtClean="0">
                <a:solidFill>
                  <a:srgbClr val="FFFF00"/>
                </a:solidFill>
              </a:rPr>
              <a:t>Notice how all of the verbs are in past tense.</a:t>
            </a:r>
            <a:endParaRPr lang="en-US" i="1" dirty="0">
              <a:solidFill>
                <a:srgbClr val="FFFF00"/>
              </a:solidFill>
            </a:endParaRPr>
          </a:p>
        </p:txBody>
      </p:sp>
      <p:pic>
        <p:nvPicPr>
          <p:cNvPr id="3076" name="Picture 4" descr="http://www.collecttolkien.com/images/Stickers/Sticker%20FOTR%20Setof10%20Hobbits%202002.jpg"/>
          <p:cNvPicPr>
            <a:picLocks noChangeAspect="1" noChangeArrowheads="1"/>
          </p:cNvPicPr>
          <p:nvPr/>
        </p:nvPicPr>
        <p:blipFill rotWithShape="1">
          <a:blip r:embed="rId2">
            <a:extLst>
              <a:ext uri="{28A0092B-C50C-407E-A947-70E740481C1C}">
                <a14:useLocalDpi xmlns:a14="http://schemas.microsoft.com/office/drawing/2010/main" val="0"/>
              </a:ext>
            </a:extLst>
          </a:blip>
          <a:srcRect l="2446" t="2930" b="1"/>
          <a:stretch/>
        </p:blipFill>
        <p:spPr bwMode="auto">
          <a:xfrm>
            <a:off x="7240248" y="1033104"/>
            <a:ext cx="2773181" cy="19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79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5143" y="1203426"/>
            <a:ext cx="5106572" cy="1938992"/>
          </a:xfrm>
          <a:prstGeom prst="rect">
            <a:avLst/>
          </a:prstGeom>
          <a:noFill/>
        </p:spPr>
        <p:txBody>
          <a:bodyPr wrap="square" rtlCol="0">
            <a:spAutoFit/>
          </a:bodyPr>
          <a:lstStyle/>
          <a:p>
            <a:r>
              <a:rPr lang="en-US" sz="3000" dirty="0" smtClean="0">
                <a:solidFill>
                  <a:schemeClr val="bg1"/>
                </a:solidFill>
              </a:rPr>
              <a:t>The emphatic form is created by adding the correct conjugation of “to do” to the subject-verb relationship.</a:t>
            </a:r>
            <a:endParaRPr lang="en-US" sz="3000" dirty="0">
              <a:solidFill>
                <a:schemeClr val="bg1"/>
              </a:solidFill>
            </a:endParaRPr>
          </a:p>
        </p:txBody>
      </p:sp>
      <p:sp>
        <p:nvSpPr>
          <p:cNvPr id="4" name="Title 3"/>
          <p:cNvSpPr>
            <a:spLocks noGrp="1"/>
          </p:cNvSpPr>
          <p:nvPr>
            <p:ph type="title"/>
          </p:nvPr>
        </p:nvSpPr>
        <p:spPr>
          <a:xfrm>
            <a:off x="828058" y="13572"/>
            <a:ext cx="4760742" cy="1325563"/>
          </a:xfrm>
        </p:spPr>
        <p:txBody>
          <a:bodyPr/>
          <a:lstStyle/>
          <a:p>
            <a:r>
              <a:rPr lang="en-US" b="1" dirty="0" smtClean="0">
                <a:solidFill>
                  <a:schemeClr val="bg1"/>
                </a:solidFill>
              </a:rPr>
              <a:t>The Emphatic Form</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smtClean="0">
                <a:solidFill>
                  <a:schemeClr val="bg1"/>
                </a:solidFill>
              </a:rPr>
              <a:t>Hero’s Journey: </a:t>
            </a:r>
          </a:p>
          <a:p>
            <a:r>
              <a:rPr lang="en-US" sz="3000" dirty="0" smtClean="0">
                <a:solidFill>
                  <a:schemeClr val="bg1"/>
                </a:solidFill>
              </a:rPr>
              <a:t>Stage 6 – Tests, Allies, and Enemies</a:t>
            </a:r>
            <a:endParaRPr lang="en-US" sz="3000"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054307514"/>
              </p:ext>
            </p:extLst>
          </p:nvPr>
        </p:nvGraphicFramePr>
        <p:xfrm>
          <a:off x="140867" y="3339060"/>
          <a:ext cx="5842119" cy="1462123"/>
        </p:xfrm>
        <a:graphic>
          <a:graphicData uri="http://schemas.openxmlformats.org/drawingml/2006/table">
            <a:tbl>
              <a:tblPr firstRow="1" firstCol="1" bandRow="1">
                <a:tableStyleId>{5C22544A-7EE6-4342-B048-85BDC9FD1C3A}</a:tableStyleId>
              </a:tblPr>
              <a:tblGrid>
                <a:gridCol w="1928719"/>
                <a:gridCol w="2055021"/>
                <a:gridCol w="1858379"/>
              </a:tblGrid>
              <a:tr h="379084">
                <a:tc>
                  <a:txBody>
                    <a:bodyPr/>
                    <a:lstStyle/>
                    <a:p>
                      <a:pPr marL="0" marR="0">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singular</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a:solidFill>
                            <a:schemeClr val="tx1"/>
                          </a:solidFill>
                          <a:effectLst/>
                        </a:rPr>
                        <a:t>plural</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9084">
                <a:tc>
                  <a:txBody>
                    <a:bodyPr/>
                    <a:lstStyle/>
                    <a:p>
                      <a:pPr marL="0" marR="0">
                        <a:lnSpc>
                          <a:spcPct val="107000"/>
                        </a:lnSpc>
                        <a:spcBef>
                          <a:spcPts val="0"/>
                        </a:spcBef>
                        <a:spcAft>
                          <a:spcPts val="0"/>
                        </a:spcAft>
                      </a:pPr>
                      <a:r>
                        <a:rPr lang="en-US" sz="1800">
                          <a:solidFill>
                            <a:schemeClr val="tx1"/>
                          </a:solidFill>
                          <a:effectLst/>
                        </a:rPr>
                        <a:t>first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I </a:t>
                      </a:r>
                      <a:r>
                        <a:rPr lang="en-US" sz="1800" dirty="0" smtClean="0">
                          <a:solidFill>
                            <a:schemeClr val="tx1"/>
                          </a:solidFill>
                          <a:effectLst/>
                        </a:rPr>
                        <a:t>do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we </a:t>
                      </a:r>
                      <a:r>
                        <a:rPr lang="en-US" sz="1800" dirty="0" smtClean="0">
                          <a:solidFill>
                            <a:schemeClr val="tx1"/>
                          </a:solidFill>
                          <a:effectLst/>
                        </a:rPr>
                        <a:t>do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4871">
                <a:tc>
                  <a:txBody>
                    <a:bodyPr/>
                    <a:lstStyle/>
                    <a:p>
                      <a:pPr marL="0" marR="0">
                        <a:lnSpc>
                          <a:spcPct val="107000"/>
                        </a:lnSpc>
                        <a:spcBef>
                          <a:spcPts val="0"/>
                        </a:spcBef>
                        <a:spcAft>
                          <a:spcPts val="0"/>
                        </a:spcAft>
                      </a:pPr>
                      <a:r>
                        <a:rPr lang="en-US" sz="1800">
                          <a:solidFill>
                            <a:schemeClr val="tx1"/>
                          </a:solidFill>
                          <a:effectLst/>
                        </a:rPr>
                        <a:t>second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you </a:t>
                      </a:r>
                      <a:r>
                        <a:rPr lang="en-US" sz="1800" dirty="0" smtClean="0">
                          <a:solidFill>
                            <a:schemeClr val="tx1"/>
                          </a:solidFill>
                          <a:effectLst/>
                        </a:rPr>
                        <a:t>do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you (y’all) </a:t>
                      </a:r>
                      <a:r>
                        <a:rPr lang="en-US" sz="1800" dirty="0" smtClean="0">
                          <a:solidFill>
                            <a:schemeClr val="tx1"/>
                          </a:solidFill>
                          <a:effectLst/>
                        </a:rPr>
                        <a:t>do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9084">
                <a:tc>
                  <a:txBody>
                    <a:bodyPr/>
                    <a:lstStyle/>
                    <a:p>
                      <a:pPr marL="0" marR="0">
                        <a:lnSpc>
                          <a:spcPct val="107000"/>
                        </a:lnSpc>
                        <a:spcBef>
                          <a:spcPts val="0"/>
                        </a:spcBef>
                        <a:spcAft>
                          <a:spcPts val="0"/>
                        </a:spcAft>
                      </a:pPr>
                      <a:r>
                        <a:rPr lang="en-US" sz="1800">
                          <a:solidFill>
                            <a:schemeClr val="tx1"/>
                          </a:solidFill>
                          <a:effectLst/>
                        </a:rPr>
                        <a:t>third person</a:t>
                      </a:r>
                      <a:endParaRPr lang="en-US" sz="18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he/she/it </a:t>
                      </a:r>
                      <a:r>
                        <a:rPr lang="en-US" sz="1800" dirty="0" smtClean="0">
                          <a:solidFill>
                            <a:schemeClr val="tx1"/>
                          </a:solidFill>
                          <a:effectLst/>
                        </a:rPr>
                        <a:t>does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dirty="0">
                          <a:solidFill>
                            <a:schemeClr val="tx1"/>
                          </a:solidFill>
                          <a:effectLst/>
                        </a:rPr>
                        <a:t>they </a:t>
                      </a:r>
                      <a:r>
                        <a:rPr lang="en-US" sz="1800" dirty="0" smtClean="0">
                          <a:solidFill>
                            <a:schemeClr val="tx1"/>
                          </a:solidFill>
                          <a:effectLst/>
                        </a:rPr>
                        <a:t>do love</a:t>
                      </a:r>
                      <a:endParaRPr lang="en-US" sz="18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TextBox 4"/>
          <p:cNvSpPr txBox="1"/>
          <p:nvPr/>
        </p:nvSpPr>
        <p:spPr>
          <a:xfrm>
            <a:off x="438576" y="4952266"/>
            <a:ext cx="5150224" cy="923330"/>
          </a:xfrm>
          <a:prstGeom prst="rect">
            <a:avLst/>
          </a:prstGeom>
          <a:noFill/>
        </p:spPr>
        <p:txBody>
          <a:bodyPr wrap="square" rtlCol="0">
            <a:spAutoFit/>
          </a:bodyPr>
          <a:lstStyle/>
          <a:p>
            <a:r>
              <a:rPr lang="en-US" dirty="0" smtClean="0">
                <a:solidFill>
                  <a:schemeClr val="bg1"/>
                </a:solidFill>
              </a:rPr>
              <a:t>Note #1: </a:t>
            </a:r>
            <a:r>
              <a:rPr lang="en-US" dirty="0">
                <a:solidFill>
                  <a:schemeClr val="bg1"/>
                </a:solidFill>
              </a:rPr>
              <a:t>T</a:t>
            </a:r>
            <a:r>
              <a:rPr lang="en-US" dirty="0" smtClean="0">
                <a:solidFill>
                  <a:schemeClr val="bg1"/>
                </a:solidFill>
              </a:rPr>
              <a:t>he order of the words can be inverted to create a question: “</a:t>
            </a:r>
            <a:r>
              <a:rPr lang="en-US" u="sng" dirty="0" smtClean="0">
                <a:solidFill>
                  <a:schemeClr val="bg1"/>
                </a:solidFill>
              </a:rPr>
              <a:t>Do</a:t>
            </a:r>
            <a:r>
              <a:rPr lang="en-US" dirty="0" smtClean="0">
                <a:solidFill>
                  <a:schemeClr val="bg1"/>
                </a:solidFill>
              </a:rPr>
              <a:t> you love me?” – “You </a:t>
            </a:r>
            <a:r>
              <a:rPr lang="en-US" u="sng" dirty="0" smtClean="0">
                <a:solidFill>
                  <a:schemeClr val="bg1"/>
                </a:solidFill>
              </a:rPr>
              <a:t>do</a:t>
            </a:r>
            <a:r>
              <a:rPr lang="en-US" dirty="0" smtClean="0">
                <a:solidFill>
                  <a:schemeClr val="bg1"/>
                </a:solidFill>
              </a:rPr>
              <a:t> love me!”</a:t>
            </a:r>
            <a:endParaRPr lang="en-US" dirty="0">
              <a:solidFill>
                <a:schemeClr val="bg1"/>
              </a:solidFill>
            </a:endParaRPr>
          </a:p>
        </p:txBody>
      </p:sp>
      <p:sp>
        <p:nvSpPr>
          <p:cNvPr id="14" name="TextBox 13"/>
          <p:cNvSpPr txBox="1"/>
          <p:nvPr/>
        </p:nvSpPr>
        <p:spPr>
          <a:xfrm>
            <a:off x="6494929" y="1799614"/>
            <a:ext cx="5150224" cy="1200329"/>
          </a:xfrm>
          <a:prstGeom prst="rect">
            <a:avLst/>
          </a:prstGeom>
          <a:noFill/>
        </p:spPr>
        <p:txBody>
          <a:bodyPr wrap="square" rtlCol="0">
            <a:spAutoFit/>
          </a:bodyPr>
          <a:lstStyle/>
          <a:p>
            <a:r>
              <a:rPr lang="en-US" sz="2400" dirty="0" smtClean="0">
                <a:solidFill>
                  <a:schemeClr val="bg1"/>
                </a:solidFill>
              </a:rPr>
              <a:t>Although the hero might be brave and strong, he or she </a:t>
            </a:r>
            <a:r>
              <a:rPr lang="en-US" sz="2400" b="1" i="1" u="sng" dirty="0" smtClean="0">
                <a:solidFill>
                  <a:srgbClr val="FF0000"/>
                </a:solidFill>
              </a:rPr>
              <a:t>does</a:t>
            </a:r>
            <a:r>
              <a:rPr lang="en-US" sz="2400" b="1" u="sng" dirty="0" smtClean="0">
                <a:solidFill>
                  <a:srgbClr val="FF0000"/>
                </a:solidFill>
              </a:rPr>
              <a:t> need</a:t>
            </a:r>
            <a:r>
              <a:rPr lang="en-US" sz="2400" dirty="0" smtClean="0">
                <a:solidFill>
                  <a:schemeClr val="bg1"/>
                </a:solidFill>
              </a:rPr>
              <a:t> help – often in the form of a sidekick.</a:t>
            </a:r>
            <a:endParaRPr lang="en-US" sz="2400" dirty="0">
              <a:solidFill>
                <a:schemeClr val="bg1"/>
              </a:solidFill>
            </a:endParaRPr>
          </a:p>
        </p:txBody>
      </p:sp>
      <p:sp>
        <p:nvSpPr>
          <p:cNvPr id="16" name="TextBox 15"/>
          <p:cNvSpPr txBox="1"/>
          <p:nvPr/>
        </p:nvSpPr>
        <p:spPr>
          <a:xfrm>
            <a:off x="6448902" y="3130638"/>
            <a:ext cx="5196251" cy="369332"/>
          </a:xfrm>
          <a:prstGeom prst="rect">
            <a:avLst/>
          </a:prstGeom>
          <a:noFill/>
        </p:spPr>
        <p:txBody>
          <a:bodyPr wrap="square" rtlCol="0">
            <a:spAutoFit/>
          </a:bodyPr>
          <a:lstStyle/>
          <a:p>
            <a:r>
              <a:rPr lang="en-US" i="1" dirty="0" smtClean="0">
                <a:solidFill>
                  <a:srgbClr val="FFFF00"/>
                </a:solidFill>
              </a:rPr>
              <a:t>The addition of “does” emphasizes the word “need.”</a:t>
            </a:r>
            <a:endParaRPr lang="en-US" i="1" dirty="0">
              <a:solidFill>
                <a:srgbClr val="FFFF00"/>
              </a:solidFill>
            </a:endParaRPr>
          </a:p>
        </p:txBody>
      </p:sp>
      <p:sp>
        <p:nvSpPr>
          <p:cNvPr id="10" name="TextBox 9"/>
          <p:cNvSpPr txBox="1"/>
          <p:nvPr/>
        </p:nvSpPr>
        <p:spPr>
          <a:xfrm>
            <a:off x="411096" y="5854174"/>
            <a:ext cx="5150224" cy="923330"/>
          </a:xfrm>
          <a:prstGeom prst="rect">
            <a:avLst/>
          </a:prstGeom>
          <a:noFill/>
        </p:spPr>
        <p:txBody>
          <a:bodyPr wrap="square" rtlCol="0">
            <a:spAutoFit/>
          </a:bodyPr>
          <a:lstStyle/>
          <a:p>
            <a:r>
              <a:rPr lang="en-US" dirty="0" smtClean="0">
                <a:solidFill>
                  <a:schemeClr val="bg1"/>
                </a:solidFill>
              </a:rPr>
              <a:t>Note #2: </a:t>
            </a:r>
            <a:r>
              <a:rPr lang="en-US" dirty="0">
                <a:solidFill>
                  <a:schemeClr val="bg1"/>
                </a:solidFill>
              </a:rPr>
              <a:t>T</a:t>
            </a:r>
            <a:r>
              <a:rPr lang="en-US" dirty="0" smtClean="0">
                <a:solidFill>
                  <a:schemeClr val="bg1"/>
                </a:solidFill>
              </a:rPr>
              <a:t>he meaning of “do” is different when it is used for emphasis than when it is the verb itself: “I do basketball.”</a:t>
            </a:r>
            <a:endParaRPr lang="en-US" dirty="0">
              <a:solidFill>
                <a:schemeClr val="bg1"/>
              </a:solidFill>
            </a:endParaRPr>
          </a:p>
        </p:txBody>
      </p:sp>
      <p:sp>
        <p:nvSpPr>
          <p:cNvPr id="11" name="TextBox 10"/>
          <p:cNvSpPr txBox="1"/>
          <p:nvPr/>
        </p:nvSpPr>
        <p:spPr>
          <a:xfrm>
            <a:off x="6494929" y="3764621"/>
            <a:ext cx="5150224" cy="1938992"/>
          </a:xfrm>
          <a:prstGeom prst="rect">
            <a:avLst/>
          </a:prstGeom>
          <a:noFill/>
        </p:spPr>
        <p:txBody>
          <a:bodyPr wrap="square" rtlCol="0">
            <a:spAutoFit/>
          </a:bodyPr>
          <a:lstStyle/>
          <a:p>
            <a:r>
              <a:rPr lang="en-US" sz="2400" dirty="0" smtClean="0">
                <a:solidFill>
                  <a:schemeClr val="bg1"/>
                </a:solidFill>
              </a:rPr>
              <a:t>In spite of the fact that the minor obstacles the hero encounters make life more challenging, they </a:t>
            </a:r>
            <a:r>
              <a:rPr lang="en-US" sz="2400" b="1" i="1" u="sng" dirty="0" smtClean="0">
                <a:solidFill>
                  <a:srgbClr val="FF0000"/>
                </a:solidFill>
              </a:rPr>
              <a:t>do</a:t>
            </a:r>
            <a:r>
              <a:rPr lang="en-US" sz="2400" b="1" u="sng" dirty="0" smtClean="0">
                <a:solidFill>
                  <a:srgbClr val="FF0000"/>
                </a:solidFill>
              </a:rPr>
              <a:t> serve</a:t>
            </a:r>
            <a:r>
              <a:rPr lang="en-US" sz="2400" dirty="0" smtClean="0">
                <a:solidFill>
                  <a:schemeClr val="bg1"/>
                </a:solidFill>
              </a:rPr>
              <a:t> the purpose of teaching the hero important lessons.</a:t>
            </a:r>
            <a:endParaRPr lang="en-US" sz="2400" dirty="0">
              <a:solidFill>
                <a:schemeClr val="bg1"/>
              </a:solidFill>
            </a:endParaRPr>
          </a:p>
        </p:txBody>
      </p:sp>
      <p:sp>
        <p:nvSpPr>
          <p:cNvPr id="12" name="TextBox 11"/>
          <p:cNvSpPr txBox="1"/>
          <p:nvPr/>
        </p:nvSpPr>
        <p:spPr>
          <a:xfrm>
            <a:off x="6436412" y="5726428"/>
            <a:ext cx="5196251" cy="646331"/>
          </a:xfrm>
          <a:prstGeom prst="rect">
            <a:avLst/>
          </a:prstGeom>
          <a:noFill/>
        </p:spPr>
        <p:txBody>
          <a:bodyPr wrap="square" rtlCol="0">
            <a:spAutoFit/>
          </a:bodyPr>
          <a:lstStyle/>
          <a:p>
            <a:r>
              <a:rPr lang="en-US" i="1" dirty="0" smtClean="0">
                <a:solidFill>
                  <a:srgbClr val="FFFF00"/>
                </a:solidFill>
              </a:rPr>
              <a:t>The addition to “do” emphasizes the fact that the obstacles are helpful.</a:t>
            </a:r>
            <a:endParaRPr lang="en-US" i="1" dirty="0">
              <a:solidFill>
                <a:srgbClr val="FFFF00"/>
              </a:solidFill>
            </a:endParaRPr>
          </a:p>
        </p:txBody>
      </p:sp>
    </p:spTree>
    <p:extLst>
      <p:ext uri="{BB962C8B-B14F-4D97-AF65-F5344CB8AC3E}">
        <p14:creationId xmlns:p14="http://schemas.microsoft.com/office/powerpoint/2010/main" val="80121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464126" y="-116788"/>
            <a:ext cx="98012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a:t>
            </a:r>
            <a:r>
              <a:rPr lang="en-US" sz="3600" dirty="0">
                <a:solidFill>
                  <a:schemeClr val="bg1"/>
                </a:solidFill>
              </a:rPr>
              <a:t>6</a:t>
            </a:r>
            <a:r>
              <a:rPr lang="en-US" sz="3600" dirty="0" smtClean="0">
                <a:solidFill>
                  <a:schemeClr val="bg1"/>
                </a:solidFill>
              </a:rPr>
              <a:t> – Tests, Allies, and Enemies</a:t>
            </a:r>
            <a:endParaRPr lang="en-US" sz="3600" dirty="0">
              <a:solidFill>
                <a:schemeClr val="bg1"/>
              </a:solidFill>
            </a:endParaRPr>
          </a:p>
        </p:txBody>
      </p:sp>
      <p:sp>
        <p:nvSpPr>
          <p:cNvPr id="3" name="TextBox 2"/>
          <p:cNvSpPr txBox="1"/>
          <p:nvPr/>
        </p:nvSpPr>
        <p:spPr>
          <a:xfrm>
            <a:off x="494676" y="914935"/>
            <a:ext cx="11322570" cy="430887"/>
          </a:xfrm>
          <a:prstGeom prst="rect">
            <a:avLst/>
          </a:prstGeom>
          <a:noFill/>
        </p:spPr>
        <p:txBody>
          <a:bodyPr wrap="square" rtlCol="0">
            <a:spAutoFit/>
          </a:bodyPr>
          <a:lstStyle/>
          <a:p>
            <a:pPr algn="ctr"/>
            <a:r>
              <a:rPr lang="en-US" sz="2200" i="1" dirty="0" smtClean="0">
                <a:solidFill>
                  <a:schemeClr val="bg1"/>
                </a:solidFill>
              </a:rPr>
              <a:t>Explain how the addition of the word “do” or “does” changes the meaning of the sentence.</a:t>
            </a:r>
            <a:endParaRPr lang="en-US" sz="2200" i="1" dirty="0">
              <a:solidFill>
                <a:schemeClr val="bg1"/>
              </a:solidFill>
            </a:endParaRPr>
          </a:p>
        </p:txBody>
      </p:sp>
      <p:sp>
        <p:nvSpPr>
          <p:cNvPr id="9" name="TextBox 8"/>
          <p:cNvSpPr txBox="1"/>
          <p:nvPr/>
        </p:nvSpPr>
        <p:spPr>
          <a:xfrm>
            <a:off x="5561345" y="4381052"/>
            <a:ext cx="5471329" cy="670633"/>
          </a:xfrm>
          <a:prstGeom prst="rect">
            <a:avLst/>
          </a:prstGeom>
          <a:noFill/>
        </p:spPr>
        <p:txBody>
          <a:bodyPr wrap="square" rtlCol="0">
            <a:spAutoFit/>
          </a:bodyPr>
          <a:lstStyle/>
          <a:p>
            <a:pPr algn="ctr"/>
            <a:r>
              <a:rPr lang="en-US" dirty="0" smtClean="0">
                <a:solidFill>
                  <a:schemeClr val="bg1"/>
                </a:solidFill>
              </a:rPr>
              <a:t>Does Harry use the skills he learned on the </a:t>
            </a:r>
            <a:r>
              <a:rPr lang="en-US" dirty="0" err="1" smtClean="0">
                <a:solidFill>
                  <a:schemeClr val="bg1"/>
                </a:solidFill>
              </a:rPr>
              <a:t>Quidditch</a:t>
            </a:r>
            <a:r>
              <a:rPr lang="en-US" dirty="0" smtClean="0">
                <a:solidFill>
                  <a:schemeClr val="bg1"/>
                </a:solidFill>
              </a:rPr>
              <a:t> field to defeat Professor </a:t>
            </a:r>
            <a:r>
              <a:rPr lang="en-US" dirty="0" err="1" smtClean="0">
                <a:solidFill>
                  <a:schemeClr val="bg1"/>
                </a:solidFill>
              </a:rPr>
              <a:t>Quirrel</a:t>
            </a:r>
            <a:r>
              <a:rPr lang="en-US" dirty="0" smtClean="0">
                <a:solidFill>
                  <a:schemeClr val="bg1"/>
                </a:solidFill>
              </a:rPr>
              <a:t>?</a:t>
            </a:r>
            <a:endParaRPr lang="en-US" dirty="0">
              <a:solidFill>
                <a:schemeClr val="bg1"/>
              </a:solidFill>
            </a:endParaRPr>
          </a:p>
        </p:txBody>
      </p:sp>
      <p:pic>
        <p:nvPicPr>
          <p:cNvPr id="4098" name="Picture 2" descr="http://i.ytimg.com/vi/fIoKouj-nko/hq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l="33647" t="5667" b="6463"/>
          <a:stretch/>
        </p:blipFill>
        <p:spPr bwMode="auto">
          <a:xfrm>
            <a:off x="5561345" y="1963710"/>
            <a:ext cx="2354503" cy="23384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ak-hdl.buzzfed.com/static/enhanced/webdr05/2013/6/24/17/enhanced-buzz-11418-1372110664-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5728" y="1992363"/>
            <a:ext cx="2936946" cy="222268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img2.wikia.nocookie.net/__cb20110303094509/olympians/images/e/ef/Module_300_char_cam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8940" y="1783830"/>
            <a:ext cx="1695275" cy="25372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96223" y="4345181"/>
            <a:ext cx="4195696" cy="646544"/>
          </a:xfrm>
          <a:prstGeom prst="rect">
            <a:avLst/>
          </a:prstGeom>
          <a:noFill/>
        </p:spPr>
        <p:txBody>
          <a:bodyPr wrap="square" rtlCol="0">
            <a:spAutoFit/>
          </a:bodyPr>
          <a:lstStyle/>
          <a:p>
            <a:pPr algn="ctr"/>
            <a:r>
              <a:rPr lang="en-US" dirty="0" smtClean="0">
                <a:solidFill>
                  <a:schemeClr val="bg1"/>
                </a:solidFill>
              </a:rPr>
              <a:t>Although Camp Half-Blood is a lot of fun, campers do work hard to train for combat.</a:t>
            </a:r>
            <a:endParaRPr lang="en-US" dirty="0">
              <a:solidFill>
                <a:schemeClr val="bg1"/>
              </a:solidFill>
            </a:endParaRPr>
          </a:p>
        </p:txBody>
      </p:sp>
    </p:spTree>
    <p:extLst>
      <p:ext uri="{BB962C8B-B14F-4D97-AF65-F5344CB8AC3E}">
        <p14:creationId xmlns:p14="http://schemas.microsoft.com/office/powerpoint/2010/main" val="318309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4245" y="1490008"/>
            <a:ext cx="5657188" cy="1938992"/>
          </a:xfrm>
          <a:prstGeom prst="rect">
            <a:avLst/>
          </a:prstGeom>
          <a:noFill/>
        </p:spPr>
        <p:txBody>
          <a:bodyPr wrap="square" rtlCol="0">
            <a:spAutoFit/>
          </a:bodyPr>
          <a:lstStyle/>
          <a:p>
            <a:r>
              <a:rPr lang="en-US" sz="3000" dirty="0" smtClean="0">
                <a:solidFill>
                  <a:schemeClr val="bg1"/>
                </a:solidFill>
              </a:rPr>
              <a:t>When a verb is formed by using two or more verbs, the </a:t>
            </a:r>
            <a:r>
              <a:rPr lang="en-US" sz="3000" i="1" dirty="0" smtClean="0">
                <a:solidFill>
                  <a:schemeClr val="bg1"/>
                </a:solidFill>
              </a:rPr>
              <a:t>non-action</a:t>
            </a:r>
            <a:r>
              <a:rPr lang="en-US" sz="3000" dirty="0" smtClean="0">
                <a:solidFill>
                  <a:schemeClr val="bg1"/>
                </a:solidFill>
              </a:rPr>
              <a:t> verb is called an “auxiliary” or “helping” verb.</a:t>
            </a:r>
            <a:endParaRPr lang="en-US" sz="3000" dirty="0">
              <a:solidFill>
                <a:schemeClr val="bg1"/>
              </a:solidFill>
            </a:endParaRPr>
          </a:p>
        </p:txBody>
      </p:sp>
      <p:sp>
        <p:nvSpPr>
          <p:cNvPr id="4" name="Title 3"/>
          <p:cNvSpPr>
            <a:spLocks noGrp="1"/>
          </p:cNvSpPr>
          <p:nvPr>
            <p:ph type="title"/>
          </p:nvPr>
        </p:nvSpPr>
        <p:spPr>
          <a:xfrm>
            <a:off x="398439" y="89691"/>
            <a:ext cx="5588800" cy="1325563"/>
          </a:xfrm>
        </p:spPr>
        <p:txBody>
          <a:bodyPr/>
          <a:lstStyle/>
          <a:p>
            <a:r>
              <a:rPr lang="en-US" b="1" dirty="0" smtClean="0">
                <a:solidFill>
                  <a:schemeClr val="bg1"/>
                </a:solidFill>
              </a:rPr>
              <a:t>Auxiliary (Helping) Verbs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217280" y="164445"/>
            <a:ext cx="597472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dirty="0" smtClean="0">
                <a:solidFill>
                  <a:schemeClr val="bg1"/>
                </a:solidFill>
              </a:rPr>
              <a:t>Hero’s Journey: </a:t>
            </a:r>
          </a:p>
          <a:p>
            <a:r>
              <a:rPr lang="en-US" sz="2900" dirty="0" smtClean="0">
                <a:solidFill>
                  <a:schemeClr val="bg1"/>
                </a:solidFill>
              </a:rPr>
              <a:t>Stage 7 – Temptation and the Goddess</a:t>
            </a:r>
            <a:endParaRPr lang="en-US" sz="2900" dirty="0">
              <a:solidFill>
                <a:schemeClr val="bg1"/>
              </a:solidFill>
            </a:endParaRPr>
          </a:p>
        </p:txBody>
      </p:sp>
      <p:sp>
        <p:nvSpPr>
          <p:cNvPr id="5" name="TextBox 4"/>
          <p:cNvSpPr txBox="1"/>
          <p:nvPr/>
        </p:nvSpPr>
        <p:spPr>
          <a:xfrm>
            <a:off x="622835" y="4010842"/>
            <a:ext cx="5150224" cy="1446550"/>
          </a:xfrm>
          <a:prstGeom prst="rect">
            <a:avLst/>
          </a:prstGeom>
          <a:noFill/>
        </p:spPr>
        <p:txBody>
          <a:bodyPr wrap="square" rtlCol="0">
            <a:spAutoFit/>
          </a:bodyPr>
          <a:lstStyle/>
          <a:p>
            <a:r>
              <a:rPr lang="en-US" sz="2200" dirty="0" smtClean="0">
                <a:solidFill>
                  <a:schemeClr val="bg1"/>
                </a:solidFill>
              </a:rPr>
              <a:t>Auxiliary verbs include any form of the verbs </a:t>
            </a:r>
            <a:r>
              <a:rPr lang="en-US" sz="2200" i="1" dirty="0" smtClean="0">
                <a:solidFill>
                  <a:schemeClr val="bg1"/>
                </a:solidFill>
              </a:rPr>
              <a:t>to be</a:t>
            </a:r>
            <a:r>
              <a:rPr lang="en-US" sz="2200" dirty="0" smtClean="0">
                <a:solidFill>
                  <a:schemeClr val="bg1"/>
                </a:solidFill>
              </a:rPr>
              <a:t>, </a:t>
            </a:r>
            <a:r>
              <a:rPr lang="en-US" sz="2200" i="1" dirty="0" smtClean="0">
                <a:solidFill>
                  <a:schemeClr val="bg1"/>
                </a:solidFill>
              </a:rPr>
              <a:t>to do</a:t>
            </a:r>
            <a:r>
              <a:rPr lang="en-US" sz="2200" dirty="0" smtClean="0">
                <a:solidFill>
                  <a:schemeClr val="bg1"/>
                </a:solidFill>
              </a:rPr>
              <a:t>, and </a:t>
            </a:r>
            <a:r>
              <a:rPr lang="en-US" sz="2200" i="1" dirty="0" smtClean="0">
                <a:solidFill>
                  <a:schemeClr val="bg1"/>
                </a:solidFill>
              </a:rPr>
              <a:t>to have</a:t>
            </a:r>
            <a:r>
              <a:rPr lang="en-US" sz="2200" dirty="0" smtClean="0">
                <a:solidFill>
                  <a:schemeClr val="bg1"/>
                </a:solidFill>
              </a:rPr>
              <a:t>, as well as </a:t>
            </a:r>
            <a:r>
              <a:rPr lang="en-US" sz="2200" dirty="0">
                <a:solidFill>
                  <a:schemeClr val="bg1"/>
                </a:solidFill>
              </a:rPr>
              <a:t>the words </a:t>
            </a:r>
            <a:r>
              <a:rPr lang="en-US" sz="2200" i="1" dirty="0">
                <a:solidFill>
                  <a:schemeClr val="bg1"/>
                </a:solidFill>
              </a:rPr>
              <a:t>can, could, may, might, must, ought to, shall, should, will, </a:t>
            </a:r>
            <a:r>
              <a:rPr lang="en-US" sz="2200" i="1" dirty="0" smtClean="0">
                <a:solidFill>
                  <a:schemeClr val="bg1"/>
                </a:solidFill>
              </a:rPr>
              <a:t>would.</a:t>
            </a:r>
            <a:endParaRPr lang="en-US" sz="2200" i="1" dirty="0">
              <a:solidFill>
                <a:schemeClr val="bg1"/>
              </a:solidFill>
            </a:endParaRPr>
          </a:p>
        </p:txBody>
      </p:sp>
      <p:sp>
        <p:nvSpPr>
          <p:cNvPr id="14" name="TextBox 13"/>
          <p:cNvSpPr txBox="1"/>
          <p:nvPr/>
        </p:nvSpPr>
        <p:spPr>
          <a:xfrm>
            <a:off x="6539736" y="1490008"/>
            <a:ext cx="5329808" cy="1200329"/>
          </a:xfrm>
          <a:prstGeom prst="rect">
            <a:avLst/>
          </a:prstGeom>
          <a:noFill/>
        </p:spPr>
        <p:txBody>
          <a:bodyPr wrap="square" rtlCol="0">
            <a:spAutoFit/>
          </a:bodyPr>
          <a:lstStyle/>
          <a:p>
            <a:r>
              <a:rPr lang="en-US" sz="2400" dirty="0" smtClean="0">
                <a:solidFill>
                  <a:schemeClr val="bg1"/>
                </a:solidFill>
              </a:rPr>
              <a:t>The hero </a:t>
            </a:r>
            <a:r>
              <a:rPr lang="en-US" sz="2400" b="1" i="1" u="sng" dirty="0" smtClean="0">
                <a:solidFill>
                  <a:srgbClr val="FFC000"/>
                </a:solidFill>
              </a:rPr>
              <a:t>is</a:t>
            </a:r>
            <a:r>
              <a:rPr lang="en-US" sz="2400" b="1" u="sng" dirty="0" smtClean="0">
                <a:solidFill>
                  <a:srgbClr val="FF0000"/>
                </a:solidFill>
              </a:rPr>
              <a:t> going </a:t>
            </a:r>
            <a:r>
              <a:rPr lang="en-US" sz="2400" dirty="0" smtClean="0">
                <a:solidFill>
                  <a:schemeClr val="bg1"/>
                </a:solidFill>
              </a:rPr>
              <a:t>on his or her quest when he or she encounters temptation (often in the form of a woman).</a:t>
            </a:r>
            <a:endParaRPr lang="en-US" sz="2400" dirty="0">
              <a:solidFill>
                <a:schemeClr val="bg1"/>
              </a:solidFill>
            </a:endParaRPr>
          </a:p>
        </p:txBody>
      </p:sp>
      <p:sp>
        <p:nvSpPr>
          <p:cNvPr id="13" name="TextBox 12"/>
          <p:cNvSpPr txBox="1"/>
          <p:nvPr/>
        </p:nvSpPr>
        <p:spPr>
          <a:xfrm>
            <a:off x="6494197" y="2792943"/>
            <a:ext cx="5329808" cy="461665"/>
          </a:xfrm>
          <a:prstGeom prst="rect">
            <a:avLst/>
          </a:prstGeom>
          <a:noFill/>
        </p:spPr>
        <p:txBody>
          <a:bodyPr wrap="square" rtlCol="0">
            <a:spAutoFit/>
          </a:bodyPr>
          <a:lstStyle/>
          <a:p>
            <a:r>
              <a:rPr lang="en-US" sz="2400" dirty="0" smtClean="0">
                <a:solidFill>
                  <a:schemeClr val="bg1"/>
                </a:solidFill>
              </a:rPr>
              <a:t>The hero </a:t>
            </a:r>
            <a:r>
              <a:rPr lang="en-US" sz="2400" b="1" i="1" u="sng" dirty="0" smtClean="0">
                <a:solidFill>
                  <a:srgbClr val="FFC000"/>
                </a:solidFill>
              </a:rPr>
              <a:t>should</a:t>
            </a:r>
            <a:r>
              <a:rPr lang="en-US" sz="2400" b="1" u="sng" dirty="0" smtClean="0">
                <a:solidFill>
                  <a:srgbClr val="FF0000"/>
                </a:solidFill>
              </a:rPr>
              <a:t> resist</a:t>
            </a:r>
            <a:r>
              <a:rPr lang="en-US" sz="2400" dirty="0" smtClean="0">
                <a:solidFill>
                  <a:schemeClr val="bg1"/>
                </a:solidFill>
              </a:rPr>
              <a:t> the temptation.</a:t>
            </a:r>
            <a:endParaRPr lang="en-US" sz="2400" dirty="0">
              <a:solidFill>
                <a:schemeClr val="bg1"/>
              </a:solidFill>
            </a:endParaRPr>
          </a:p>
        </p:txBody>
      </p:sp>
      <p:sp>
        <p:nvSpPr>
          <p:cNvPr id="15" name="TextBox 14"/>
          <p:cNvSpPr txBox="1"/>
          <p:nvPr/>
        </p:nvSpPr>
        <p:spPr>
          <a:xfrm>
            <a:off x="6539736" y="3393107"/>
            <a:ext cx="5329808" cy="830997"/>
          </a:xfrm>
          <a:prstGeom prst="rect">
            <a:avLst/>
          </a:prstGeom>
          <a:noFill/>
        </p:spPr>
        <p:txBody>
          <a:bodyPr wrap="square" rtlCol="0">
            <a:spAutoFit/>
          </a:bodyPr>
          <a:lstStyle/>
          <a:p>
            <a:r>
              <a:rPr lang="en-US" sz="2400" dirty="0" smtClean="0">
                <a:solidFill>
                  <a:schemeClr val="bg1"/>
                </a:solidFill>
              </a:rPr>
              <a:t>A goddess or a strong woman </a:t>
            </a:r>
            <a:r>
              <a:rPr lang="en-US" sz="2400" b="1" i="1" u="sng" dirty="0" smtClean="0">
                <a:solidFill>
                  <a:srgbClr val="FFC000"/>
                </a:solidFill>
              </a:rPr>
              <a:t>might</a:t>
            </a:r>
            <a:r>
              <a:rPr lang="en-US" sz="2400" b="1" u="sng" dirty="0" smtClean="0">
                <a:solidFill>
                  <a:srgbClr val="FF0000"/>
                </a:solidFill>
              </a:rPr>
              <a:t> appear</a:t>
            </a:r>
            <a:r>
              <a:rPr lang="en-US" sz="2400" dirty="0" smtClean="0">
                <a:solidFill>
                  <a:schemeClr val="bg1"/>
                </a:solidFill>
              </a:rPr>
              <a:t> to inspire the hero.</a:t>
            </a:r>
            <a:endParaRPr lang="en-US" sz="2400" dirty="0">
              <a:solidFill>
                <a:schemeClr val="bg1"/>
              </a:solidFill>
            </a:endParaRPr>
          </a:p>
        </p:txBody>
      </p:sp>
      <p:sp>
        <p:nvSpPr>
          <p:cNvPr id="17" name="TextBox 16"/>
          <p:cNvSpPr txBox="1"/>
          <p:nvPr/>
        </p:nvSpPr>
        <p:spPr>
          <a:xfrm>
            <a:off x="6539736" y="4362603"/>
            <a:ext cx="5329808" cy="1200329"/>
          </a:xfrm>
          <a:prstGeom prst="rect">
            <a:avLst/>
          </a:prstGeom>
          <a:noFill/>
        </p:spPr>
        <p:txBody>
          <a:bodyPr wrap="square" rtlCol="0">
            <a:spAutoFit/>
          </a:bodyPr>
          <a:lstStyle/>
          <a:p>
            <a:r>
              <a:rPr lang="en-US" sz="2400" dirty="0" smtClean="0">
                <a:solidFill>
                  <a:schemeClr val="bg1"/>
                </a:solidFill>
              </a:rPr>
              <a:t>At the end of the journey, if the hero </a:t>
            </a:r>
            <a:r>
              <a:rPr lang="en-US" sz="2400" b="1" i="1" u="sng" dirty="0" smtClean="0">
                <a:solidFill>
                  <a:srgbClr val="FFC000"/>
                </a:solidFill>
              </a:rPr>
              <a:t>has</a:t>
            </a:r>
            <a:r>
              <a:rPr lang="en-US" sz="2400" b="1" u="sng" dirty="0" smtClean="0">
                <a:solidFill>
                  <a:srgbClr val="FF0000"/>
                </a:solidFill>
              </a:rPr>
              <a:t> listened</a:t>
            </a:r>
            <a:r>
              <a:rPr lang="en-US" sz="2400" dirty="0" smtClean="0">
                <a:solidFill>
                  <a:schemeClr val="bg1"/>
                </a:solidFill>
              </a:rPr>
              <a:t> to the goddess, he or she will be successful. </a:t>
            </a:r>
            <a:endParaRPr lang="en-US" sz="2400" dirty="0">
              <a:solidFill>
                <a:schemeClr val="bg1"/>
              </a:solidFill>
            </a:endParaRPr>
          </a:p>
        </p:txBody>
      </p:sp>
    </p:spTree>
    <p:extLst>
      <p:ext uri="{BB962C8B-B14F-4D97-AF65-F5344CB8AC3E}">
        <p14:creationId xmlns:p14="http://schemas.microsoft.com/office/powerpoint/2010/main" val="178578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3" grpId="0"/>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929390" y="-116788"/>
            <a:ext cx="1088785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a:t>
            </a:r>
            <a:r>
              <a:rPr lang="en-US" sz="3600" dirty="0">
                <a:solidFill>
                  <a:schemeClr val="bg1"/>
                </a:solidFill>
              </a:rPr>
              <a:t>7</a:t>
            </a:r>
            <a:r>
              <a:rPr lang="en-US" sz="3600" dirty="0" smtClean="0">
                <a:solidFill>
                  <a:schemeClr val="bg1"/>
                </a:solidFill>
              </a:rPr>
              <a:t> – Temptation and the Goddess</a:t>
            </a:r>
            <a:endParaRPr lang="en-US" sz="3600" dirty="0">
              <a:solidFill>
                <a:schemeClr val="bg1"/>
              </a:solidFill>
            </a:endParaRPr>
          </a:p>
        </p:txBody>
      </p:sp>
      <p:sp>
        <p:nvSpPr>
          <p:cNvPr id="3" name="TextBox 2"/>
          <p:cNvSpPr txBox="1"/>
          <p:nvPr/>
        </p:nvSpPr>
        <p:spPr>
          <a:xfrm>
            <a:off x="494676" y="914935"/>
            <a:ext cx="11322570" cy="430887"/>
          </a:xfrm>
          <a:prstGeom prst="rect">
            <a:avLst/>
          </a:prstGeom>
          <a:noFill/>
        </p:spPr>
        <p:txBody>
          <a:bodyPr wrap="square" rtlCol="0">
            <a:spAutoFit/>
          </a:bodyPr>
          <a:lstStyle/>
          <a:p>
            <a:pPr algn="ctr"/>
            <a:r>
              <a:rPr lang="en-US" sz="2200" i="1" dirty="0" smtClean="0">
                <a:solidFill>
                  <a:schemeClr val="bg1"/>
                </a:solidFill>
              </a:rPr>
              <a:t>Identify the auxiliary verbs in the following sentences.</a:t>
            </a:r>
            <a:endParaRPr lang="en-US" sz="2200" i="1" dirty="0">
              <a:solidFill>
                <a:schemeClr val="bg1"/>
              </a:solidFill>
            </a:endParaRPr>
          </a:p>
        </p:txBody>
      </p:sp>
      <p:sp>
        <p:nvSpPr>
          <p:cNvPr id="14" name="TextBox 13"/>
          <p:cNvSpPr txBox="1"/>
          <p:nvPr/>
        </p:nvSpPr>
        <p:spPr>
          <a:xfrm>
            <a:off x="361310" y="3531507"/>
            <a:ext cx="4705364" cy="646331"/>
          </a:xfrm>
          <a:prstGeom prst="rect">
            <a:avLst/>
          </a:prstGeom>
          <a:noFill/>
        </p:spPr>
        <p:txBody>
          <a:bodyPr wrap="square" rtlCol="0">
            <a:spAutoFit/>
          </a:bodyPr>
          <a:lstStyle/>
          <a:p>
            <a:pPr algn="ctr"/>
            <a:r>
              <a:rPr lang="en-US" dirty="0" smtClean="0">
                <a:solidFill>
                  <a:schemeClr val="bg1"/>
                </a:solidFill>
              </a:rPr>
              <a:t>Although the Elf Queen Galadriel considers taking Frodo’s ring, she does decide to help him.</a:t>
            </a:r>
            <a:endParaRPr lang="en-US" dirty="0">
              <a:solidFill>
                <a:schemeClr val="bg1"/>
              </a:solidFill>
            </a:endParaRPr>
          </a:p>
        </p:txBody>
      </p:sp>
      <p:pic>
        <p:nvPicPr>
          <p:cNvPr id="5122" name="Picture 2" descr="http://img3.wikia.nocookie.net/__cb20150806142301/lotr/images/9/91/LadyGaladri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322" y="1399892"/>
            <a:ext cx="1722307" cy="21375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orig12.deviantart.net/12d4/f/2012/004/0/e/0e154c6c7ffa1a0ce4255525c6994f07-d4la8e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2733" y="4207818"/>
            <a:ext cx="1577484" cy="197969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63810" y="6187257"/>
            <a:ext cx="4705364" cy="646331"/>
          </a:xfrm>
          <a:prstGeom prst="rect">
            <a:avLst/>
          </a:prstGeom>
          <a:noFill/>
        </p:spPr>
        <p:txBody>
          <a:bodyPr wrap="square" rtlCol="0">
            <a:spAutoFit/>
          </a:bodyPr>
          <a:lstStyle/>
          <a:p>
            <a:pPr algn="ctr"/>
            <a:r>
              <a:rPr lang="en-US" dirty="0" smtClean="0">
                <a:solidFill>
                  <a:schemeClr val="bg1"/>
                </a:solidFill>
              </a:rPr>
              <a:t>In the picture above, the Lady of the Lake is giving King Arthur his famous sword.</a:t>
            </a:r>
            <a:endParaRPr lang="en-US" dirty="0">
              <a:solidFill>
                <a:schemeClr val="bg1"/>
              </a:solidFill>
            </a:endParaRPr>
          </a:p>
        </p:txBody>
      </p:sp>
      <p:pic>
        <p:nvPicPr>
          <p:cNvPr id="5128" name="Picture 8" descr="http://img1.wikia.nocookie.net/__cb20140324050016/disney/images/7/79/Hercules3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97843" y="1529145"/>
            <a:ext cx="3340439" cy="187899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869357" y="3485340"/>
            <a:ext cx="5397410" cy="369332"/>
          </a:xfrm>
          <a:prstGeom prst="rect">
            <a:avLst/>
          </a:prstGeom>
          <a:noFill/>
        </p:spPr>
        <p:txBody>
          <a:bodyPr wrap="square" rtlCol="0">
            <a:spAutoFit/>
          </a:bodyPr>
          <a:lstStyle/>
          <a:p>
            <a:pPr algn="ctr"/>
            <a:r>
              <a:rPr lang="en-US" dirty="0" smtClean="0">
                <a:solidFill>
                  <a:schemeClr val="bg1"/>
                </a:solidFill>
              </a:rPr>
              <a:t>After Megara has betrayed Hercules, she feels remorse.</a:t>
            </a:r>
            <a:endParaRPr lang="en-US" dirty="0">
              <a:solidFill>
                <a:schemeClr val="bg1"/>
              </a:solidFill>
            </a:endParaRPr>
          </a:p>
        </p:txBody>
      </p:sp>
      <p:pic>
        <p:nvPicPr>
          <p:cNvPr id="5130" name="Picture 10" descr="http://ricshewell.com/wp-content/uploads/2013/09/1369351073_adam_and_eve-300x22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9312" y="3939130"/>
            <a:ext cx="2857500" cy="214312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871857" y="6156080"/>
            <a:ext cx="5397410" cy="369332"/>
          </a:xfrm>
          <a:prstGeom prst="rect">
            <a:avLst/>
          </a:prstGeom>
          <a:noFill/>
        </p:spPr>
        <p:txBody>
          <a:bodyPr wrap="square" rtlCol="0">
            <a:spAutoFit/>
          </a:bodyPr>
          <a:lstStyle/>
          <a:p>
            <a:pPr algn="ctr"/>
            <a:r>
              <a:rPr lang="en-US" dirty="0" smtClean="0">
                <a:solidFill>
                  <a:schemeClr val="bg1"/>
                </a:solidFill>
              </a:rPr>
              <a:t>Adam ought to resist when Eve offers him an apple.</a:t>
            </a:r>
            <a:endParaRPr lang="en-US" dirty="0">
              <a:solidFill>
                <a:schemeClr val="bg1"/>
              </a:solidFill>
            </a:endParaRPr>
          </a:p>
        </p:txBody>
      </p:sp>
    </p:spTree>
    <p:extLst>
      <p:ext uri="{BB962C8B-B14F-4D97-AF65-F5344CB8AC3E}">
        <p14:creationId xmlns:p14="http://schemas.microsoft.com/office/powerpoint/2010/main" val="112684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1"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3211" y="1203426"/>
            <a:ext cx="5626804" cy="1477328"/>
          </a:xfrm>
          <a:prstGeom prst="rect">
            <a:avLst/>
          </a:prstGeom>
          <a:noFill/>
        </p:spPr>
        <p:txBody>
          <a:bodyPr wrap="square" rtlCol="0">
            <a:spAutoFit/>
          </a:bodyPr>
          <a:lstStyle/>
          <a:p>
            <a:r>
              <a:rPr lang="en-US" sz="3000" dirty="0" smtClean="0">
                <a:solidFill>
                  <a:schemeClr val="bg1"/>
                </a:solidFill>
              </a:rPr>
              <a:t>Linking verbs do not express action. Instead, they </a:t>
            </a:r>
            <a:r>
              <a:rPr lang="en-US" sz="3000" b="1" i="1" u="sng" dirty="0" smtClean="0">
                <a:solidFill>
                  <a:schemeClr val="bg1"/>
                </a:solidFill>
              </a:rPr>
              <a:t>link</a:t>
            </a:r>
            <a:r>
              <a:rPr lang="en-US" sz="3000" dirty="0" smtClean="0">
                <a:solidFill>
                  <a:schemeClr val="bg1"/>
                </a:solidFill>
              </a:rPr>
              <a:t> a noun to more information about that noun.</a:t>
            </a:r>
            <a:endParaRPr lang="en-US" sz="3000" dirty="0">
              <a:solidFill>
                <a:schemeClr val="bg1"/>
              </a:solidFill>
            </a:endParaRPr>
          </a:p>
        </p:txBody>
      </p:sp>
      <p:sp>
        <p:nvSpPr>
          <p:cNvPr id="4" name="Title 3"/>
          <p:cNvSpPr>
            <a:spLocks noGrp="1"/>
          </p:cNvSpPr>
          <p:nvPr>
            <p:ph type="title"/>
          </p:nvPr>
        </p:nvSpPr>
        <p:spPr>
          <a:xfrm>
            <a:off x="828058" y="13572"/>
            <a:ext cx="4760742" cy="1325563"/>
          </a:xfrm>
        </p:spPr>
        <p:txBody>
          <a:bodyPr/>
          <a:lstStyle/>
          <a:p>
            <a:r>
              <a:rPr lang="en-US" b="1" dirty="0" smtClean="0">
                <a:solidFill>
                  <a:schemeClr val="bg1"/>
                </a:solidFill>
              </a:rPr>
              <a:t>Linking Verbs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smtClean="0">
                <a:solidFill>
                  <a:schemeClr val="bg1"/>
                </a:solidFill>
              </a:rPr>
              <a:t>Hero’s Journey: </a:t>
            </a:r>
          </a:p>
          <a:p>
            <a:r>
              <a:rPr lang="en-US" sz="3000" dirty="0" smtClean="0">
                <a:solidFill>
                  <a:schemeClr val="bg1"/>
                </a:solidFill>
              </a:rPr>
              <a:t>Stage 8 – The Abyss/the Underworld/the Innermost Cave/the Darkest Place</a:t>
            </a:r>
            <a:endParaRPr lang="en-US" sz="3000" dirty="0">
              <a:solidFill>
                <a:schemeClr val="bg1"/>
              </a:solidFill>
            </a:endParaRPr>
          </a:p>
        </p:txBody>
      </p:sp>
      <p:sp>
        <p:nvSpPr>
          <p:cNvPr id="5" name="TextBox 4"/>
          <p:cNvSpPr txBox="1"/>
          <p:nvPr/>
        </p:nvSpPr>
        <p:spPr>
          <a:xfrm>
            <a:off x="849031" y="2635784"/>
            <a:ext cx="4628856" cy="4431983"/>
          </a:xfrm>
          <a:prstGeom prst="rect">
            <a:avLst/>
          </a:prstGeom>
          <a:noFill/>
        </p:spPr>
        <p:txBody>
          <a:bodyPr wrap="square" rtlCol="0">
            <a:spAutoFit/>
          </a:bodyPr>
          <a:lstStyle/>
          <a:p>
            <a:r>
              <a:rPr lang="en-US" sz="2400" dirty="0" smtClean="0">
                <a:solidFill>
                  <a:schemeClr val="bg1"/>
                </a:solidFill>
              </a:rPr>
              <a:t>Common linking verbs include forms of the following:</a:t>
            </a:r>
          </a:p>
          <a:p>
            <a:pPr marL="342900" indent="-342900">
              <a:buFont typeface="Arial" panose="020B0604020202020204" pitchFamily="34" charset="0"/>
              <a:buChar char="•"/>
            </a:pPr>
            <a:r>
              <a:rPr lang="en-US" sz="2400" dirty="0" smtClean="0">
                <a:solidFill>
                  <a:schemeClr val="bg1"/>
                </a:solidFill>
              </a:rPr>
              <a:t>to be</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become</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appear</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seem</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look, sound, smell, taste, feel</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grow</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remain</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prove</a:t>
            </a:r>
          </a:p>
          <a:p>
            <a:pPr marL="342900" indent="-342900">
              <a:buFont typeface="Arial" panose="020B0604020202020204" pitchFamily="34" charset="0"/>
              <a:buChar char="•"/>
            </a:pPr>
            <a:r>
              <a:rPr lang="en-US" sz="2400" dirty="0">
                <a:solidFill>
                  <a:schemeClr val="bg1"/>
                </a:solidFill>
              </a:rPr>
              <a:t>t</a:t>
            </a:r>
            <a:r>
              <a:rPr lang="en-US" sz="2400" dirty="0" smtClean="0">
                <a:solidFill>
                  <a:schemeClr val="bg1"/>
                </a:solidFill>
              </a:rPr>
              <a:t>o stay</a:t>
            </a:r>
          </a:p>
          <a:p>
            <a:endParaRPr lang="en-US" dirty="0">
              <a:solidFill>
                <a:schemeClr val="bg1"/>
              </a:solidFill>
            </a:endParaRPr>
          </a:p>
        </p:txBody>
      </p:sp>
      <p:sp>
        <p:nvSpPr>
          <p:cNvPr id="14" name="TextBox 13"/>
          <p:cNvSpPr txBox="1"/>
          <p:nvPr/>
        </p:nvSpPr>
        <p:spPr>
          <a:xfrm>
            <a:off x="6494928" y="1799614"/>
            <a:ext cx="5407261" cy="830997"/>
          </a:xfrm>
          <a:prstGeom prst="rect">
            <a:avLst/>
          </a:prstGeom>
          <a:noFill/>
        </p:spPr>
        <p:txBody>
          <a:bodyPr wrap="square" rtlCol="0">
            <a:spAutoFit/>
          </a:bodyPr>
          <a:lstStyle/>
          <a:p>
            <a:r>
              <a:rPr lang="en-US" sz="2400" dirty="0" smtClean="0">
                <a:solidFill>
                  <a:schemeClr val="bg1"/>
                </a:solidFill>
              </a:rPr>
              <a:t>The hero </a:t>
            </a:r>
            <a:r>
              <a:rPr lang="en-US" sz="2400" b="1" u="sng" dirty="0" smtClean="0">
                <a:solidFill>
                  <a:srgbClr val="FF0000"/>
                </a:solidFill>
              </a:rPr>
              <a:t>feels</a:t>
            </a:r>
            <a:r>
              <a:rPr lang="en-US" sz="2400" dirty="0" smtClean="0">
                <a:solidFill>
                  <a:schemeClr val="bg1"/>
                </a:solidFill>
              </a:rPr>
              <a:t> scared when he or she approaches a literal or metaphorical cave.</a:t>
            </a:r>
            <a:endParaRPr lang="en-US" sz="2400" dirty="0">
              <a:solidFill>
                <a:schemeClr val="bg1"/>
              </a:solidFill>
            </a:endParaRPr>
          </a:p>
        </p:txBody>
      </p:sp>
      <p:sp>
        <p:nvSpPr>
          <p:cNvPr id="16" name="TextBox 15"/>
          <p:cNvSpPr txBox="1"/>
          <p:nvPr/>
        </p:nvSpPr>
        <p:spPr>
          <a:xfrm>
            <a:off x="6464129" y="2680754"/>
            <a:ext cx="5196251" cy="369332"/>
          </a:xfrm>
          <a:prstGeom prst="rect">
            <a:avLst/>
          </a:prstGeom>
          <a:noFill/>
        </p:spPr>
        <p:txBody>
          <a:bodyPr wrap="square" rtlCol="0">
            <a:spAutoFit/>
          </a:bodyPr>
          <a:lstStyle/>
          <a:p>
            <a:r>
              <a:rPr lang="en-US" i="1" dirty="0" smtClean="0">
                <a:solidFill>
                  <a:srgbClr val="FFFF00"/>
                </a:solidFill>
              </a:rPr>
              <a:t>The verb “feels” links “hero” and “scared.”</a:t>
            </a:r>
            <a:endParaRPr lang="en-US" i="1" dirty="0">
              <a:solidFill>
                <a:srgbClr val="FFFF00"/>
              </a:solidFill>
            </a:endParaRPr>
          </a:p>
        </p:txBody>
      </p:sp>
      <p:sp>
        <p:nvSpPr>
          <p:cNvPr id="13" name="TextBox 12"/>
          <p:cNvSpPr txBox="1"/>
          <p:nvPr/>
        </p:nvSpPr>
        <p:spPr>
          <a:xfrm>
            <a:off x="6497428" y="3136235"/>
            <a:ext cx="5407261" cy="461665"/>
          </a:xfrm>
          <a:prstGeom prst="rect">
            <a:avLst/>
          </a:prstGeom>
          <a:noFill/>
        </p:spPr>
        <p:txBody>
          <a:bodyPr wrap="square" rtlCol="0">
            <a:spAutoFit/>
          </a:bodyPr>
          <a:lstStyle/>
          <a:p>
            <a:r>
              <a:rPr lang="en-US" sz="2400" dirty="0" smtClean="0">
                <a:solidFill>
                  <a:schemeClr val="bg1"/>
                </a:solidFill>
              </a:rPr>
              <a:t>But the hero </a:t>
            </a:r>
            <a:r>
              <a:rPr lang="en-US" sz="2400" b="1" u="sng" dirty="0" smtClean="0">
                <a:solidFill>
                  <a:srgbClr val="FF0000"/>
                </a:solidFill>
              </a:rPr>
              <a:t>is</a:t>
            </a:r>
            <a:r>
              <a:rPr lang="en-US" sz="2400" dirty="0" smtClean="0">
                <a:solidFill>
                  <a:schemeClr val="bg1"/>
                </a:solidFill>
              </a:rPr>
              <a:t> able to face that fear.</a:t>
            </a:r>
            <a:endParaRPr lang="en-US" sz="2400" dirty="0">
              <a:solidFill>
                <a:schemeClr val="bg1"/>
              </a:solidFill>
            </a:endParaRPr>
          </a:p>
        </p:txBody>
      </p:sp>
      <p:sp>
        <p:nvSpPr>
          <p:cNvPr id="15" name="TextBox 14"/>
          <p:cNvSpPr txBox="1"/>
          <p:nvPr/>
        </p:nvSpPr>
        <p:spPr>
          <a:xfrm>
            <a:off x="6451639" y="3552680"/>
            <a:ext cx="5196251" cy="369332"/>
          </a:xfrm>
          <a:prstGeom prst="rect">
            <a:avLst/>
          </a:prstGeom>
          <a:noFill/>
        </p:spPr>
        <p:txBody>
          <a:bodyPr wrap="square" rtlCol="0">
            <a:spAutoFit/>
          </a:bodyPr>
          <a:lstStyle/>
          <a:p>
            <a:r>
              <a:rPr lang="en-US" i="1" dirty="0" smtClean="0">
                <a:solidFill>
                  <a:srgbClr val="FFFF00"/>
                </a:solidFill>
              </a:rPr>
              <a:t>The verb “</a:t>
            </a:r>
            <a:r>
              <a:rPr lang="en-US" i="1" dirty="0">
                <a:solidFill>
                  <a:srgbClr val="FFFF00"/>
                </a:solidFill>
              </a:rPr>
              <a:t>i</a:t>
            </a:r>
            <a:r>
              <a:rPr lang="en-US" i="1" dirty="0" smtClean="0">
                <a:solidFill>
                  <a:srgbClr val="FFFF00"/>
                </a:solidFill>
              </a:rPr>
              <a:t>s” links “hero” and “able.”</a:t>
            </a:r>
            <a:endParaRPr lang="en-US" i="1" dirty="0">
              <a:solidFill>
                <a:srgbClr val="FFFF00"/>
              </a:solidFill>
            </a:endParaRPr>
          </a:p>
        </p:txBody>
      </p:sp>
      <p:sp>
        <p:nvSpPr>
          <p:cNvPr id="17" name="TextBox 16"/>
          <p:cNvSpPr txBox="1"/>
          <p:nvPr/>
        </p:nvSpPr>
        <p:spPr>
          <a:xfrm>
            <a:off x="6529908" y="4068118"/>
            <a:ext cx="5407261" cy="1200329"/>
          </a:xfrm>
          <a:prstGeom prst="rect">
            <a:avLst/>
          </a:prstGeom>
          <a:noFill/>
        </p:spPr>
        <p:txBody>
          <a:bodyPr wrap="square" rtlCol="0">
            <a:spAutoFit/>
          </a:bodyPr>
          <a:lstStyle/>
          <a:p>
            <a:r>
              <a:rPr lang="en-US" sz="2400" dirty="0" smtClean="0">
                <a:solidFill>
                  <a:schemeClr val="bg1"/>
                </a:solidFill>
              </a:rPr>
              <a:t>The hero </a:t>
            </a:r>
            <a:r>
              <a:rPr lang="en-US" sz="2400" b="1" u="sng" dirty="0" smtClean="0">
                <a:solidFill>
                  <a:srgbClr val="FF0000"/>
                </a:solidFill>
              </a:rPr>
              <a:t>proves</a:t>
            </a:r>
            <a:r>
              <a:rPr lang="en-US" sz="2400" dirty="0" smtClean="0">
                <a:solidFill>
                  <a:schemeClr val="bg1"/>
                </a:solidFill>
              </a:rPr>
              <a:t> courageous and </a:t>
            </a:r>
            <a:r>
              <a:rPr lang="en-US" sz="2400" b="1" u="sng" dirty="0" smtClean="0">
                <a:solidFill>
                  <a:srgbClr val="FF0000"/>
                </a:solidFill>
              </a:rPr>
              <a:t>grows</a:t>
            </a:r>
            <a:r>
              <a:rPr lang="en-US" sz="2400" dirty="0" smtClean="0">
                <a:solidFill>
                  <a:schemeClr val="bg1"/>
                </a:solidFill>
              </a:rPr>
              <a:t> stronger as a result of confronting such a great challenge.</a:t>
            </a:r>
            <a:endParaRPr lang="en-US" sz="2400" dirty="0">
              <a:solidFill>
                <a:schemeClr val="bg1"/>
              </a:solidFill>
            </a:endParaRPr>
          </a:p>
        </p:txBody>
      </p:sp>
      <p:sp>
        <p:nvSpPr>
          <p:cNvPr id="18" name="TextBox 17"/>
          <p:cNvSpPr txBox="1"/>
          <p:nvPr/>
        </p:nvSpPr>
        <p:spPr>
          <a:xfrm>
            <a:off x="6529089" y="5264055"/>
            <a:ext cx="5196251" cy="646331"/>
          </a:xfrm>
          <a:prstGeom prst="rect">
            <a:avLst/>
          </a:prstGeom>
          <a:noFill/>
        </p:spPr>
        <p:txBody>
          <a:bodyPr wrap="square" rtlCol="0">
            <a:spAutoFit/>
          </a:bodyPr>
          <a:lstStyle/>
          <a:p>
            <a:r>
              <a:rPr lang="en-US" i="1" dirty="0" smtClean="0">
                <a:solidFill>
                  <a:srgbClr val="FFFF00"/>
                </a:solidFill>
              </a:rPr>
              <a:t>The verb “proves” links “hero” and “courageous”; the verb “grows” links “hero” and “stronger.”</a:t>
            </a:r>
            <a:endParaRPr lang="en-US" i="1" dirty="0">
              <a:solidFill>
                <a:srgbClr val="FFFF00"/>
              </a:solidFill>
            </a:endParaRPr>
          </a:p>
        </p:txBody>
      </p:sp>
    </p:spTree>
    <p:extLst>
      <p:ext uri="{BB962C8B-B14F-4D97-AF65-F5344CB8AC3E}">
        <p14:creationId xmlns:p14="http://schemas.microsoft.com/office/powerpoint/2010/main" val="342002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P spid="13" grpId="0"/>
      <p:bldP spid="15"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329784" y="467981"/>
            <a:ext cx="11652354" cy="956237"/>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Stage </a:t>
            </a:r>
            <a:r>
              <a:rPr lang="en-US" sz="3600" dirty="0">
                <a:solidFill>
                  <a:schemeClr val="bg1"/>
                </a:solidFill>
              </a:rPr>
              <a:t>8</a:t>
            </a:r>
            <a:r>
              <a:rPr lang="en-US" sz="3600" dirty="0" smtClean="0">
                <a:solidFill>
                  <a:schemeClr val="bg1"/>
                </a:solidFill>
              </a:rPr>
              <a:t> – </a:t>
            </a:r>
            <a:r>
              <a:rPr lang="en-US" sz="3600" dirty="0">
                <a:solidFill>
                  <a:schemeClr val="bg1"/>
                </a:solidFill>
              </a:rPr>
              <a:t>The Abyss/the Underworld/the Innermost Cave/the Darkest Place</a:t>
            </a:r>
          </a:p>
          <a:p>
            <a:endParaRPr lang="en-US" sz="3600" dirty="0">
              <a:solidFill>
                <a:schemeClr val="bg1"/>
              </a:solidFill>
            </a:endParaRPr>
          </a:p>
        </p:txBody>
      </p:sp>
      <p:sp>
        <p:nvSpPr>
          <p:cNvPr id="3" name="TextBox 2"/>
          <p:cNvSpPr txBox="1"/>
          <p:nvPr/>
        </p:nvSpPr>
        <p:spPr>
          <a:xfrm>
            <a:off x="494676" y="1208775"/>
            <a:ext cx="11322570" cy="430887"/>
          </a:xfrm>
          <a:prstGeom prst="rect">
            <a:avLst/>
          </a:prstGeom>
          <a:noFill/>
        </p:spPr>
        <p:txBody>
          <a:bodyPr wrap="square" rtlCol="0">
            <a:spAutoFit/>
          </a:bodyPr>
          <a:lstStyle/>
          <a:p>
            <a:pPr algn="ctr"/>
            <a:r>
              <a:rPr lang="en-US" sz="2200" i="1" dirty="0" smtClean="0">
                <a:solidFill>
                  <a:schemeClr val="bg1"/>
                </a:solidFill>
              </a:rPr>
              <a:t>Identify the linking verbs in the following sentences.</a:t>
            </a:r>
            <a:endParaRPr lang="en-US" sz="2200" i="1" dirty="0">
              <a:solidFill>
                <a:schemeClr val="bg1"/>
              </a:solidFill>
            </a:endParaRPr>
          </a:p>
        </p:txBody>
      </p:sp>
      <p:sp>
        <p:nvSpPr>
          <p:cNvPr id="14" name="TextBox 13"/>
          <p:cNvSpPr txBox="1"/>
          <p:nvPr/>
        </p:nvSpPr>
        <p:spPr>
          <a:xfrm>
            <a:off x="361310" y="3531507"/>
            <a:ext cx="4705364" cy="646331"/>
          </a:xfrm>
          <a:prstGeom prst="rect">
            <a:avLst/>
          </a:prstGeom>
          <a:noFill/>
        </p:spPr>
        <p:txBody>
          <a:bodyPr wrap="square" rtlCol="0">
            <a:spAutoFit/>
          </a:bodyPr>
          <a:lstStyle/>
          <a:p>
            <a:pPr algn="ctr"/>
            <a:r>
              <a:rPr lang="en-US" dirty="0" smtClean="0">
                <a:solidFill>
                  <a:schemeClr val="bg1"/>
                </a:solidFill>
              </a:rPr>
              <a:t>Dorothy is terrified after the flying monkeys bring her to the witch’s castle.</a:t>
            </a:r>
            <a:endParaRPr lang="en-US" dirty="0">
              <a:solidFill>
                <a:schemeClr val="bg1"/>
              </a:solidFill>
            </a:endParaRPr>
          </a:p>
        </p:txBody>
      </p:sp>
      <p:pic>
        <p:nvPicPr>
          <p:cNvPr id="6146" name="Picture 2" descr="http://dannymiller.typepad.com/.a/6a00d8341cca7b53ef0147e0fb32da970b-p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861" y="1639662"/>
            <a:ext cx="2293926" cy="189184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lovethesepics.com/wp-content/uploads/2013/03/Not-Jesus-tomb-but-a-tomb-none-the-les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5745" y="1700438"/>
            <a:ext cx="2439782" cy="183106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254859" y="3531507"/>
            <a:ext cx="5227522" cy="369332"/>
          </a:xfrm>
          <a:prstGeom prst="rect">
            <a:avLst/>
          </a:prstGeom>
          <a:noFill/>
        </p:spPr>
        <p:txBody>
          <a:bodyPr wrap="square" rtlCol="0">
            <a:spAutoFit/>
          </a:bodyPr>
          <a:lstStyle/>
          <a:p>
            <a:pPr algn="ctr"/>
            <a:r>
              <a:rPr lang="en-US" dirty="0" smtClean="0">
                <a:solidFill>
                  <a:schemeClr val="bg1"/>
                </a:solidFill>
              </a:rPr>
              <a:t>Jesus appears dead and his body is brought to a cave.</a:t>
            </a:r>
            <a:endParaRPr lang="en-US" dirty="0">
              <a:solidFill>
                <a:schemeClr val="bg1"/>
              </a:solidFill>
            </a:endParaRPr>
          </a:p>
        </p:txBody>
      </p:sp>
      <p:pic>
        <p:nvPicPr>
          <p:cNvPr id="6152" name="Picture 8" descr="http://thainsbook.net/images/shelobs_lai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378" y="4207818"/>
            <a:ext cx="2764259" cy="19575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93790" y="6172269"/>
            <a:ext cx="4705364" cy="646331"/>
          </a:xfrm>
          <a:prstGeom prst="rect">
            <a:avLst/>
          </a:prstGeom>
          <a:noFill/>
        </p:spPr>
        <p:txBody>
          <a:bodyPr wrap="square" rtlCol="0">
            <a:spAutoFit/>
          </a:bodyPr>
          <a:lstStyle/>
          <a:p>
            <a:pPr algn="ctr"/>
            <a:r>
              <a:rPr lang="en-US" dirty="0" smtClean="0">
                <a:solidFill>
                  <a:schemeClr val="bg1"/>
                </a:solidFill>
              </a:rPr>
              <a:t>Frodo becomes sick after a giant spider chases him through her cave and bites him.</a:t>
            </a:r>
            <a:endParaRPr lang="en-US" dirty="0">
              <a:solidFill>
                <a:schemeClr val="bg1"/>
              </a:solidFill>
            </a:endParaRPr>
          </a:p>
        </p:txBody>
      </p:sp>
      <p:pic>
        <p:nvPicPr>
          <p:cNvPr id="19" name="Picture 10" descr="http://archive.marintheatre.org/images/uploads/general/Pieter_Lastman_-_Jonah_and_the_Whale_-_Google_Art_Projec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5745" y="4144770"/>
            <a:ext cx="2860884" cy="193761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5921116" y="6097303"/>
            <a:ext cx="6061022" cy="369332"/>
          </a:xfrm>
          <a:prstGeom prst="rect">
            <a:avLst/>
          </a:prstGeom>
          <a:noFill/>
        </p:spPr>
        <p:txBody>
          <a:bodyPr wrap="square" rtlCol="0">
            <a:spAutoFit/>
          </a:bodyPr>
          <a:lstStyle/>
          <a:p>
            <a:pPr algn="ctr"/>
            <a:r>
              <a:rPr lang="en-US" dirty="0" smtClean="0">
                <a:solidFill>
                  <a:schemeClr val="bg1"/>
                </a:solidFill>
              </a:rPr>
              <a:t>Jonah remains faithful, even after he is swallowed by a whale.</a:t>
            </a:r>
            <a:endParaRPr lang="en-US" dirty="0">
              <a:solidFill>
                <a:schemeClr val="bg1"/>
              </a:solidFill>
            </a:endParaRPr>
          </a:p>
        </p:txBody>
      </p:sp>
    </p:spTree>
    <p:extLst>
      <p:ext uri="{BB962C8B-B14F-4D97-AF65-F5344CB8AC3E}">
        <p14:creationId xmlns:p14="http://schemas.microsoft.com/office/powerpoint/2010/main" val="177685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7"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1589" y="2126756"/>
            <a:ext cx="5626804" cy="1815882"/>
          </a:xfrm>
          <a:prstGeom prst="rect">
            <a:avLst/>
          </a:prstGeom>
          <a:noFill/>
        </p:spPr>
        <p:txBody>
          <a:bodyPr wrap="square" rtlCol="0">
            <a:spAutoFit/>
          </a:bodyPr>
          <a:lstStyle/>
          <a:p>
            <a:r>
              <a:rPr lang="en-US" sz="2800" dirty="0" smtClean="0">
                <a:solidFill>
                  <a:schemeClr val="bg1"/>
                </a:solidFill>
              </a:rPr>
              <a:t>Transitive verbs </a:t>
            </a:r>
            <a:r>
              <a:rPr lang="en-US" sz="2800" b="1" i="1" u="sng" dirty="0" smtClean="0">
                <a:solidFill>
                  <a:schemeClr val="bg1"/>
                </a:solidFill>
              </a:rPr>
              <a:t>transfer</a:t>
            </a:r>
            <a:r>
              <a:rPr lang="en-US" sz="2800" dirty="0" smtClean="0">
                <a:solidFill>
                  <a:schemeClr val="bg1"/>
                </a:solidFill>
              </a:rPr>
              <a:t> action from a subject to an object (we’ll talk more about this later). Intransitive verbs do not transfer action.</a:t>
            </a:r>
            <a:endParaRPr lang="en-US" sz="2800" dirty="0">
              <a:solidFill>
                <a:schemeClr val="bg1"/>
              </a:solidFill>
            </a:endParaRPr>
          </a:p>
        </p:txBody>
      </p:sp>
      <p:sp>
        <p:nvSpPr>
          <p:cNvPr id="4" name="Title 3"/>
          <p:cNvSpPr>
            <a:spLocks noGrp="1"/>
          </p:cNvSpPr>
          <p:nvPr>
            <p:ph type="title"/>
          </p:nvPr>
        </p:nvSpPr>
        <p:spPr>
          <a:xfrm>
            <a:off x="674620" y="343356"/>
            <a:ext cx="4760742" cy="1325563"/>
          </a:xfrm>
        </p:spPr>
        <p:txBody>
          <a:bodyPr/>
          <a:lstStyle/>
          <a:p>
            <a:r>
              <a:rPr lang="en-US" b="1" dirty="0" smtClean="0">
                <a:solidFill>
                  <a:schemeClr val="bg1"/>
                </a:solidFill>
              </a:rPr>
              <a:t>Transitive and Intransitive Verbs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9 – The Ordeal</a:t>
            </a:r>
            <a:endParaRPr lang="en-US" sz="3600" dirty="0">
              <a:solidFill>
                <a:schemeClr val="bg1"/>
              </a:solidFill>
            </a:endParaRPr>
          </a:p>
        </p:txBody>
      </p:sp>
      <p:sp>
        <p:nvSpPr>
          <p:cNvPr id="14" name="TextBox 13"/>
          <p:cNvSpPr txBox="1"/>
          <p:nvPr/>
        </p:nvSpPr>
        <p:spPr>
          <a:xfrm>
            <a:off x="6494928" y="1799614"/>
            <a:ext cx="5407261" cy="830997"/>
          </a:xfrm>
          <a:prstGeom prst="rect">
            <a:avLst/>
          </a:prstGeom>
          <a:noFill/>
        </p:spPr>
        <p:txBody>
          <a:bodyPr wrap="square" rtlCol="0">
            <a:spAutoFit/>
          </a:bodyPr>
          <a:lstStyle/>
          <a:p>
            <a:r>
              <a:rPr lang="en-US" sz="2400" dirty="0" smtClean="0">
                <a:solidFill>
                  <a:schemeClr val="bg1"/>
                </a:solidFill>
              </a:rPr>
              <a:t>The hero </a:t>
            </a:r>
            <a:r>
              <a:rPr lang="en-US" sz="2400" b="1" u="sng" dirty="0" smtClean="0">
                <a:solidFill>
                  <a:srgbClr val="FF0000"/>
                </a:solidFill>
              </a:rPr>
              <a:t>confronts</a:t>
            </a:r>
            <a:r>
              <a:rPr lang="en-US" sz="2400" dirty="0" smtClean="0">
                <a:solidFill>
                  <a:schemeClr val="bg1"/>
                </a:solidFill>
              </a:rPr>
              <a:t> the greatest challenge of all.</a:t>
            </a:r>
            <a:endParaRPr lang="en-US" sz="2400" dirty="0">
              <a:solidFill>
                <a:schemeClr val="bg1"/>
              </a:solidFill>
            </a:endParaRPr>
          </a:p>
        </p:txBody>
      </p:sp>
      <p:sp>
        <p:nvSpPr>
          <p:cNvPr id="16" name="TextBox 15"/>
          <p:cNvSpPr txBox="1"/>
          <p:nvPr/>
        </p:nvSpPr>
        <p:spPr>
          <a:xfrm>
            <a:off x="6705938" y="2630611"/>
            <a:ext cx="5196251" cy="646331"/>
          </a:xfrm>
          <a:prstGeom prst="rect">
            <a:avLst/>
          </a:prstGeom>
          <a:noFill/>
        </p:spPr>
        <p:txBody>
          <a:bodyPr wrap="square" rtlCol="0">
            <a:spAutoFit/>
          </a:bodyPr>
          <a:lstStyle/>
          <a:p>
            <a:r>
              <a:rPr lang="en-US" i="1" dirty="0" smtClean="0">
                <a:solidFill>
                  <a:srgbClr val="FFFF00"/>
                </a:solidFill>
              </a:rPr>
              <a:t>Does the hero confront a thing? Yes (“the greatest challenges of all”); the verb is transitive.</a:t>
            </a:r>
            <a:endParaRPr lang="en-US" i="1" dirty="0">
              <a:solidFill>
                <a:srgbClr val="FFFF00"/>
              </a:solidFill>
            </a:endParaRPr>
          </a:p>
        </p:txBody>
      </p:sp>
      <p:sp>
        <p:nvSpPr>
          <p:cNvPr id="19" name="TextBox 18"/>
          <p:cNvSpPr txBox="1"/>
          <p:nvPr/>
        </p:nvSpPr>
        <p:spPr>
          <a:xfrm>
            <a:off x="244089" y="3988030"/>
            <a:ext cx="2678993" cy="2862322"/>
          </a:xfrm>
          <a:prstGeom prst="rect">
            <a:avLst/>
          </a:prstGeom>
          <a:noFill/>
        </p:spPr>
        <p:txBody>
          <a:bodyPr wrap="square" numCol="1" rtlCol="0">
            <a:spAutoFit/>
          </a:bodyPr>
          <a:lstStyle/>
          <a:p>
            <a:r>
              <a:rPr lang="en-US" sz="2000" dirty="0" smtClean="0">
                <a:solidFill>
                  <a:schemeClr val="bg1"/>
                </a:solidFill>
              </a:rPr>
              <a:t>Examples of Transitive Verbs:</a:t>
            </a:r>
          </a:p>
          <a:p>
            <a:endParaRPr lang="en-US" sz="2000" dirty="0" smtClean="0">
              <a:solidFill>
                <a:schemeClr val="bg1"/>
              </a:solidFill>
            </a:endParaRPr>
          </a:p>
          <a:p>
            <a:r>
              <a:rPr lang="en-US" sz="2000" dirty="0" smtClean="0">
                <a:solidFill>
                  <a:schemeClr val="bg1"/>
                </a:solidFill>
              </a:rPr>
              <a:t>I </a:t>
            </a:r>
            <a:r>
              <a:rPr lang="en-US" sz="2000" dirty="0" smtClean="0">
                <a:solidFill>
                  <a:srgbClr val="FF0000"/>
                </a:solidFill>
              </a:rPr>
              <a:t>eat</a:t>
            </a:r>
            <a:r>
              <a:rPr lang="en-US" sz="2000" dirty="0" smtClean="0">
                <a:solidFill>
                  <a:schemeClr val="bg1"/>
                </a:solidFill>
              </a:rPr>
              <a:t> cookies.</a:t>
            </a:r>
          </a:p>
          <a:p>
            <a:endParaRPr lang="en-US" sz="2000" dirty="0" smtClean="0">
              <a:solidFill>
                <a:schemeClr val="bg1"/>
              </a:solidFill>
            </a:endParaRPr>
          </a:p>
          <a:p>
            <a:r>
              <a:rPr lang="en-US" sz="2000" dirty="0" smtClean="0">
                <a:solidFill>
                  <a:schemeClr val="bg1"/>
                </a:solidFill>
              </a:rPr>
              <a:t>You </a:t>
            </a:r>
            <a:r>
              <a:rPr lang="en-US" sz="2000" dirty="0" smtClean="0">
                <a:solidFill>
                  <a:srgbClr val="FF0000"/>
                </a:solidFill>
              </a:rPr>
              <a:t>read</a:t>
            </a:r>
            <a:r>
              <a:rPr lang="en-US" sz="2000" dirty="0" smtClean="0">
                <a:solidFill>
                  <a:schemeClr val="bg1"/>
                </a:solidFill>
              </a:rPr>
              <a:t> books.</a:t>
            </a:r>
          </a:p>
          <a:p>
            <a:endParaRPr lang="en-US" sz="2000" dirty="0" smtClean="0">
              <a:solidFill>
                <a:schemeClr val="bg1"/>
              </a:solidFill>
            </a:endParaRPr>
          </a:p>
          <a:p>
            <a:r>
              <a:rPr lang="en-US" sz="2000" dirty="0" smtClean="0">
                <a:solidFill>
                  <a:schemeClr val="bg1"/>
                </a:solidFill>
              </a:rPr>
              <a:t>She </a:t>
            </a:r>
            <a:r>
              <a:rPr lang="en-US" sz="2000" dirty="0" smtClean="0">
                <a:solidFill>
                  <a:srgbClr val="FF0000"/>
                </a:solidFill>
              </a:rPr>
              <a:t>loves</a:t>
            </a:r>
            <a:r>
              <a:rPr lang="en-US" sz="2000" dirty="0" smtClean="0">
                <a:solidFill>
                  <a:schemeClr val="bg1"/>
                </a:solidFill>
              </a:rPr>
              <a:t> dinosaurs.</a:t>
            </a:r>
          </a:p>
          <a:p>
            <a:endParaRPr lang="en-US" sz="2000" dirty="0">
              <a:solidFill>
                <a:schemeClr val="bg1"/>
              </a:solidFill>
            </a:endParaRPr>
          </a:p>
        </p:txBody>
      </p:sp>
      <p:sp>
        <p:nvSpPr>
          <p:cNvPr id="20" name="TextBox 19"/>
          <p:cNvSpPr txBox="1"/>
          <p:nvPr/>
        </p:nvSpPr>
        <p:spPr>
          <a:xfrm>
            <a:off x="3229713" y="3988030"/>
            <a:ext cx="2678993" cy="2862322"/>
          </a:xfrm>
          <a:prstGeom prst="rect">
            <a:avLst/>
          </a:prstGeom>
          <a:noFill/>
        </p:spPr>
        <p:txBody>
          <a:bodyPr wrap="square" numCol="1" rtlCol="0">
            <a:spAutoFit/>
          </a:bodyPr>
          <a:lstStyle/>
          <a:p>
            <a:r>
              <a:rPr lang="en-US" sz="2000" dirty="0" smtClean="0">
                <a:solidFill>
                  <a:schemeClr val="bg1"/>
                </a:solidFill>
              </a:rPr>
              <a:t>Examples of Intransitive Verbs:</a:t>
            </a:r>
          </a:p>
          <a:p>
            <a:pPr marL="342900" indent="-342900">
              <a:buFont typeface="Arial" panose="020B0604020202020204" pitchFamily="34" charset="0"/>
              <a:buChar char="•"/>
            </a:pPr>
            <a:r>
              <a:rPr lang="en-US" sz="2000" dirty="0">
                <a:solidFill>
                  <a:schemeClr val="bg1"/>
                </a:solidFill>
              </a:rPr>
              <a:t>l</a:t>
            </a:r>
            <a:r>
              <a:rPr lang="en-US" sz="2000" dirty="0" smtClean="0">
                <a:solidFill>
                  <a:schemeClr val="bg1"/>
                </a:solidFill>
              </a:rPr>
              <a:t>augh</a:t>
            </a:r>
          </a:p>
          <a:p>
            <a:pPr marL="342900" indent="-342900">
              <a:buFont typeface="Arial" panose="020B0604020202020204" pitchFamily="34" charset="0"/>
              <a:buChar char="•"/>
            </a:pPr>
            <a:r>
              <a:rPr lang="en-US" sz="2000" dirty="0">
                <a:solidFill>
                  <a:schemeClr val="bg1"/>
                </a:solidFill>
              </a:rPr>
              <a:t>f</a:t>
            </a:r>
            <a:r>
              <a:rPr lang="en-US" sz="2000" dirty="0" smtClean="0">
                <a:solidFill>
                  <a:schemeClr val="bg1"/>
                </a:solidFill>
              </a:rPr>
              <a:t>all</a:t>
            </a:r>
          </a:p>
          <a:p>
            <a:pPr marL="342900" indent="-342900">
              <a:buFont typeface="Arial" panose="020B0604020202020204" pitchFamily="34" charset="0"/>
              <a:buChar char="•"/>
            </a:pPr>
            <a:r>
              <a:rPr lang="en-US" sz="2000" dirty="0" smtClean="0">
                <a:solidFill>
                  <a:schemeClr val="bg1"/>
                </a:solidFill>
              </a:rPr>
              <a:t>happen</a:t>
            </a:r>
          </a:p>
          <a:p>
            <a:pPr marL="342900" indent="-342900">
              <a:buFont typeface="Arial" panose="020B0604020202020204" pitchFamily="34" charset="0"/>
              <a:buChar char="•"/>
            </a:pPr>
            <a:r>
              <a:rPr lang="en-US" sz="2000" dirty="0">
                <a:solidFill>
                  <a:schemeClr val="bg1"/>
                </a:solidFill>
              </a:rPr>
              <a:t>a</a:t>
            </a:r>
            <a:r>
              <a:rPr lang="en-US" sz="2000" dirty="0" smtClean="0">
                <a:solidFill>
                  <a:schemeClr val="bg1"/>
                </a:solidFill>
              </a:rPr>
              <a:t>gree</a:t>
            </a:r>
          </a:p>
          <a:p>
            <a:pPr marL="342900" indent="-342900">
              <a:buFont typeface="Arial" panose="020B0604020202020204" pitchFamily="34" charset="0"/>
              <a:buChar char="•"/>
            </a:pPr>
            <a:r>
              <a:rPr lang="en-US" sz="2000" dirty="0">
                <a:solidFill>
                  <a:schemeClr val="bg1"/>
                </a:solidFill>
              </a:rPr>
              <a:t>l</a:t>
            </a:r>
            <a:r>
              <a:rPr lang="en-US" sz="2000" dirty="0" smtClean="0">
                <a:solidFill>
                  <a:schemeClr val="bg1"/>
                </a:solidFill>
              </a:rPr>
              <a:t>ive</a:t>
            </a:r>
          </a:p>
          <a:p>
            <a:pPr marL="342900" indent="-342900">
              <a:buFont typeface="Arial" panose="020B0604020202020204" pitchFamily="34" charset="0"/>
              <a:buChar char="•"/>
            </a:pPr>
            <a:r>
              <a:rPr lang="en-US" sz="2000" dirty="0">
                <a:solidFill>
                  <a:schemeClr val="bg1"/>
                </a:solidFill>
              </a:rPr>
              <a:t>s</a:t>
            </a:r>
            <a:r>
              <a:rPr lang="en-US" sz="2000" dirty="0" smtClean="0">
                <a:solidFill>
                  <a:schemeClr val="bg1"/>
                </a:solidFill>
              </a:rPr>
              <a:t>leep</a:t>
            </a:r>
          </a:p>
          <a:p>
            <a:pPr marL="342900" indent="-342900">
              <a:buFont typeface="Arial" panose="020B0604020202020204" pitchFamily="34" charset="0"/>
              <a:buChar char="•"/>
            </a:pPr>
            <a:r>
              <a:rPr lang="en-US" sz="2000" dirty="0" smtClean="0">
                <a:solidFill>
                  <a:schemeClr val="bg1"/>
                </a:solidFill>
              </a:rPr>
              <a:t>etc.</a:t>
            </a:r>
            <a:endParaRPr lang="en-US" sz="2000" dirty="0">
              <a:solidFill>
                <a:schemeClr val="bg1"/>
              </a:solidFill>
            </a:endParaRPr>
          </a:p>
        </p:txBody>
      </p:sp>
      <p:sp>
        <p:nvSpPr>
          <p:cNvPr id="2" name="Arc 1"/>
          <p:cNvSpPr/>
          <p:nvPr/>
        </p:nvSpPr>
        <p:spPr>
          <a:xfrm>
            <a:off x="241589" y="4826833"/>
            <a:ext cx="1167486" cy="734518"/>
          </a:xfrm>
          <a:prstGeom prst="arc">
            <a:avLst>
              <a:gd name="adj1" fmla="val 12578304"/>
              <a:gd name="adj2" fmla="val 1986679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p:cNvSpPr/>
          <p:nvPr/>
        </p:nvSpPr>
        <p:spPr>
          <a:xfrm>
            <a:off x="468939" y="5473905"/>
            <a:ext cx="1167486" cy="734518"/>
          </a:xfrm>
          <a:prstGeom prst="arc">
            <a:avLst>
              <a:gd name="adj1" fmla="val 12578304"/>
              <a:gd name="adj2" fmla="val 1986679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a:off x="306548" y="6001061"/>
            <a:ext cx="1537241" cy="734518"/>
          </a:xfrm>
          <a:prstGeom prst="arc">
            <a:avLst>
              <a:gd name="adj1" fmla="val 12578304"/>
              <a:gd name="adj2" fmla="val 20584386"/>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p:cNvSpPr txBox="1"/>
          <p:nvPr/>
        </p:nvSpPr>
        <p:spPr>
          <a:xfrm>
            <a:off x="6497428" y="3540968"/>
            <a:ext cx="5407261" cy="461665"/>
          </a:xfrm>
          <a:prstGeom prst="rect">
            <a:avLst/>
          </a:prstGeom>
          <a:noFill/>
        </p:spPr>
        <p:txBody>
          <a:bodyPr wrap="square" rtlCol="0">
            <a:spAutoFit/>
          </a:bodyPr>
          <a:lstStyle/>
          <a:p>
            <a:r>
              <a:rPr lang="en-US" sz="2400" dirty="0" smtClean="0">
                <a:solidFill>
                  <a:schemeClr val="bg1"/>
                </a:solidFill>
              </a:rPr>
              <a:t>The Ordeal </a:t>
            </a:r>
            <a:r>
              <a:rPr lang="en-US" sz="2400" b="1" u="sng" dirty="0" smtClean="0">
                <a:solidFill>
                  <a:srgbClr val="FF0000"/>
                </a:solidFill>
              </a:rPr>
              <a:t>is</a:t>
            </a:r>
            <a:r>
              <a:rPr lang="en-US" sz="2400" dirty="0" smtClean="0">
                <a:solidFill>
                  <a:schemeClr val="bg1"/>
                </a:solidFill>
              </a:rPr>
              <a:t> extremely difficult.</a:t>
            </a:r>
            <a:endParaRPr lang="en-US" sz="2400" dirty="0">
              <a:solidFill>
                <a:schemeClr val="bg1"/>
              </a:solidFill>
            </a:endParaRPr>
          </a:p>
        </p:txBody>
      </p:sp>
      <p:sp>
        <p:nvSpPr>
          <p:cNvPr id="24" name="TextBox 23"/>
          <p:cNvSpPr txBox="1"/>
          <p:nvPr/>
        </p:nvSpPr>
        <p:spPr>
          <a:xfrm>
            <a:off x="6698581" y="4007676"/>
            <a:ext cx="5196251" cy="646331"/>
          </a:xfrm>
          <a:prstGeom prst="rect">
            <a:avLst/>
          </a:prstGeom>
          <a:noFill/>
        </p:spPr>
        <p:txBody>
          <a:bodyPr wrap="square" rtlCol="0">
            <a:spAutoFit/>
          </a:bodyPr>
          <a:lstStyle/>
          <a:p>
            <a:r>
              <a:rPr lang="en-US" i="1" dirty="0" smtClean="0">
                <a:solidFill>
                  <a:srgbClr val="FFFF00"/>
                </a:solidFill>
              </a:rPr>
              <a:t>Does the hero “is” a thing? No; that wouldn’t make any sense. Therefore the verb is intransitive.</a:t>
            </a:r>
            <a:endParaRPr lang="en-US" i="1" dirty="0">
              <a:solidFill>
                <a:srgbClr val="FFFF00"/>
              </a:solidFill>
            </a:endParaRPr>
          </a:p>
        </p:txBody>
      </p:sp>
    </p:spTree>
    <p:extLst>
      <p:ext uri="{BB962C8B-B14F-4D97-AF65-F5344CB8AC3E}">
        <p14:creationId xmlns:p14="http://schemas.microsoft.com/office/powerpoint/2010/main" val="266562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902" y="1461060"/>
            <a:ext cx="5626804" cy="2246769"/>
          </a:xfrm>
          <a:prstGeom prst="rect">
            <a:avLst/>
          </a:prstGeom>
          <a:noFill/>
        </p:spPr>
        <p:txBody>
          <a:bodyPr wrap="square" rtlCol="0">
            <a:spAutoFit/>
          </a:bodyPr>
          <a:lstStyle/>
          <a:p>
            <a:r>
              <a:rPr lang="en-US" sz="2800" dirty="0" smtClean="0">
                <a:solidFill>
                  <a:schemeClr val="bg1"/>
                </a:solidFill>
              </a:rPr>
              <a:t>We will talk more about infinitives later, but for now, you need to know that an infinitive is the word “to” plus the present-simple-singular-first-person form of the verb.*</a:t>
            </a:r>
            <a:endParaRPr lang="en-US" sz="2800" dirty="0">
              <a:solidFill>
                <a:schemeClr val="bg1"/>
              </a:solidFill>
            </a:endParaRPr>
          </a:p>
        </p:txBody>
      </p:sp>
      <p:sp>
        <p:nvSpPr>
          <p:cNvPr id="4" name="Title 3"/>
          <p:cNvSpPr>
            <a:spLocks noGrp="1"/>
          </p:cNvSpPr>
          <p:nvPr>
            <p:ph type="title"/>
          </p:nvPr>
        </p:nvSpPr>
        <p:spPr>
          <a:xfrm>
            <a:off x="674620" y="343356"/>
            <a:ext cx="4760742" cy="1325563"/>
          </a:xfrm>
        </p:spPr>
        <p:txBody>
          <a:bodyPr/>
          <a:lstStyle/>
          <a:p>
            <a:r>
              <a:rPr lang="en-US" b="1" dirty="0" smtClean="0">
                <a:solidFill>
                  <a:schemeClr val="bg1"/>
                </a:solidFill>
              </a:rPr>
              <a:t>Infinitives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10 – The Reward</a:t>
            </a:r>
            <a:endParaRPr lang="en-US" sz="3600" dirty="0">
              <a:solidFill>
                <a:schemeClr val="bg1"/>
              </a:solidFill>
            </a:endParaRPr>
          </a:p>
        </p:txBody>
      </p:sp>
      <p:sp>
        <p:nvSpPr>
          <p:cNvPr id="14" name="TextBox 13"/>
          <p:cNvSpPr txBox="1"/>
          <p:nvPr/>
        </p:nvSpPr>
        <p:spPr>
          <a:xfrm>
            <a:off x="6494929" y="1799614"/>
            <a:ext cx="5242370" cy="830997"/>
          </a:xfrm>
          <a:prstGeom prst="rect">
            <a:avLst/>
          </a:prstGeom>
          <a:noFill/>
        </p:spPr>
        <p:txBody>
          <a:bodyPr wrap="square" rtlCol="0">
            <a:spAutoFit/>
          </a:bodyPr>
          <a:lstStyle/>
          <a:p>
            <a:r>
              <a:rPr lang="en-US" sz="2400" dirty="0" smtClean="0">
                <a:solidFill>
                  <a:schemeClr val="bg1"/>
                </a:solidFill>
              </a:rPr>
              <a:t>The hero often receives a great reward </a:t>
            </a:r>
            <a:r>
              <a:rPr lang="en-US" sz="2400" b="1" u="sng" dirty="0" smtClean="0">
                <a:solidFill>
                  <a:srgbClr val="FF0000"/>
                </a:solidFill>
              </a:rPr>
              <a:t>to honor</a:t>
            </a:r>
            <a:r>
              <a:rPr lang="en-US" sz="2400" b="1" dirty="0" smtClean="0">
                <a:solidFill>
                  <a:srgbClr val="FF0000"/>
                </a:solidFill>
              </a:rPr>
              <a:t> </a:t>
            </a:r>
            <a:r>
              <a:rPr lang="en-US" sz="2400" dirty="0" smtClean="0">
                <a:solidFill>
                  <a:schemeClr val="bg1"/>
                </a:solidFill>
              </a:rPr>
              <a:t>his or her triumph.</a:t>
            </a:r>
            <a:endParaRPr lang="en-US" sz="2400" dirty="0">
              <a:solidFill>
                <a:schemeClr val="bg1"/>
              </a:solidFill>
            </a:endParaRPr>
          </a:p>
        </p:txBody>
      </p:sp>
      <p:sp>
        <p:nvSpPr>
          <p:cNvPr id="9" name="TextBox 8"/>
          <p:cNvSpPr txBox="1"/>
          <p:nvPr/>
        </p:nvSpPr>
        <p:spPr>
          <a:xfrm>
            <a:off x="1274164" y="3780808"/>
            <a:ext cx="4634542" cy="2308324"/>
          </a:xfrm>
          <a:prstGeom prst="rect">
            <a:avLst/>
          </a:prstGeom>
          <a:noFill/>
        </p:spPr>
        <p:txBody>
          <a:bodyPr wrap="square" rtlCol="0">
            <a:spAutoFit/>
          </a:bodyPr>
          <a:lstStyle/>
          <a:p>
            <a:r>
              <a:rPr lang="en-US" sz="2400" b="1" dirty="0" smtClean="0">
                <a:solidFill>
                  <a:schemeClr val="bg1"/>
                </a:solidFill>
              </a:rPr>
              <a:t>Examples of Infinitives:</a:t>
            </a:r>
          </a:p>
          <a:p>
            <a:pPr marL="342900" indent="-342900">
              <a:buFont typeface="Arial" panose="020B0604020202020204" pitchFamily="34" charset="0"/>
              <a:buChar char="•"/>
            </a:pPr>
            <a:r>
              <a:rPr lang="en-US" sz="2400" dirty="0" smtClean="0">
                <a:solidFill>
                  <a:schemeClr val="bg1"/>
                </a:solidFill>
              </a:rPr>
              <a:t>to walk</a:t>
            </a:r>
          </a:p>
          <a:p>
            <a:pPr marL="342900" indent="-342900">
              <a:buFont typeface="Arial" panose="020B0604020202020204" pitchFamily="34" charset="0"/>
              <a:buChar char="•"/>
            </a:pPr>
            <a:r>
              <a:rPr lang="en-US" sz="2400" dirty="0" smtClean="0">
                <a:solidFill>
                  <a:schemeClr val="bg1"/>
                </a:solidFill>
              </a:rPr>
              <a:t>to read</a:t>
            </a:r>
          </a:p>
          <a:p>
            <a:pPr marL="342900" indent="-342900">
              <a:buFont typeface="Arial" panose="020B0604020202020204" pitchFamily="34" charset="0"/>
              <a:buChar char="•"/>
            </a:pPr>
            <a:r>
              <a:rPr lang="en-US" sz="2400" dirty="0" smtClean="0">
                <a:solidFill>
                  <a:schemeClr val="bg1"/>
                </a:solidFill>
              </a:rPr>
              <a:t>to watch</a:t>
            </a:r>
          </a:p>
          <a:p>
            <a:pPr marL="342900" indent="-342900">
              <a:buFont typeface="Arial" panose="020B0604020202020204" pitchFamily="34" charset="0"/>
              <a:buChar char="•"/>
            </a:pPr>
            <a:r>
              <a:rPr lang="en-US" sz="2400" dirty="0" smtClean="0">
                <a:solidFill>
                  <a:schemeClr val="bg1"/>
                </a:solidFill>
              </a:rPr>
              <a:t>to meditate</a:t>
            </a:r>
          </a:p>
          <a:p>
            <a:pPr marL="342900" indent="-342900">
              <a:buFont typeface="Arial" panose="020B0604020202020204" pitchFamily="34" charset="0"/>
              <a:buChar char="•"/>
            </a:pPr>
            <a:r>
              <a:rPr lang="en-US" sz="2400" dirty="0" smtClean="0">
                <a:solidFill>
                  <a:schemeClr val="bg1"/>
                </a:solidFill>
              </a:rPr>
              <a:t>to make</a:t>
            </a:r>
            <a:endParaRPr lang="en-US" sz="2400" dirty="0">
              <a:solidFill>
                <a:schemeClr val="bg1"/>
              </a:solidFill>
            </a:endParaRPr>
          </a:p>
        </p:txBody>
      </p:sp>
      <p:sp>
        <p:nvSpPr>
          <p:cNvPr id="10" name="TextBox 9"/>
          <p:cNvSpPr txBox="1"/>
          <p:nvPr/>
        </p:nvSpPr>
        <p:spPr>
          <a:xfrm>
            <a:off x="6497429" y="2776471"/>
            <a:ext cx="5242370" cy="830997"/>
          </a:xfrm>
          <a:prstGeom prst="rect">
            <a:avLst/>
          </a:prstGeom>
          <a:noFill/>
        </p:spPr>
        <p:txBody>
          <a:bodyPr wrap="square" rtlCol="0">
            <a:spAutoFit/>
          </a:bodyPr>
          <a:lstStyle/>
          <a:p>
            <a:r>
              <a:rPr lang="en-US" sz="2400" dirty="0" smtClean="0">
                <a:solidFill>
                  <a:schemeClr val="bg1"/>
                </a:solidFill>
              </a:rPr>
              <a:t>The hero might need </a:t>
            </a:r>
            <a:r>
              <a:rPr lang="en-US" sz="2400" b="1" u="sng" dirty="0" smtClean="0">
                <a:solidFill>
                  <a:srgbClr val="FF0000"/>
                </a:solidFill>
              </a:rPr>
              <a:t>to take</a:t>
            </a:r>
            <a:r>
              <a:rPr lang="en-US" sz="2400" dirty="0" smtClean="0">
                <a:solidFill>
                  <a:schemeClr val="bg1"/>
                </a:solidFill>
              </a:rPr>
              <a:t> the reward away from the enemy.</a:t>
            </a:r>
            <a:endParaRPr lang="en-US" sz="2400" dirty="0">
              <a:solidFill>
                <a:schemeClr val="bg1"/>
              </a:solidFill>
            </a:endParaRPr>
          </a:p>
        </p:txBody>
      </p:sp>
      <p:sp>
        <p:nvSpPr>
          <p:cNvPr id="11" name="TextBox 10"/>
          <p:cNvSpPr txBox="1"/>
          <p:nvPr/>
        </p:nvSpPr>
        <p:spPr>
          <a:xfrm>
            <a:off x="6497429" y="3780808"/>
            <a:ext cx="5242370" cy="1938992"/>
          </a:xfrm>
          <a:prstGeom prst="rect">
            <a:avLst/>
          </a:prstGeom>
          <a:noFill/>
        </p:spPr>
        <p:txBody>
          <a:bodyPr wrap="square" rtlCol="0">
            <a:spAutoFit/>
          </a:bodyPr>
          <a:lstStyle/>
          <a:p>
            <a:r>
              <a:rPr lang="en-US" sz="2400" dirty="0" smtClean="0">
                <a:solidFill>
                  <a:schemeClr val="bg1"/>
                </a:solidFill>
              </a:rPr>
              <a:t>Although the reward may be a physical object, it may also be intangible (happiness or love, for example) that the hero needed </a:t>
            </a:r>
            <a:r>
              <a:rPr lang="en-US" sz="2400" b="1" u="sng" dirty="0" smtClean="0">
                <a:solidFill>
                  <a:srgbClr val="FF0000"/>
                </a:solidFill>
              </a:rPr>
              <a:t>to go</a:t>
            </a:r>
            <a:r>
              <a:rPr lang="en-US" sz="2400" dirty="0" smtClean="0">
                <a:solidFill>
                  <a:schemeClr val="bg1"/>
                </a:solidFill>
              </a:rPr>
              <a:t> on an adventure </a:t>
            </a:r>
            <a:r>
              <a:rPr lang="en-US" sz="2400" b="1" u="sng" dirty="0" smtClean="0">
                <a:solidFill>
                  <a:srgbClr val="FF0000"/>
                </a:solidFill>
              </a:rPr>
              <a:t>to appreciate</a:t>
            </a:r>
            <a:r>
              <a:rPr lang="en-US" sz="2400" dirty="0" smtClean="0">
                <a:solidFill>
                  <a:schemeClr val="bg1"/>
                </a:solidFill>
              </a:rPr>
              <a:t>.</a:t>
            </a:r>
            <a:endParaRPr lang="en-US" sz="2400" dirty="0">
              <a:solidFill>
                <a:schemeClr val="bg1"/>
              </a:solidFill>
            </a:endParaRPr>
          </a:p>
        </p:txBody>
      </p:sp>
      <p:sp>
        <p:nvSpPr>
          <p:cNvPr id="12" name="TextBox 11"/>
          <p:cNvSpPr txBox="1"/>
          <p:nvPr/>
        </p:nvSpPr>
        <p:spPr>
          <a:xfrm>
            <a:off x="0" y="6224201"/>
            <a:ext cx="6205928" cy="523220"/>
          </a:xfrm>
          <a:prstGeom prst="rect">
            <a:avLst/>
          </a:prstGeom>
          <a:noFill/>
        </p:spPr>
        <p:txBody>
          <a:bodyPr wrap="square" rtlCol="0">
            <a:spAutoFit/>
          </a:bodyPr>
          <a:lstStyle/>
          <a:p>
            <a:r>
              <a:rPr lang="en-US" sz="1400" dirty="0" smtClean="0">
                <a:solidFill>
                  <a:schemeClr val="bg1"/>
                </a:solidFill>
              </a:rPr>
              <a:t>*Note – be careful not to confuse the use of the word “to” in an infinitive with the word “to” used in a preposition – for example, “We go to Bellaire High School.”</a:t>
            </a:r>
            <a:endParaRPr lang="en-US" sz="1400" dirty="0">
              <a:solidFill>
                <a:schemeClr val="bg1"/>
              </a:solidFill>
            </a:endParaRPr>
          </a:p>
        </p:txBody>
      </p:sp>
    </p:spTree>
    <p:extLst>
      <p:ext uri="{BB962C8B-B14F-4D97-AF65-F5344CB8AC3E}">
        <p14:creationId xmlns:p14="http://schemas.microsoft.com/office/powerpoint/2010/main" val="59833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902" y="1461060"/>
            <a:ext cx="5626804" cy="3108543"/>
          </a:xfrm>
          <a:prstGeom prst="rect">
            <a:avLst/>
          </a:prstGeom>
          <a:noFill/>
        </p:spPr>
        <p:txBody>
          <a:bodyPr wrap="square" rtlCol="0">
            <a:spAutoFit/>
          </a:bodyPr>
          <a:lstStyle/>
          <a:p>
            <a:r>
              <a:rPr lang="en-US" sz="2800" dirty="0" smtClean="0">
                <a:solidFill>
                  <a:schemeClr val="bg1"/>
                </a:solidFill>
              </a:rPr>
              <a:t>Participles </a:t>
            </a:r>
            <a:r>
              <a:rPr lang="en-US" sz="2800" dirty="0" smtClean="0">
                <a:solidFill>
                  <a:schemeClr val="bg1"/>
                </a:solidFill>
              </a:rPr>
              <a:t>and gerunds </a:t>
            </a:r>
            <a:r>
              <a:rPr lang="en-US" sz="2800" dirty="0" smtClean="0">
                <a:solidFill>
                  <a:schemeClr val="bg1"/>
                </a:solidFill>
              </a:rPr>
              <a:t>are forms of </a:t>
            </a:r>
            <a:r>
              <a:rPr lang="en-US" sz="2800" dirty="0" smtClean="0">
                <a:solidFill>
                  <a:schemeClr val="bg1"/>
                </a:solidFill>
              </a:rPr>
              <a:t>a verb. (We will talk much more extensively about </a:t>
            </a:r>
            <a:r>
              <a:rPr lang="en-US" sz="2800" dirty="0" smtClean="0">
                <a:solidFill>
                  <a:schemeClr val="bg1"/>
                </a:solidFill>
              </a:rPr>
              <a:t>participles and gerunds </a:t>
            </a:r>
            <a:r>
              <a:rPr lang="en-US" sz="2800" dirty="0" smtClean="0">
                <a:solidFill>
                  <a:schemeClr val="bg1"/>
                </a:solidFill>
              </a:rPr>
              <a:t>later.) For now, you need to know that there are present participles (the verb + “</a:t>
            </a:r>
            <a:r>
              <a:rPr lang="en-US" sz="2800" dirty="0" err="1" smtClean="0">
                <a:solidFill>
                  <a:schemeClr val="bg1"/>
                </a:solidFill>
              </a:rPr>
              <a:t>ing</a:t>
            </a:r>
            <a:r>
              <a:rPr lang="en-US" sz="2800" dirty="0" smtClean="0">
                <a:solidFill>
                  <a:schemeClr val="bg1"/>
                </a:solidFill>
              </a:rPr>
              <a:t>”) and past participles (the verb + “</a:t>
            </a:r>
            <a:r>
              <a:rPr lang="en-US" sz="2800" dirty="0" err="1" smtClean="0">
                <a:solidFill>
                  <a:schemeClr val="bg1"/>
                </a:solidFill>
              </a:rPr>
              <a:t>ed</a:t>
            </a:r>
            <a:r>
              <a:rPr lang="en-US" sz="2800" dirty="0" smtClean="0">
                <a:solidFill>
                  <a:schemeClr val="bg1"/>
                </a:solidFill>
              </a:rPr>
              <a:t>” or “d”).</a:t>
            </a:r>
            <a:endParaRPr lang="en-US" sz="2800" dirty="0">
              <a:solidFill>
                <a:schemeClr val="bg1"/>
              </a:solidFill>
            </a:endParaRPr>
          </a:p>
        </p:txBody>
      </p:sp>
      <p:sp>
        <p:nvSpPr>
          <p:cNvPr id="4" name="Title 3"/>
          <p:cNvSpPr>
            <a:spLocks noGrp="1"/>
          </p:cNvSpPr>
          <p:nvPr>
            <p:ph type="title"/>
          </p:nvPr>
        </p:nvSpPr>
        <p:spPr>
          <a:xfrm>
            <a:off x="281902" y="343356"/>
            <a:ext cx="5626804" cy="1325563"/>
          </a:xfrm>
        </p:spPr>
        <p:txBody>
          <a:bodyPr/>
          <a:lstStyle/>
          <a:p>
            <a:r>
              <a:rPr lang="en-US" b="1" dirty="0" smtClean="0">
                <a:solidFill>
                  <a:schemeClr val="bg1"/>
                </a:solidFill>
              </a:rPr>
              <a:t>Participles and Gerunds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11 – The Road Back</a:t>
            </a:r>
            <a:endParaRPr lang="en-US" sz="3600" dirty="0">
              <a:solidFill>
                <a:schemeClr val="bg1"/>
              </a:solidFill>
            </a:endParaRPr>
          </a:p>
        </p:txBody>
      </p:sp>
      <p:sp>
        <p:nvSpPr>
          <p:cNvPr id="14" name="TextBox 13"/>
          <p:cNvSpPr txBox="1"/>
          <p:nvPr/>
        </p:nvSpPr>
        <p:spPr>
          <a:xfrm>
            <a:off x="6494928" y="1799614"/>
            <a:ext cx="5407261" cy="1200329"/>
          </a:xfrm>
          <a:prstGeom prst="rect">
            <a:avLst/>
          </a:prstGeom>
          <a:noFill/>
        </p:spPr>
        <p:txBody>
          <a:bodyPr wrap="square" rtlCol="0">
            <a:spAutoFit/>
          </a:bodyPr>
          <a:lstStyle/>
          <a:p>
            <a:r>
              <a:rPr lang="en-US" sz="2400" dirty="0" smtClean="0">
                <a:solidFill>
                  <a:schemeClr val="bg1"/>
                </a:solidFill>
              </a:rPr>
              <a:t>When the hero finishes </a:t>
            </a:r>
            <a:r>
              <a:rPr lang="en-US" sz="2400" b="1" u="sng" dirty="0" smtClean="0">
                <a:solidFill>
                  <a:srgbClr val="FF0000"/>
                </a:solidFill>
              </a:rPr>
              <a:t>defeating</a:t>
            </a:r>
            <a:r>
              <a:rPr lang="en-US" sz="2400" dirty="0" smtClean="0">
                <a:solidFill>
                  <a:schemeClr val="bg1"/>
                </a:solidFill>
              </a:rPr>
              <a:t> the enemy, he or she must return to the ordinary world.</a:t>
            </a:r>
            <a:endParaRPr lang="en-US" sz="2400"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896314463"/>
              </p:ext>
            </p:extLst>
          </p:nvPr>
        </p:nvGraphicFramePr>
        <p:xfrm>
          <a:off x="540577" y="4627158"/>
          <a:ext cx="5098438" cy="1480421"/>
        </p:xfrm>
        <a:graphic>
          <a:graphicData uri="http://schemas.openxmlformats.org/drawingml/2006/table">
            <a:tbl>
              <a:tblPr firstRow="1" firstCol="1" bandRow="1">
                <a:tableStyleId>{5C22544A-7EE6-4342-B048-85BDC9FD1C3A}</a:tableStyleId>
              </a:tblPr>
              <a:tblGrid>
                <a:gridCol w="1477525"/>
                <a:gridCol w="1949294"/>
                <a:gridCol w="1671619"/>
              </a:tblGrid>
              <a:tr h="290993">
                <a:tc>
                  <a:txBody>
                    <a:bodyPr/>
                    <a:lstStyle/>
                    <a:p>
                      <a:pPr marL="0" marR="0">
                        <a:lnSpc>
                          <a:spcPct val="107000"/>
                        </a:lnSpc>
                        <a:spcBef>
                          <a:spcPts val="0"/>
                        </a:spcBef>
                        <a:spcAft>
                          <a:spcPts val="0"/>
                        </a:spcAft>
                      </a:pPr>
                      <a:r>
                        <a:rPr lang="en-US" sz="1600" dirty="0" smtClean="0">
                          <a:solidFill>
                            <a:schemeClr val="tx1"/>
                          </a:solidFill>
                          <a:effectLst/>
                        </a:rPr>
                        <a:t>verb</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present </a:t>
                      </a:r>
                      <a:r>
                        <a:rPr lang="en-US" sz="1600" dirty="0" smtClean="0">
                          <a:solidFill>
                            <a:schemeClr val="tx1"/>
                          </a:solidFill>
                          <a:effectLst/>
                        </a:rPr>
                        <a:t>participle/</a:t>
                      </a:r>
                    </a:p>
                    <a:p>
                      <a:pPr marL="0" marR="0">
                        <a:lnSpc>
                          <a:spcPct val="107000"/>
                        </a:lnSpc>
                        <a:spcBef>
                          <a:spcPts val="0"/>
                        </a:spcBef>
                        <a:spcAft>
                          <a:spcPts val="0"/>
                        </a:spcAft>
                      </a:pPr>
                      <a:r>
                        <a:rPr lang="en-US" sz="1600" dirty="0" smtClean="0">
                          <a:solidFill>
                            <a:schemeClr val="tx1"/>
                          </a:solidFill>
                          <a:effectLst/>
                        </a:rPr>
                        <a:t>gerund</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past participle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37944">
                <a:tc>
                  <a:txBody>
                    <a:bodyPr/>
                    <a:lstStyle/>
                    <a:p>
                      <a:pPr marL="0" marR="0">
                        <a:lnSpc>
                          <a:spcPct val="107000"/>
                        </a:lnSpc>
                        <a:spcBef>
                          <a:spcPts val="0"/>
                        </a:spcBef>
                        <a:spcAft>
                          <a:spcPts val="0"/>
                        </a:spcAft>
                      </a:pPr>
                      <a:r>
                        <a:rPr lang="en-US" sz="1600" b="0" dirty="0" smtClean="0">
                          <a:solidFill>
                            <a:schemeClr val="tx1"/>
                          </a:solidFill>
                          <a:effectLst/>
                        </a:rPr>
                        <a:t>learn</a:t>
                      </a:r>
                      <a:endParaRPr lang="en-US" sz="1600" b="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learning</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learned</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9803">
                <a:tc>
                  <a:txBody>
                    <a:bodyPr/>
                    <a:lstStyle/>
                    <a:p>
                      <a:pPr marL="0" marR="0">
                        <a:lnSpc>
                          <a:spcPct val="107000"/>
                        </a:lnSpc>
                        <a:spcBef>
                          <a:spcPts val="0"/>
                        </a:spcBef>
                        <a:spcAft>
                          <a:spcPts val="0"/>
                        </a:spcAft>
                      </a:pPr>
                      <a:r>
                        <a:rPr lang="en-US" sz="1600" b="0" dirty="0" smtClean="0">
                          <a:solidFill>
                            <a:schemeClr val="tx1"/>
                          </a:solidFill>
                          <a:effectLst/>
                        </a:rPr>
                        <a:t>paint</a:t>
                      </a:r>
                      <a:endParaRPr lang="en-US" sz="1600" b="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painting</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painted</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9784">
                <a:tc>
                  <a:txBody>
                    <a:bodyPr/>
                    <a:lstStyle/>
                    <a:p>
                      <a:pPr marL="0" marR="0">
                        <a:lnSpc>
                          <a:spcPct val="107000"/>
                        </a:lnSpc>
                        <a:spcBef>
                          <a:spcPts val="0"/>
                        </a:spcBef>
                        <a:spcAft>
                          <a:spcPts val="0"/>
                        </a:spcAft>
                      </a:pPr>
                      <a:r>
                        <a:rPr lang="en-US" sz="1600" b="0" dirty="0" smtClean="0">
                          <a:solidFill>
                            <a:schemeClr val="tx1"/>
                          </a:solidFill>
                          <a:effectLst/>
                        </a:rPr>
                        <a:t>study</a:t>
                      </a:r>
                      <a:endParaRPr lang="en-US" sz="1600" b="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studying</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smtClean="0">
                          <a:solidFill>
                            <a:schemeClr val="tx1"/>
                          </a:solidFill>
                          <a:effectLst/>
                        </a:rPr>
                        <a:t>studied</a:t>
                      </a:r>
                      <a:endParaRPr lang="en-US" sz="16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7" name="TextBox 16"/>
          <p:cNvSpPr txBox="1"/>
          <p:nvPr/>
        </p:nvSpPr>
        <p:spPr>
          <a:xfrm>
            <a:off x="6512418" y="3540967"/>
            <a:ext cx="5407261" cy="1200329"/>
          </a:xfrm>
          <a:prstGeom prst="rect">
            <a:avLst/>
          </a:prstGeom>
          <a:noFill/>
        </p:spPr>
        <p:txBody>
          <a:bodyPr wrap="square" rtlCol="0">
            <a:spAutoFit/>
          </a:bodyPr>
          <a:lstStyle/>
          <a:p>
            <a:r>
              <a:rPr lang="en-US" sz="2400" dirty="0" smtClean="0">
                <a:solidFill>
                  <a:schemeClr val="bg1"/>
                </a:solidFill>
              </a:rPr>
              <a:t>After the quest is </a:t>
            </a:r>
            <a:r>
              <a:rPr lang="en-US" sz="2400" b="1" u="sng" dirty="0" smtClean="0">
                <a:solidFill>
                  <a:srgbClr val="FF0000"/>
                </a:solidFill>
              </a:rPr>
              <a:t>completed</a:t>
            </a:r>
            <a:r>
              <a:rPr lang="en-US" sz="2400" dirty="0" smtClean="0">
                <a:solidFill>
                  <a:schemeClr val="bg1"/>
                </a:solidFill>
              </a:rPr>
              <a:t>, the hero might have trouble returning to his or her old life.</a:t>
            </a:r>
            <a:endParaRPr lang="en-US" sz="2400" dirty="0">
              <a:solidFill>
                <a:schemeClr val="bg1"/>
              </a:solidFill>
            </a:endParaRPr>
          </a:p>
        </p:txBody>
      </p:sp>
    </p:spTree>
    <p:extLst>
      <p:ext uri="{BB962C8B-B14F-4D97-AF65-F5344CB8AC3E}">
        <p14:creationId xmlns:p14="http://schemas.microsoft.com/office/powerpoint/2010/main" val="366993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3211" y="1109273"/>
            <a:ext cx="5626804" cy="2092881"/>
          </a:xfrm>
          <a:prstGeom prst="rect">
            <a:avLst/>
          </a:prstGeom>
          <a:noFill/>
        </p:spPr>
        <p:txBody>
          <a:bodyPr wrap="square" rtlCol="0">
            <a:spAutoFit/>
          </a:bodyPr>
          <a:lstStyle/>
          <a:p>
            <a:r>
              <a:rPr lang="en-US" sz="2600" dirty="0" smtClean="0">
                <a:solidFill>
                  <a:schemeClr val="bg1"/>
                </a:solidFill>
              </a:rPr>
              <a:t>Many verbs are irregular, which means that they do not follow the rules for forming the simple past and the past participle. There is no way to learn these words other than memorization.</a:t>
            </a:r>
            <a:endParaRPr lang="en-US" sz="2600" dirty="0">
              <a:solidFill>
                <a:schemeClr val="bg1"/>
              </a:solidFill>
            </a:endParaRPr>
          </a:p>
        </p:txBody>
      </p:sp>
      <p:sp>
        <p:nvSpPr>
          <p:cNvPr id="4" name="Title 3"/>
          <p:cNvSpPr>
            <a:spLocks noGrp="1"/>
          </p:cNvSpPr>
          <p:nvPr>
            <p:ph type="title"/>
          </p:nvPr>
        </p:nvSpPr>
        <p:spPr>
          <a:xfrm>
            <a:off x="674620" y="343357"/>
            <a:ext cx="4760742" cy="765916"/>
          </a:xfrm>
        </p:spPr>
        <p:txBody>
          <a:bodyPr/>
          <a:lstStyle/>
          <a:p>
            <a:r>
              <a:rPr lang="en-US" b="1" dirty="0" smtClean="0">
                <a:solidFill>
                  <a:schemeClr val="bg1"/>
                </a:solidFill>
              </a:rPr>
              <a:t>Irregular Verbs</a:t>
            </a:r>
            <a:endParaRPr lang="en-US" b="1" dirty="0">
              <a:solidFill>
                <a:schemeClr val="bg1"/>
              </a:solidFill>
            </a:endParaRPr>
          </a:p>
        </p:txBody>
      </p:sp>
      <p:cxnSp>
        <p:nvCxnSpPr>
          <p:cNvPr id="6" name="Straight Connector 5"/>
          <p:cNvCxnSpPr/>
          <p:nvPr/>
        </p:nvCxnSpPr>
        <p:spPr>
          <a:xfrm>
            <a:off x="606697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3"/>
          <p:cNvSpPr txBox="1">
            <a:spLocks/>
          </p:cNvSpPr>
          <p:nvPr/>
        </p:nvSpPr>
        <p:spPr>
          <a:xfrm>
            <a:off x="6360884" y="343356"/>
            <a:ext cx="5715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rPr>
              <a:t>Hero’s Journey: </a:t>
            </a:r>
          </a:p>
          <a:p>
            <a:r>
              <a:rPr lang="en-US" sz="3600" dirty="0" smtClean="0">
                <a:solidFill>
                  <a:schemeClr val="bg1"/>
                </a:solidFill>
              </a:rPr>
              <a:t>Stage 12 – Resurrection/Elixir</a:t>
            </a:r>
            <a:endParaRPr lang="en-US" sz="3600" dirty="0">
              <a:solidFill>
                <a:schemeClr val="bg1"/>
              </a:solidFill>
            </a:endParaRPr>
          </a:p>
        </p:txBody>
      </p:sp>
      <p:sp>
        <p:nvSpPr>
          <p:cNvPr id="14" name="TextBox 13"/>
          <p:cNvSpPr txBox="1"/>
          <p:nvPr/>
        </p:nvSpPr>
        <p:spPr>
          <a:xfrm>
            <a:off x="6494928" y="1681630"/>
            <a:ext cx="5407261" cy="1569660"/>
          </a:xfrm>
          <a:prstGeom prst="rect">
            <a:avLst/>
          </a:prstGeom>
          <a:noFill/>
        </p:spPr>
        <p:txBody>
          <a:bodyPr wrap="square" rtlCol="0">
            <a:spAutoFit/>
          </a:bodyPr>
          <a:lstStyle/>
          <a:p>
            <a:r>
              <a:rPr lang="en-US" sz="2400" dirty="0" smtClean="0">
                <a:solidFill>
                  <a:schemeClr val="bg1"/>
                </a:solidFill>
              </a:rPr>
              <a:t>After he or she returns to the ordinary world, the hero will have </a:t>
            </a:r>
            <a:r>
              <a:rPr lang="en-US" sz="2400" b="1" u="sng" dirty="0" smtClean="0">
                <a:solidFill>
                  <a:srgbClr val="FF0000"/>
                </a:solidFill>
              </a:rPr>
              <a:t>brought</a:t>
            </a:r>
            <a:r>
              <a:rPr lang="en-US" sz="2400" dirty="0" smtClean="0">
                <a:solidFill>
                  <a:schemeClr val="bg1"/>
                </a:solidFill>
              </a:rPr>
              <a:t> back something – a treasure, wisdom, etc. – to make the world different and better.</a:t>
            </a:r>
            <a:endParaRPr lang="en-US" sz="2400" dirty="0">
              <a:solidFill>
                <a:schemeClr val="bg1"/>
              </a:solidFill>
            </a:endParaRPr>
          </a:p>
        </p:txBody>
      </p:sp>
      <p:sp>
        <p:nvSpPr>
          <p:cNvPr id="9" name="TextBox 8"/>
          <p:cNvSpPr txBox="1"/>
          <p:nvPr/>
        </p:nvSpPr>
        <p:spPr>
          <a:xfrm>
            <a:off x="576307" y="3196198"/>
            <a:ext cx="5407261" cy="461665"/>
          </a:xfrm>
          <a:prstGeom prst="rect">
            <a:avLst/>
          </a:prstGeom>
          <a:noFill/>
        </p:spPr>
        <p:txBody>
          <a:bodyPr wrap="square" rtlCol="0">
            <a:spAutoFit/>
          </a:bodyPr>
          <a:lstStyle/>
          <a:p>
            <a:r>
              <a:rPr lang="en-US" sz="2400" b="1" dirty="0" smtClean="0">
                <a:solidFill>
                  <a:schemeClr val="bg1"/>
                </a:solidFill>
              </a:rPr>
              <a:t>Examples of Irregular Verbs:</a:t>
            </a:r>
            <a:endParaRPr lang="en-US" sz="24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107813852"/>
              </p:ext>
            </p:extLst>
          </p:nvPr>
        </p:nvGraphicFramePr>
        <p:xfrm>
          <a:off x="807939" y="3774056"/>
          <a:ext cx="4859055" cy="1142298"/>
        </p:xfrm>
        <a:graphic>
          <a:graphicData uri="http://schemas.openxmlformats.org/drawingml/2006/table">
            <a:tbl>
              <a:tblPr firstRow="1" firstCol="1" bandRow="1">
                <a:tableStyleId>{5C22544A-7EE6-4342-B048-85BDC9FD1C3A}</a:tableStyleId>
              </a:tblPr>
              <a:tblGrid>
                <a:gridCol w="1717946"/>
                <a:gridCol w="1391849"/>
                <a:gridCol w="1749260"/>
              </a:tblGrid>
              <a:tr h="284907">
                <a:tc>
                  <a:txBody>
                    <a:bodyPr/>
                    <a:lstStyle/>
                    <a:p>
                      <a:pPr marL="0" marR="0">
                        <a:lnSpc>
                          <a:spcPct val="107000"/>
                        </a:lnSpc>
                        <a:spcBef>
                          <a:spcPts val="0"/>
                        </a:spcBef>
                        <a:spcAft>
                          <a:spcPts val="0"/>
                        </a:spcAft>
                      </a:pPr>
                      <a:r>
                        <a:rPr lang="en-US" sz="1600" dirty="0">
                          <a:solidFill>
                            <a:schemeClr val="tx1"/>
                          </a:solidFill>
                          <a:effectLst/>
                        </a:rPr>
                        <a:t>simple present</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simple past</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past participle*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5797">
                <a:tc>
                  <a:txBody>
                    <a:bodyPr/>
                    <a:lstStyle/>
                    <a:p>
                      <a:pPr marL="0" marR="0">
                        <a:lnSpc>
                          <a:spcPct val="107000"/>
                        </a:lnSpc>
                        <a:spcBef>
                          <a:spcPts val="0"/>
                        </a:spcBef>
                        <a:spcAft>
                          <a:spcPts val="0"/>
                        </a:spcAft>
                      </a:pPr>
                      <a:r>
                        <a:rPr lang="en-US" sz="1600" b="0">
                          <a:solidFill>
                            <a:schemeClr val="tx1"/>
                          </a:solidFill>
                          <a:effectLst/>
                        </a:rPr>
                        <a:t>begin</a:t>
                      </a:r>
                      <a:endParaRPr lang="en-US" sz="1600" b="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began</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begun</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5797">
                <a:tc>
                  <a:txBody>
                    <a:bodyPr/>
                    <a:lstStyle/>
                    <a:p>
                      <a:pPr marL="0" marR="0">
                        <a:lnSpc>
                          <a:spcPct val="107000"/>
                        </a:lnSpc>
                        <a:spcBef>
                          <a:spcPts val="0"/>
                        </a:spcBef>
                        <a:spcAft>
                          <a:spcPts val="0"/>
                        </a:spcAft>
                      </a:pPr>
                      <a:r>
                        <a:rPr lang="en-US" sz="1600" b="0">
                          <a:solidFill>
                            <a:schemeClr val="tx1"/>
                          </a:solidFill>
                          <a:effectLst/>
                        </a:rPr>
                        <a:t>eat</a:t>
                      </a:r>
                      <a:endParaRPr lang="en-US" sz="1600" b="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ate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eaten</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5797">
                <a:tc>
                  <a:txBody>
                    <a:bodyPr/>
                    <a:lstStyle/>
                    <a:p>
                      <a:pPr marL="0" marR="0">
                        <a:lnSpc>
                          <a:spcPct val="107000"/>
                        </a:lnSpc>
                        <a:spcBef>
                          <a:spcPts val="0"/>
                        </a:spcBef>
                        <a:spcAft>
                          <a:spcPts val="0"/>
                        </a:spcAft>
                      </a:pPr>
                      <a:r>
                        <a:rPr lang="en-US" sz="1600" b="0" dirty="0">
                          <a:solidFill>
                            <a:schemeClr val="tx1"/>
                          </a:solidFill>
                          <a:effectLst/>
                        </a:rPr>
                        <a:t>give</a:t>
                      </a:r>
                      <a:endParaRPr lang="en-US" sz="1600" b="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a:solidFill>
                            <a:schemeClr val="tx1"/>
                          </a:solidFill>
                          <a:effectLst/>
                        </a:rPr>
                        <a:t>gave</a:t>
                      </a:r>
                      <a:endParaRPr lang="en-US" sz="160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600" dirty="0">
                          <a:solidFill>
                            <a:schemeClr val="tx1"/>
                          </a:solidFill>
                          <a:effectLst/>
                        </a:rPr>
                        <a:t>given</a:t>
                      </a:r>
                      <a:endParaRPr lang="en-US" sz="1600"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134912" y="5098457"/>
            <a:ext cx="5785104" cy="1477328"/>
          </a:xfrm>
          <a:prstGeom prst="rect">
            <a:avLst/>
          </a:prstGeom>
          <a:noFill/>
        </p:spPr>
        <p:txBody>
          <a:bodyPr wrap="square" rtlCol="0">
            <a:spAutoFit/>
          </a:bodyPr>
          <a:lstStyle/>
          <a:p>
            <a:r>
              <a:rPr lang="en-US" dirty="0" smtClean="0">
                <a:solidFill>
                  <a:schemeClr val="bg1"/>
                </a:solidFill>
              </a:rPr>
              <a:t>*The past participle is used to form the perfect aspect (past perfect, present perfect, and future perfect). For example:</a:t>
            </a:r>
          </a:p>
          <a:p>
            <a:pPr marL="285750" indent="-285750">
              <a:buFont typeface="Arial" panose="020B0604020202020204" pitchFamily="34" charset="0"/>
              <a:buChar char="•"/>
            </a:pPr>
            <a:r>
              <a:rPr lang="en-US" dirty="0" smtClean="0">
                <a:solidFill>
                  <a:schemeClr val="bg1"/>
                </a:solidFill>
              </a:rPr>
              <a:t>I had begun my homework, but was interrupted.</a:t>
            </a:r>
          </a:p>
          <a:p>
            <a:pPr marL="285750" indent="-285750">
              <a:buFont typeface="Arial" panose="020B0604020202020204" pitchFamily="34" charset="0"/>
              <a:buChar char="•"/>
            </a:pPr>
            <a:r>
              <a:rPr lang="en-US" dirty="0" smtClean="0">
                <a:solidFill>
                  <a:schemeClr val="bg1"/>
                </a:solidFill>
              </a:rPr>
              <a:t>I have already eaten, so I am not hungry.</a:t>
            </a:r>
          </a:p>
          <a:p>
            <a:pPr marL="285750" indent="-285750">
              <a:buFont typeface="Arial" panose="020B0604020202020204" pitchFamily="34" charset="0"/>
              <a:buChar char="•"/>
            </a:pPr>
            <a:r>
              <a:rPr lang="en-US" dirty="0" smtClean="0">
                <a:solidFill>
                  <a:schemeClr val="bg1"/>
                </a:solidFill>
              </a:rPr>
              <a:t>I have given my present to my friend for his birthday.</a:t>
            </a:r>
            <a:endParaRPr lang="en-US" dirty="0">
              <a:solidFill>
                <a:schemeClr val="bg1"/>
              </a:solidFill>
            </a:endParaRPr>
          </a:p>
        </p:txBody>
      </p:sp>
      <p:sp>
        <p:nvSpPr>
          <p:cNvPr id="12" name="TextBox 11"/>
          <p:cNvSpPr txBox="1"/>
          <p:nvPr/>
        </p:nvSpPr>
        <p:spPr>
          <a:xfrm>
            <a:off x="6499847" y="4311753"/>
            <a:ext cx="5407261" cy="1569660"/>
          </a:xfrm>
          <a:prstGeom prst="rect">
            <a:avLst/>
          </a:prstGeom>
          <a:noFill/>
        </p:spPr>
        <p:txBody>
          <a:bodyPr wrap="square" rtlCol="0">
            <a:spAutoFit/>
          </a:bodyPr>
          <a:lstStyle/>
          <a:p>
            <a:r>
              <a:rPr lang="en-US" sz="2400" dirty="0" smtClean="0">
                <a:solidFill>
                  <a:schemeClr val="bg1"/>
                </a:solidFill>
              </a:rPr>
              <a:t>At this stage of the journey, the hero is also often </a:t>
            </a:r>
            <a:r>
              <a:rPr lang="en-US" sz="2400" b="1" u="sng" dirty="0" smtClean="0">
                <a:solidFill>
                  <a:srgbClr val="FF0000"/>
                </a:solidFill>
              </a:rPr>
              <a:t>reborn</a:t>
            </a:r>
            <a:r>
              <a:rPr lang="en-US" sz="2400" dirty="0" smtClean="0">
                <a:solidFill>
                  <a:schemeClr val="bg1"/>
                </a:solidFill>
              </a:rPr>
              <a:t> – either literally, in a new body, or metaphorically, in a new frame of mind.</a:t>
            </a:r>
            <a:endParaRPr lang="en-US" sz="2400" dirty="0">
              <a:solidFill>
                <a:schemeClr val="bg1"/>
              </a:solidFill>
            </a:endParaRPr>
          </a:p>
        </p:txBody>
      </p:sp>
      <p:sp>
        <p:nvSpPr>
          <p:cNvPr id="13" name="TextBox 12"/>
          <p:cNvSpPr txBox="1"/>
          <p:nvPr/>
        </p:nvSpPr>
        <p:spPr>
          <a:xfrm>
            <a:off x="6698581" y="3207046"/>
            <a:ext cx="5196251" cy="923330"/>
          </a:xfrm>
          <a:prstGeom prst="rect">
            <a:avLst/>
          </a:prstGeom>
          <a:noFill/>
        </p:spPr>
        <p:txBody>
          <a:bodyPr wrap="square" rtlCol="0">
            <a:spAutoFit/>
          </a:bodyPr>
          <a:lstStyle/>
          <a:p>
            <a:r>
              <a:rPr lang="en-US" i="1" dirty="0" smtClean="0">
                <a:solidFill>
                  <a:srgbClr val="FFFF00"/>
                </a:solidFill>
              </a:rPr>
              <a:t>The word “brought” is the past participle of “bring.” The verb is irregular because “</a:t>
            </a:r>
            <a:r>
              <a:rPr lang="en-US" i="1" dirty="0" err="1" smtClean="0">
                <a:solidFill>
                  <a:srgbClr val="FFFF00"/>
                </a:solidFill>
              </a:rPr>
              <a:t>bringed</a:t>
            </a:r>
            <a:r>
              <a:rPr lang="en-US" i="1" dirty="0" smtClean="0">
                <a:solidFill>
                  <a:srgbClr val="FFFF00"/>
                </a:solidFill>
              </a:rPr>
              <a:t>” would be incorrect.</a:t>
            </a:r>
            <a:endParaRPr lang="en-US" i="1" dirty="0">
              <a:solidFill>
                <a:srgbClr val="FFFF00"/>
              </a:solidFill>
            </a:endParaRPr>
          </a:p>
        </p:txBody>
      </p:sp>
      <p:sp>
        <p:nvSpPr>
          <p:cNvPr id="15" name="TextBox 14"/>
          <p:cNvSpPr txBox="1"/>
          <p:nvPr/>
        </p:nvSpPr>
        <p:spPr>
          <a:xfrm>
            <a:off x="6703500" y="5778174"/>
            <a:ext cx="5196251" cy="923330"/>
          </a:xfrm>
          <a:prstGeom prst="rect">
            <a:avLst/>
          </a:prstGeom>
          <a:noFill/>
        </p:spPr>
        <p:txBody>
          <a:bodyPr wrap="square" rtlCol="0">
            <a:spAutoFit/>
          </a:bodyPr>
          <a:lstStyle/>
          <a:p>
            <a:r>
              <a:rPr lang="en-US" i="1" dirty="0" smtClean="0">
                <a:solidFill>
                  <a:srgbClr val="FFFF00"/>
                </a:solidFill>
              </a:rPr>
              <a:t>The word “reborn” is the past participle of “</a:t>
            </a:r>
            <a:r>
              <a:rPr lang="en-US" i="1" dirty="0" err="1" smtClean="0">
                <a:solidFill>
                  <a:srgbClr val="FFFF00"/>
                </a:solidFill>
              </a:rPr>
              <a:t>rebear</a:t>
            </a:r>
            <a:r>
              <a:rPr lang="en-US" i="1" dirty="0" smtClean="0">
                <a:solidFill>
                  <a:srgbClr val="FFFF00"/>
                </a:solidFill>
              </a:rPr>
              <a:t>” (as in, a child). The verb is irregular because “</a:t>
            </a:r>
            <a:r>
              <a:rPr lang="en-US" i="1" dirty="0" err="1" smtClean="0">
                <a:solidFill>
                  <a:srgbClr val="FFFF00"/>
                </a:solidFill>
              </a:rPr>
              <a:t>rebeared</a:t>
            </a:r>
            <a:r>
              <a:rPr lang="en-US" i="1" dirty="0" smtClean="0">
                <a:solidFill>
                  <a:srgbClr val="FFFF00"/>
                </a:solidFill>
              </a:rPr>
              <a:t>” would be incorrect.</a:t>
            </a:r>
            <a:endParaRPr lang="en-US" i="1" dirty="0">
              <a:solidFill>
                <a:srgbClr val="FFFF00"/>
              </a:solidFill>
            </a:endParaRPr>
          </a:p>
        </p:txBody>
      </p:sp>
    </p:spTree>
    <p:extLst>
      <p:ext uri="{BB962C8B-B14F-4D97-AF65-F5344CB8AC3E}">
        <p14:creationId xmlns:p14="http://schemas.microsoft.com/office/powerpoint/2010/main" val="87404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9" grpId="0"/>
      <p:bldP spid="11" grpId="0"/>
      <p:bldP spid="12" grpId="0"/>
      <p:bldP spid="13" grpId="0"/>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9572</TotalTime>
  <Words>2813</Words>
  <Application>Microsoft Office PowerPoint</Application>
  <PresentationFormat>Widescreen</PresentationFormat>
  <Paragraphs>310</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Garamond</vt:lpstr>
      <vt:lpstr>Times New Roman</vt:lpstr>
      <vt:lpstr>Office Theme</vt:lpstr>
      <vt:lpstr>Parts of Speech: Verbs and the Hero’s Journey</vt:lpstr>
      <vt:lpstr>The Hero’s Journey is a pattern that many stories – from ancient myths to modern-day television – follow.</vt:lpstr>
      <vt:lpstr>Definition</vt:lpstr>
      <vt:lpstr>PowerPoint Presentation</vt:lpstr>
      <vt:lpstr>Conjugation</vt:lpstr>
      <vt:lpstr>PowerPoint Presentation</vt:lpstr>
      <vt:lpstr>Collective Nouns and Subject-Verb Agreement</vt:lpstr>
      <vt:lpstr>Compound Subjects and Verb Agreement</vt:lpstr>
      <vt:lpstr>Tense (time)</vt:lpstr>
      <vt:lpstr>PowerPoint Presentation</vt:lpstr>
      <vt:lpstr>Aspect (progression of time)</vt:lpstr>
      <vt:lpstr>PowerPoint Presentation</vt:lpstr>
      <vt:lpstr>PowerPoint Presentation</vt:lpstr>
      <vt:lpstr>PowerPoint Presentation</vt:lpstr>
      <vt:lpstr>Consistency of Tense</vt:lpstr>
      <vt:lpstr>The Emphatic Form</vt:lpstr>
      <vt:lpstr>PowerPoint Presentation</vt:lpstr>
      <vt:lpstr>Auxiliary (Helping) Verbs</vt:lpstr>
      <vt:lpstr>PowerPoint Presentation</vt:lpstr>
      <vt:lpstr>Linking Verbs</vt:lpstr>
      <vt:lpstr>PowerPoint Presentation</vt:lpstr>
      <vt:lpstr>Transitive and Intransitive Verbs</vt:lpstr>
      <vt:lpstr>Infinitives</vt:lpstr>
      <vt:lpstr>Participles and Gerunds</vt:lpstr>
      <vt:lpstr>Irregular Verbs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 Verbs and the Hero’s Journey</dc:title>
  <dc:creator>Chapman, Elizabeth M</dc:creator>
  <cp:lastModifiedBy>Chapman, Elizabeth M</cp:lastModifiedBy>
  <cp:revision>73</cp:revision>
  <dcterms:created xsi:type="dcterms:W3CDTF">2015-08-23T15:18:19Z</dcterms:created>
  <dcterms:modified xsi:type="dcterms:W3CDTF">2015-09-09T22:06:02Z</dcterms:modified>
</cp:coreProperties>
</file>