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0" r:id="rId5"/>
    <p:sldId id="261" r:id="rId6"/>
    <p:sldId id="263" r:id="rId7"/>
    <p:sldId id="262"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C742EC-1E99-4FDD-A155-89DBC5E1D156}"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351634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C742EC-1E99-4FDD-A155-89DBC5E1D156}"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776729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C742EC-1E99-4FDD-A155-89DBC5E1D156}"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480001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C742EC-1E99-4FDD-A155-89DBC5E1D156}"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745402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C742EC-1E99-4FDD-A155-89DBC5E1D156}" type="datetimeFigureOut">
              <a:rPr lang="en-US" smtClean="0"/>
              <a:t>6/24/2016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2054415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C742EC-1E99-4FDD-A155-89DBC5E1D156}" type="datetimeFigureOut">
              <a:rPr lang="en-US" smtClean="0"/>
              <a:t>6/24/2016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041693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C742EC-1E99-4FDD-A155-89DBC5E1D156}" type="datetimeFigureOut">
              <a:rPr lang="en-US" smtClean="0"/>
              <a:t>6/24/2016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2564707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742EC-1E99-4FDD-A155-89DBC5E1D156}"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276773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742EC-1E99-4FDD-A155-89DBC5E1D156}" type="datetimeFigureOut">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2972172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C742EC-1E99-4FDD-A155-89DBC5E1D156}"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83791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C742EC-1E99-4FDD-A155-89DBC5E1D156}" type="datetimeFigureOut">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097C3-A6F3-4384-829D-D275916B5A0B}" type="slidenum">
              <a:rPr lang="en-US" smtClean="0"/>
              <a:t>‹#›</a:t>
            </a:fld>
            <a:endParaRPr lang="en-US"/>
          </a:p>
        </p:txBody>
      </p:sp>
    </p:spTree>
    <p:extLst>
      <p:ext uri="{BB962C8B-B14F-4D97-AF65-F5344CB8AC3E}">
        <p14:creationId xmlns:p14="http://schemas.microsoft.com/office/powerpoint/2010/main" val="1803821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C742EC-1E99-4FDD-A155-89DBC5E1D156}" type="datetimeFigureOut">
              <a:rPr lang="en-US" smtClean="0"/>
              <a:t>6/24/2016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5097C3-A6F3-4384-829D-D275916B5A0B}" type="slidenum">
              <a:rPr lang="en-US" smtClean="0"/>
              <a:t>‹#›</a:t>
            </a:fld>
            <a:endParaRPr lang="en-US"/>
          </a:p>
        </p:txBody>
      </p:sp>
    </p:spTree>
    <p:extLst>
      <p:ext uri="{BB962C8B-B14F-4D97-AF65-F5344CB8AC3E}">
        <p14:creationId xmlns:p14="http://schemas.microsoft.com/office/powerpoint/2010/main" val="2810464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740927"/>
            <a:ext cx="10282518" cy="2387600"/>
          </a:xfrm>
        </p:spPr>
        <p:txBody>
          <a:bodyPr>
            <a:normAutofit fontScale="90000"/>
          </a:bodyPr>
          <a:lstStyle/>
          <a:p>
            <a:r>
              <a:rPr lang="en-US" dirty="0" smtClean="0">
                <a:solidFill>
                  <a:schemeClr val="bg1"/>
                </a:solidFill>
              </a:rPr>
              <a:t>Parts of Speech:</a:t>
            </a:r>
            <a:br>
              <a:rPr lang="en-US" dirty="0" smtClean="0">
                <a:solidFill>
                  <a:schemeClr val="bg1"/>
                </a:solidFill>
              </a:rPr>
            </a:br>
            <a:r>
              <a:rPr lang="en-US" dirty="0" smtClean="0">
                <a:solidFill>
                  <a:schemeClr val="bg1"/>
                </a:solidFill>
              </a:rPr>
              <a:t>Prepositions and Heroic Archetypes</a:t>
            </a:r>
            <a:endParaRPr lang="en-US" dirty="0">
              <a:solidFill>
                <a:schemeClr val="bg1"/>
              </a:solidFill>
            </a:endParaRPr>
          </a:p>
        </p:txBody>
      </p:sp>
    </p:spTree>
    <p:extLst>
      <p:ext uri="{BB962C8B-B14F-4D97-AF65-F5344CB8AC3E}">
        <p14:creationId xmlns:p14="http://schemas.microsoft.com/office/powerpoint/2010/main" val="3637466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9217"/>
            <a:ext cx="10515600" cy="777875"/>
          </a:xfrm>
        </p:spPr>
        <p:txBody>
          <a:bodyPr/>
          <a:lstStyle/>
          <a:p>
            <a:r>
              <a:rPr lang="en-US" dirty="0" smtClean="0">
                <a:solidFill>
                  <a:schemeClr val="bg1"/>
                </a:solidFill>
              </a:rPr>
              <a:t>Before we begin… Heroic Archetypes</a:t>
            </a:r>
            <a:endParaRPr lang="en-US" dirty="0">
              <a:solidFill>
                <a:schemeClr val="bg1"/>
              </a:solidFill>
            </a:endParaRPr>
          </a:p>
        </p:txBody>
      </p:sp>
      <p:sp>
        <p:nvSpPr>
          <p:cNvPr id="3" name="Content Placeholder 2"/>
          <p:cNvSpPr>
            <a:spLocks noGrp="1"/>
          </p:cNvSpPr>
          <p:nvPr>
            <p:ph idx="1"/>
          </p:nvPr>
        </p:nvSpPr>
        <p:spPr>
          <a:xfrm>
            <a:off x="663389" y="1191000"/>
            <a:ext cx="10515600" cy="866400"/>
          </a:xfrm>
        </p:spPr>
        <p:txBody>
          <a:bodyPr>
            <a:normAutofit/>
          </a:bodyPr>
          <a:lstStyle/>
          <a:p>
            <a:pPr marL="0" indent="0">
              <a:buNone/>
            </a:pPr>
            <a:r>
              <a:rPr lang="en-US" sz="2400" i="1" dirty="0" smtClean="0">
                <a:solidFill>
                  <a:schemeClr val="bg1"/>
                </a:solidFill>
              </a:rPr>
              <a:t>An </a:t>
            </a:r>
            <a:r>
              <a:rPr lang="en-US" sz="2400" b="1" i="1" u="sng" dirty="0" smtClean="0">
                <a:solidFill>
                  <a:schemeClr val="bg1"/>
                </a:solidFill>
              </a:rPr>
              <a:t>archetype</a:t>
            </a:r>
            <a:r>
              <a:rPr lang="en-US" sz="2400" i="1" dirty="0" smtClean="0">
                <a:solidFill>
                  <a:schemeClr val="bg1"/>
                </a:solidFill>
              </a:rPr>
              <a:t> is a pattern in literature that extends across time and culture. Over the course of this year, we will examine several different kinds of heroic archetypes.</a:t>
            </a:r>
            <a:endParaRPr lang="en-US" sz="2400" i="1" dirty="0">
              <a:solidFill>
                <a:schemeClr val="bg1"/>
              </a:solidFill>
            </a:endParaRPr>
          </a:p>
        </p:txBody>
      </p:sp>
      <p:sp>
        <p:nvSpPr>
          <p:cNvPr id="4" name="TextBox 3"/>
          <p:cNvSpPr txBox="1"/>
          <p:nvPr/>
        </p:nvSpPr>
        <p:spPr>
          <a:xfrm>
            <a:off x="757518" y="3160060"/>
            <a:ext cx="4047565" cy="923330"/>
          </a:xfrm>
          <a:prstGeom prst="rect">
            <a:avLst/>
          </a:prstGeom>
          <a:noFill/>
        </p:spPr>
        <p:txBody>
          <a:bodyPr wrap="square" rtlCol="0">
            <a:spAutoFit/>
          </a:bodyPr>
          <a:lstStyle/>
          <a:p>
            <a:pPr algn="ctr"/>
            <a:r>
              <a:rPr lang="en-US" b="1" dirty="0" smtClean="0">
                <a:solidFill>
                  <a:schemeClr val="bg1"/>
                </a:solidFill>
              </a:rPr>
              <a:t>the Classical Hero</a:t>
            </a:r>
            <a:endParaRPr lang="en-US" dirty="0" smtClean="0">
              <a:solidFill>
                <a:schemeClr val="bg1"/>
              </a:solidFill>
            </a:endParaRPr>
          </a:p>
          <a:p>
            <a:pPr algn="ctr"/>
            <a:r>
              <a:rPr lang="en-US" sz="1200" dirty="0" smtClean="0">
                <a:solidFill>
                  <a:schemeClr val="bg1"/>
                </a:solidFill>
              </a:rPr>
              <a:t>The classical hero comes to us from the mythology of Ancient Greece and Rome. He’s a “golden boy” – strong, brave, handsome, and good. </a:t>
            </a:r>
            <a:r>
              <a:rPr lang="en-US" sz="1200" i="1" dirty="0" smtClean="0">
                <a:solidFill>
                  <a:schemeClr val="bg1"/>
                </a:solidFill>
              </a:rPr>
              <a:t>Examples: </a:t>
            </a:r>
            <a:r>
              <a:rPr lang="en-US" sz="1200" dirty="0" smtClean="0">
                <a:solidFill>
                  <a:schemeClr val="bg1"/>
                </a:solidFill>
              </a:rPr>
              <a:t>Hercules and Superman</a:t>
            </a:r>
            <a:endParaRPr lang="en-US" sz="1200" dirty="0">
              <a:solidFill>
                <a:schemeClr val="bg1"/>
              </a:solidFill>
            </a:endParaRPr>
          </a:p>
        </p:txBody>
      </p:sp>
      <p:sp>
        <p:nvSpPr>
          <p:cNvPr id="5" name="TextBox 4"/>
          <p:cNvSpPr txBox="1"/>
          <p:nvPr/>
        </p:nvSpPr>
        <p:spPr>
          <a:xfrm>
            <a:off x="6866965" y="3160060"/>
            <a:ext cx="4047565" cy="923330"/>
          </a:xfrm>
          <a:prstGeom prst="rect">
            <a:avLst/>
          </a:prstGeom>
          <a:noFill/>
        </p:spPr>
        <p:txBody>
          <a:bodyPr wrap="square" rtlCol="0">
            <a:spAutoFit/>
          </a:bodyPr>
          <a:lstStyle/>
          <a:p>
            <a:pPr algn="ctr"/>
            <a:r>
              <a:rPr lang="en-US" b="1" dirty="0" smtClean="0">
                <a:solidFill>
                  <a:schemeClr val="bg1"/>
                </a:solidFill>
              </a:rPr>
              <a:t>the Heroine</a:t>
            </a:r>
            <a:endParaRPr lang="en-US" dirty="0" smtClean="0">
              <a:solidFill>
                <a:schemeClr val="bg1"/>
              </a:solidFill>
            </a:endParaRPr>
          </a:p>
          <a:p>
            <a:pPr algn="ctr"/>
            <a:r>
              <a:rPr lang="en-US" sz="1200" dirty="0" smtClean="0">
                <a:solidFill>
                  <a:schemeClr val="bg1"/>
                </a:solidFill>
              </a:rPr>
              <a:t>Although all of the heroic archetypes can be women, women as heroes often encounter challenges and possess strengths unique to their gender. </a:t>
            </a:r>
            <a:r>
              <a:rPr lang="en-US" sz="1200" i="1" dirty="0" smtClean="0">
                <a:solidFill>
                  <a:schemeClr val="bg1"/>
                </a:solidFill>
              </a:rPr>
              <a:t>Examples:</a:t>
            </a:r>
            <a:r>
              <a:rPr lang="en-US" sz="1200" dirty="0" smtClean="0">
                <a:solidFill>
                  <a:schemeClr val="bg1"/>
                </a:solidFill>
              </a:rPr>
              <a:t> </a:t>
            </a:r>
            <a:r>
              <a:rPr lang="en-US" sz="1200" dirty="0" err="1" smtClean="0">
                <a:solidFill>
                  <a:schemeClr val="bg1"/>
                </a:solidFill>
              </a:rPr>
              <a:t>Wonderwoman</a:t>
            </a:r>
            <a:r>
              <a:rPr lang="en-US" sz="1200" dirty="0" smtClean="0">
                <a:solidFill>
                  <a:schemeClr val="bg1"/>
                </a:solidFill>
              </a:rPr>
              <a:t> and </a:t>
            </a:r>
            <a:r>
              <a:rPr lang="en-US" sz="1200" dirty="0" err="1" smtClean="0">
                <a:solidFill>
                  <a:schemeClr val="bg1"/>
                </a:solidFill>
              </a:rPr>
              <a:t>Mulan</a:t>
            </a:r>
            <a:endParaRPr lang="en-US" sz="1200" dirty="0">
              <a:solidFill>
                <a:schemeClr val="bg1"/>
              </a:solidFill>
            </a:endParaRPr>
          </a:p>
        </p:txBody>
      </p:sp>
      <p:sp>
        <p:nvSpPr>
          <p:cNvPr id="6" name="TextBox 5"/>
          <p:cNvSpPr txBox="1"/>
          <p:nvPr/>
        </p:nvSpPr>
        <p:spPr>
          <a:xfrm>
            <a:off x="89649" y="5307073"/>
            <a:ext cx="4047565" cy="1292662"/>
          </a:xfrm>
          <a:prstGeom prst="rect">
            <a:avLst/>
          </a:prstGeom>
          <a:noFill/>
        </p:spPr>
        <p:txBody>
          <a:bodyPr wrap="square" rtlCol="0">
            <a:spAutoFit/>
          </a:bodyPr>
          <a:lstStyle/>
          <a:p>
            <a:pPr algn="ctr"/>
            <a:r>
              <a:rPr lang="en-US" b="1" dirty="0" smtClean="0">
                <a:solidFill>
                  <a:schemeClr val="bg1"/>
                </a:solidFill>
              </a:rPr>
              <a:t>the Byronic/Romantic Hero</a:t>
            </a:r>
            <a:endParaRPr lang="en-US" dirty="0" smtClean="0">
              <a:solidFill>
                <a:schemeClr val="bg1"/>
              </a:solidFill>
            </a:endParaRPr>
          </a:p>
          <a:p>
            <a:pPr algn="ctr"/>
            <a:r>
              <a:rPr lang="en-US" sz="1200" dirty="0" smtClean="0">
                <a:solidFill>
                  <a:schemeClr val="bg1"/>
                </a:solidFill>
              </a:rPr>
              <a:t>The Romantic or Byronic (named after English poet Lord Byron) hero is a dark, mysterious, complicated loner. (Also note that “Romantic” doesn’t mean “kissy-kissy, smooch-smooch” – it’s a philosophy that we’ll discuss in-depth later. </a:t>
            </a:r>
            <a:r>
              <a:rPr lang="en-US" sz="1200" i="1" dirty="0" smtClean="0">
                <a:solidFill>
                  <a:schemeClr val="bg1"/>
                </a:solidFill>
              </a:rPr>
              <a:t>Examples:</a:t>
            </a:r>
            <a:r>
              <a:rPr lang="en-US" sz="1200" dirty="0" smtClean="0">
                <a:solidFill>
                  <a:schemeClr val="bg1"/>
                </a:solidFill>
              </a:rPr>
              <a:t> Batman and Robin Hood</a:t>
            </a:r>
            <a:endParaRPr lang="en-US" sz="1200" dirty="0">
              <a:solidFill>
                <a:schemeClr val="bg1"/>
              </a:solidFill>
            </a:endParaRPr>
          </a:p>
        </p:txBody>
      </p:sp>
      <p:sp>
        <p:nvSpPr>
          <p:cNvPr id="7" name="TextBox 6"/>
          <p:cNvSpPr txBox="1"/>
          <p:nvPr/>
        </p:nvSpPr>
        <p:spPr>
          <a:xfrm>
            <a:off x="4164108" y="5723930"/>
            <a:ext cx="4047565" cy="923330"/>
          </a:xfrm>
          <a:prstGeom prst="rect">
            <a:avLst/>
          </a:prstGeom>
          <a:noFill/>
        </p:spPr>
        <p:txBody>
          <a:bodyPr wrap="square" rtlCol="0">
            <a:spAutoFit/>
          </a:bodyPr>
          <a:lstStyle/>
          <a:p>
            <a:pPr algn="ctr"/>
            <a:r>
              <a:rPr lang="en-US" b="1" dirty="0" smtClean="0">
                <a:solidFill>
                  <a:schemeClr val="bg1"/>
                </a:solidFill>
              </a:rPr>
              <a:t>the Tragic Hero</a:t>
            </a:r>
            <a:endParaRPr lang="en-US" dirty="0" smtClean="0">
              <a:solidFill>
                <a:schemeClr val="bg1"/>
              </a:solidFill>
            </a:endParaRPr>
          </a:p>
          <a:p>
            <a:pPr algn="ctr"/>
            <a:r>
              <a:rPr lang="en-US" sz="1200" dirty="0" smtClean="0">
                <a:solidFill>
                  <a:schemeClr val="bg1"/>
                </a:solidFill>
              </a:rPr>
              <a:t>A tragic hero is a sympathetic figure who often has a fatal character flaw (such as too much pride). That flaw will lead to his or her downfall. </a:t>
            </a:r>
            <a:r>
              <a:rPr lang="en-US" sz="1200" i="1" dirty="0" smtClean="0">
                <a:solidFill>
                  <a:schemeClr val="bg1"/>
                </a:solidFill>
              </a:rPr>
              <a:t>Examples:</a:t>
            </a:r>
            <a:r>
              <a:rPr lang="en-US" sz="1200" dirty="0" smtClean="0">
                <a:solidFill>
                  <a:schemeClr val="bg1"/>
                </a:solidFill>
              </a:rPr>
              <a:t> Oedipus and Beast</a:t>
            </a:r>
            <a:endParaRPr lang="en-US" sz="1200" dirty="0">
              <a:solidFill>
                <a:schemeClr val="bg1"/>
              </a:solidFill>
            </a:endParaRPr>
          </a:p>
        </p:txBody>
      </p:sp>
      <p:sp>
        <p:nvSpPr>
          <p:cNvPr id="8" name="TextBox 7"/>
          <p:cNvSpPr txBox="1"/>
          <p:nvPr/>
        </p:nvSpPr>
        <p:spPr>
          <a:xfrm>
            <a:off x="8144435" y="5307073"/>
            <a:ext cx="4047565" cy="1107996"/>
          </a:xfrm>
          <a:prstGeom prst="rect">
            <a:avLst/>
          </a:prstGeom>
          <a:noFill/>
        </p:spPr>
        <p:txBody>
          <a:bodyPr wrap="square" rtlCol="0">
            <a:spAutoFit/>
          </a:bodyPr>
          <a:lstStyle/>
          <a:p>
            <a:pPr algn="ctr"/>
            <a:r>
              <a:rPr lang="en-US" b="1" dirty="0" smtClean="0">
                <a:solidFill>
                  <a:schemeClr val="bg1"/>
                </a:solidFill>
              </a:rPr>
              <a:t>the Anti-Hero</a:t>
            </a:r>
            <a:endParaRPr lang="en-US" dirty="0" smtClean="0">
              <a:solidFill>
                <a:schemeClr val="bg1"/>
              </a:solidFill>
            </a:endParaRPr>
          </a:p>
          <a:p>
            <a:pPr algn="ctr"/>
            <a:r>
              <a:rPr lang="en-US" sz="1200" dirty="0" smtClean="0">
                <a:solidFill>
                  <a:schemeClr val="bg1"/>
                </a:solidFill>
              </a:rPr>
              <a:t>An anti-hero is in many ways the opposite of the classical hero. He possesses many flaws and vices, and yet is spite of these is able to accomplish something great. </a:t>
            </a:r>
            <a:r>
              <a:rPr lang="en-US" sz="1200" i="1" dirty="0" smtClean="0">
                <a:solidFill>
                  <a:schemeClr val="bg1"/>
                </a:solidFill>
              </a:rPr>
              <a:t>Examples: </a:t>
            </a:r>
            <a:r>
              <a:rPr lang="en-US" sz="1200" dirty="0" smtClean="0">
                <a:solidFill>
                  <a:schemeClr val="bg1"/>
                </a:solidFill>
              </a:rPr>
              <a:t>Dexter Morgan and Shrek</a:t>
            </a:r>
            <a:endParaRPr lang="en-US" sz="1200" dirty="0">
              <a:solidFill>
                <a:schemeClr val="bg1"/>
              </a:solidFill>
            </a:endParaRPr>
          </a:p>
        </p:txBody>
      </p:sp>
      <p:pic>
        <p:nvPicPr>
          <p:cNvPr id="1026" name="Picture 2" descr="http://clipart.toonarific.com/data/media/130/hercules003.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1531" y="1874990"/>
            <a:ext cx="1565649" cy="13464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pre05.deviantart.net/aeb6/th/pre/i/2014/034/b/3/robin_hood_by_jackspade2012-d74zs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52706" y="4070769"/>
            <a:ext cx="1353565" cy="12363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upload.wikimedia.org/wikipedia/en/7/73/Shrekcharact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31316" y="4070769"/>
            <a:ext cx="873801" cy="134071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5083" y="3808075"/>
            <a:ext cx="1891552" cy="186460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www.la.utexas.edu/users/bump/images/miscellaneous/Mulan/MULANJENNIFER.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4435" y="1893276"/>
            <a:ext cx="1484966" cy="134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90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607859" cy="1325563"/>
          </a:xfrm>
        </p:spPr>
        <p:txBody>
          <a:bodyPr/>
          <a:lstStyle/>
          <a:p>
            <a:r>
              <a:rPr lang="en-US" dirty="0" smtClean="0">
                <a:solidFill>
                  <a:schemeClr val="bg1"/>
                </a:solidFill>
              </a:rPr>
              <a:t>Definition</a:t>
            </a:r>
            <a:endParaRPr lang="en-US" dirty="0">
              <a:solidFill>
                <a:schemeClr val="bg1"/>
              </a:solidFill>
            </a:endParaRPr>
          </a:p>
        </p:txBody>
      </p:sp>
      <p:sp>
        <p:nvSpPr>
          <p:cNvPr id="3" name="Content Placeholder 2"/>
          <p:cNvSpPr>
            <a:spLocks noGrp="1"/>
          </p:cNvSpPr>
          <p:nvPr>
            <p:ph idx="1"/>
          </p:nvPr>
        </p:nvSpPr>
        <p:spPr>
          <a:xfrm>
            <a:off x="838200" y="1825625"/>
            <a:ext cx="4903694" cy="4351338"/>
          </a:xfrm>
        </p:spPr>
        <p:txBody>
          <a:bodyPr/>
          <a:lstStyle/>
          <a:p>
            <a:r>
              <a:rPr lang="en-US" dirty="0" smtClean="0">
                <a:solidFill>
                  <a:schemeClr val="bg1"/>
                </a:solidFill>
              </a:rPr>
              <a:t>Prepositions describe </a:t>
            </a:r>
            <a:r>
              <a:rPr lang="en-US" b="1" i="1" u="sng" dirty="0" smtClean="0">
                <a:solidFill>
                  <a:schemeClr val="bg1"/>
                </a:solidFill>
              </a:rPr>
              <a:t>relationships</a:t>
            </a:r>
            <a:r>
              <a:rPr lang="en-US" dirty="0" smtClean="0">
                <a:solidFill>
                  <a:schemeClr val="bg1"/>
                </a:solidFill>
              </a:rPr>
              <a:t> (often space and time).</a:t>
            </a:r>
            <a:endParaRPr lang="en-US" dirty="0">
              <a:solidFill>
                <a:schemeClr val="bg1"/>
              </a:solidFill>
            </a:endParaRPr>
          </a:p>
        </p:txBody>
      </p:sp>
      <p:sp>
        <p:nvSpPr>
          <p:cNvPr id="4" name="Title 1"/>
          <p:cNvSpPr txBox="1">
            <a:spLocks/>
          </p:cNvSpPr>
          <p:nvPr/>
        </p:nvSpPr>
        <p:spPr>
          <a:xfrm>
            <a:off x="6342529" y="365124"/>
            <a:ext cx="46078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The Classical Hero - Example</a:t>
            </a:r>
            <a:endParaRPr lang="en-US" dirty="0">
              <a:solidFill>
                <a:schemeClr val="bg1"/>
              </a:solidFill>
            </a:endParaRPr>
          </a:p>
        </p:txBody>
      </p:sp>
      <p:cxnSp>
        <p:nvCxnSpPr>
          <p:cNvPr id="6" name="Straight Connector 5"/>
          <p:cNvCxnSpPr/>
          <p:nvPr/>
        </p:nvCxnSpPr>
        <p:spPr>
          <a:xfrm>
            <a:off x="5741894" y="672353"/>
            <a:ext cx="0" cy="5768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834533" y="2275932"/>
            <a:ext cx="4367093" cy="560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Hercules is the son </a:t>
            </a:r>
            <a:r>
              <a:rPr lang="en-US" b="1" u="sng" dirty="0" smtClean="0">
                <a:solidFill>
                  <a:srgbClr val="FF0000"/>
                </a:solidFill>
              </a:rPr>
              <a:t>of</a:t>
            </a:r>
            <a:r>
              <a:rPr lang="en-US" dirty="0" smtClean="0">
                <a:solidFill>
                  <a:schemeClr val="bg1"/>
                </a:solidFill>
              </a:rPr>
              <a:t> Zeus. </a:t>
            </a:r>
            <a:endParaRPr lang="en-US" dirty="0">
              <a:solidFill>
                <a:schemeClr val="bg1"/>
              </a:solidFill>
            </a:endParaRPr>
          </a:p>
        </p:txBody>
      </p:sp>
      <p:pic>
        <p:nvPicPr>
          <p:cNvPr id="8" name="Picture 2" descr="http://clipart.toonarific.com/data/media/130/hercules003.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3596" y="925384"/>
            <a:ext cx="2093583" cy="180048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139333" y="2836192"/>
            <a:ext cx="4062293" cy="523220"/>
          </a:xfrm>
          <a:prstGeom prst="rect">
            <a:avLst/>
          </a:prstGeom>
          <a:noFill/>
        </p:spPr>
        <p:txBody>
          <a:bodyPr wrap="square" rtlCol="0">
            <a:spAutoFit/>
          </a:bodyPr>
          <a:lstStyle/>
          <a:p>
            <a:r>
              <a:rPr lang="en-US" sz="1400" i="1" dirty="0" smtClean="0">
                <a:solidFill>
                  <a:schemeClr val="bg1"/>
                </a:solidFill>
              </a:rPr>
              <a:t>The preposition “of” helps us understand Hercules’ relationship to Zeus.</a:t>
            </a:r>
            <a:endParaRPr lang="en-US" sz="1400" i="1" dirty="0">
              <a:solidFill>
                <a:schemeClr val="bg1"/>
              </a:solidFill>
            </a:endParaRPr>
          </a:p>
        </p:txBody>
      </p:sp>
      <p:sp>
        <p:nvSpPr>
          <p:cNvPr id="10" name="Content Placeholder 2"/>
          <p:cNvSpPr txBox="1">
            <a:spLocks/>
          </p:cNvSpPr>
          <p:nvPr/>
        </p:nvSpPr>
        <p:spPr>
          <a:xfrm>
            <a:off x="5834533" y="3465574"/>
            <a:ext cx="5718843" cy="9081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Hercules was a servant to King </a:t>
            </a:r>
            <a:r>
              <a:rPr lang="en-US" dirty="0" err="1" smtClean="0">
                <a:solidFill>
                  <a:schemeClr val="bg1"/>
                </a:solidFill>
              </a:rPr>
              <a:t>Eurystheus</a:t>
            </a:r>
            <a:r>
              <a:rPr lang="en-US" dirty="0" smtClean="0">
                <a:solidFill>
                  <a:schemeClr val="bg1"/>
                </a:solidFill>
              </a:rPr>
              <a:t> </a:t>
            </a:r>
            <a:r>
              <a:rPr lang="en-US" b="1" u="sng" dirty="0" smtClean="0">
                <a:solidFill>
                  <a:srgbClr val="FF0000"/>
                </a:solidFill>
              </a:rPr>
              <a:t>for</a:t>
            </a:r>
            <a:r>
              <a:rPr lang="en-US" dirty="0" smtClean="0">
                <a:solidFill>
                  <a:schemeClr val="bg1"/>
                </a:solidFill>
              </a:rPr>
              <a:t> ten years.</a:t>
            </a:r>
            <a:endParaRPr lang="en-US" dirty="0">
              <a:solidFill>
                <a:schemeClr val="bg1"/>
              </a:solidFill>
            </a:endParaRPr>
          </a:p>
        </p:txBody>
      </p:sp>
      <p:sp>
        <p:nvSpPr>
          <p:cNvPr id="11" name="TextBox 10"/>
          <p:cNvSpPr txBox="1"/>
          <p:nvPr/>
        </p:nvSpPr>
        <p:spPr>
          <a:xfrm>
            <a:off x="6174551" y="4341392"/>
            <a:ext cx="4062293" cy="307777"/>
          </a:xfrm>
          <a:prstGeom prst="rect">
            <a:avLst/>
          </a:prstGeom>
          <a:noFill/>
        </p:spPr>
        <p:txBody>
          <a:bodyPr wrap="square" rtlCol="0">
            <a:spAutoFit/>
          </a:bodyPr>
          <a:lstStyle/>
          <a:p>
            <a:r>
              <a:rPr lang="en-US" sz="1400" i="1" dirty="0" smtClean="0">
                <a:solidFill>
                  <a:schemeClr val="bg1"/>
                </a:solidFill>
              </a:rPr>
              <a:t>The preposition “for” is a preposition of </a:t>
            </a:r>
            <a:r>
              <a:rPr lang="en-US" sz="1400" i="1" u="sng" dirty="0" smtClean="0">
                <a:solidFill>
                  <a:schemeClr val="bg1"/>
                </a:solidFill>
              </a:rPr>
              <a:t>time</a:t>
            </a:r>
            <a:r>
              <a:rPr lang="en-US" sz="1400" i="1" dirty="0" smtClean="0">
                <a:solidFill>
                  <a:schemeClr val="bg1"/>
                </a:solidFill>
              </a:rPr>
              <a:t>.</a:t>
            </a:r>
            <a:endParaRPr lang="en-US" sz="1400" i="1" dirty="0">
              <a:solidFill>
                <a:schemeClr val="bg1"/>
              </a:solidFill>
            </a:endParaRPr>
          </a:p>
        </p:txBody>
      </p:sp>
      <p:sp>
        <p:nvSpPr>
          <p:cNvPr id="12" name="Content Placeholder 2"/>
          <p:cNvSpPr txBox="1">
            <a:spLocks/>
          </p:cNvSpPr>
          <p:nvPr/>
        </p:nvSpPr>
        <p:spPr>
          <a:xfrm>
            <a:off x="5834532" y="4795490"/>
            <a:ext cx="5994611" cy="9081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After his death, Hercules became a god and ascended </a:t>
            </a:r>
            <a:r>
              <a:rPr lang="en-US" b="1" u="sng" dirty="0" smtClean="0">
                <a:solidFill>
                  <a:srgbClr val="FF0000"/>
                </a:solidFill>
              </a:rPr>
              <a:t>to</a:t>
            </a:r>
            <a:r>
              <a:rPr lang="en-US" dirty="0" smtClean="0">
                <a:solidFill>
                  <a:schemeClr val="bg1"/>
                </a:solidFill>
              </a:rPr>
              <a:t> Mount Olympus.</a:t>
            </a:r>
            <a:endParaRPr lang="en-US" dirty="0">
              <a:solidFill>
                <a:schemeClr val="bg1"/>
              </a:solidFill>
            </a:endParaRPr>
          </a:p>
        </p:txBody>
      </p:sp>
      <p:sp>
        <p:nvSpPr>
          <p:cNvPr id="13" name="TextBox 12"/>
          <p:cNvSpPr txBox="1"/>
          <p:nvPr/>
        </p:nvSpPr>
        <p:spPr>
          <a:xfrm>
            <a:off x="6225353" y="5785564"/>
            <a:ext cx="4062293" cy="307777"/>
          </a:xfrm>
          <a:prstGeom prst="rect">
            <a:avLst/>
          </a:prstGeom>
          <a:noFill/>
        </p:spPr>
        <p:txBody>
          <a:bodyPr wrap="square" rtlCol="0">
            <a:spAutoFit/>
          </a:bodyPr>
          <a:lstStyle/>
          <a:p>
            <a:r>
              <a:rPr lang="en-US" sz="1400" i="1" dirty="0" smtClean="0">
                <a:solidFill>
                  <a:schemeClr val="bg1"/>
                </a:solidFill>
              </a:rPr>
              <a:t>The preposition “to” is a preposition of </a:t>
            </a:r>
            <a:r>
              <a:rPr lang="en-US" sz="1400" i="1" u="sng" dirty="0" smtClean="0">
                <a:solidFill>
                  <a:schemeClr val="bg1"/>
                </a:solidFill>
              </a:rPr>
              <a:t>place</a:t>
            </a:r>
            <a:r>
              <a:rPr lang="en-US" sz="1400" i="1" dirty="0" smtClean="0">
                <a:solidFill>
                  <a:schemeClr val="bg1"/>
                </a:solidFill>
              </a:rPr>
              <a:t>.</a:t>
            </a:r>
            <a:endParaRPr lang="en-US" sz="1400" i="1" dirty="0">
              <a:solidFill>
                <a:schemeClr val="bg1"/>
              </a:solidFill>
            </a:endParaRPr>
          </a:p>
        </p:txBody>
      </p:sp>
    </p:spTree>
    <p:extLst>
      <p:ext uri="{BB962C8B-B14F-4D97-AF65-F5344CB8AC3E}">
        <p14:creationId xmlns:p14="http://schemas.microsoft.com/office/powerpoint/2010/main" val="69402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Common Prepositions</a:t>
            </a:r>
            <a:endParaRPr lang="en-US" dirty="0">
              <a:solidFill>
                <a:schemeClr val="bg1"/>
              </a:solidFill>
            </a:endParaRPr>
          </a:p>
        </p:txBody>
      </p:sp>
      <p:sp>
        <p:nvSpPr>
          <p:cNvPr id="3" name="Content Placeholder 2"/>
          <p:cNvSpPr>
            <a:spLocks noGrp="1"/>
          </p:cNvSpPr>
          <p:nvPr>
            <p:ph idx="1"/>
          </p:nvPr>
        </p:nvSpPr>
        <p:spPr>
          <a:xfrm>
            <a:off x="2641600" y="1825625"/>
            <a:ext cx="7765144" cy="4351338"/>
          </a:xfrm>
        </p:spPr>
        <p:txBody>
          <a:bodyPr numCol="3">
            <a:normAutofit lnSpcReduction="10000"/>
          </a:bodyPr>
          <a:lstStyle/>
          <a:p>
            <a:r>
              <a:rPr lang="en-US" dirty="0">
                <a:solidFill>
                  <a:schemeClr val="bg1"/>
                </a:solidFill>
              </a:rPr>
              <a:t>about</a:t>
            </a:r>
          </a:p>
          <a:p>
            <a:r>
              <a:rPr lang="en-US" dirty="0">
                <a:solidFill>
                  <a:schemeClr val="bg1"/>
                </a:solidFill>
              </a:rPr>
              <a:t>above</a:t>
            </a:r>
          </a:p>
          <a:p>
            <a:r>
              <a:rPr lang="en-US" dirty="0">
                <a:solidFill>
                  <a:schemeClr val="bg1"/>
                </a:solidFill>
              </a:rPr>
              <a:t>across</a:t>
            </a:r>
          </a:p>
          <a:p>
            <a:r>
              <a:rPr lang="en-US" dirty="0">
                <a:solidFill>
                  <a:schemeClr val="bg1"/>
                </a:solidFill>
              </a:rPr>
              <a:t>after</a:t>
            </a:r>
          </a:p>
          <a:p>
            <a:r>
              <a:rPr lang="en-US" dirty="0">
                <a:solidFill>
                  <a:schemeClr val="bg1"/>
                </a:solidFill>
              </a:rPr>
              <a:t>against</a:t>
            </a:r>
          </a:p>
          <a:p>
            <a:r>
              <a:rPr lang="en-US" dirty="0">
                <a:solidFill>
                  <a:schemeClr val="bg1"/>
                </a:solidFill>
              </a:rPr>
              <a:t>along</a:t>
            </a:r>
          </a:p>
          <a:p>
            <a:r>
              <a:rPr lang="en-US" dirty="0">
                <a:solidFill>
                  <a:schemeClr val="bg1"/>
                </a:solidFill>
              </a:rPr>
              <a:t>among</a:t>
            </a:r>
          </a:p>
          <a:p>
            <a:r>
              <a:rPr lang="en-US" dirty="0">
                <a:solidFill>
                  <a:schemeClr val="bg1"/>
                </a:solidFill>
              </a:rPr>
              <a:t>around</a:t>
            </a:r>
          </a:p>
          <a:p>
            <a:r>
              <a:rPr lang="en-US" dirty="0">
                <a:solidFill>
                  <a:schemeClr val="bg1"/>
                </a:solidFill>
              </a:rPr>
              <a:t>at</a:t>
            </a:r>
          </a:p>
          <a:p>
            <a:r>
              <a:rPr lang="en-US" dirty="0">
                <a:solidFill>
                  <a:schemeClr val="bg1"/>
                </a:solidFill>
              </a:rPr>
              <a:t>before</a:t>
            </a:r>
          </a:p>
          <a:p>
            <a:r>
              <a:rPr lang="en-US" dirty="0">
                <a:solidFill>
                  <a:schemeClr val="bg1"/>
                </a:solidFill>
              </a:rPr>
              <a:t>behind</a:t>
            </a:r>
          </a:p>
          <a:p>
            <a:r>
              <a:rPr lang="en-US" dirty="0">
                <a:solidFill>
                  <a:schemeClr val="bg1"/>
                </a:solidFill>
              </a:rPr>
              <a:t>below</a:t>
            </a:r>
          </a:p>
          <a:p>
            <a:r>
              <a:rPr lang="en-US" dirty="0">
                <a:solidFill>
                  <a:schemeClr val="bg1"/>
                </a:solidFill>
              </a:rPr>
              <a:t>beneath</a:t>
            </a:r>
          </a:p>
          <a:p>
            <a:r>
              <a:rPr lang="en-US" dirty="0">
                <a:solidFill>
                  <a:schemeClr val="bg1"/>
                </a:solidFill>
              </a:rPr>
              <a:t>beyond</a:t>
            </a:r>
          </a:p>
          <a:p>
            <a:r>
              <a:rPr lang="en-US" dirty="0">
                <a:solidFill>
                  <a:schemeClr val="bg1"/>
                </a:solidFill>
              </a:rPr>
              <a:t>by</a:t>
            </a:r>
          </a:p>
          <a:p>
            <a:r>
              <a:rPr lang="en-US" dirty="0">
                <a:solidFill>
                  <a:schemeClr val="bg1"/>
                </a:solidFill>
              </a:rPr>
              <a:t>during</a:t>
            </a:r>
          </a:p>
          <a:p>
            <a:r>
              <a:rPr lang="en-US" dirty="0">
                <a:solidFill>
                  <a:schemeClr val="bg1"/>
                </a:solidFill>
              </a:rPr>
              <a:t>near</a:t>
            </a:r>
          </a:p>
          <a:p>
            <a:r>
              <a:rPr lang="en-US" dirty="0">
                <a:solidFill>
                  <a:schemeClr val="bg1"/>
                </a:solidFill>
              </a:rPr>
              <a:t>of</a:t>
            </a:r>
          </a:p>
          <a:p>
            <a:r>
              <a:rPr lang="en-US" dirty="0">
                <a:solidFill>
                  <a:schemeClr val="bg1"/>
                </a:solidFill>
              </a:rPr>
              <a:t>off</a:t>
            </a:r>
          </a:p>
          <a:p>
            <a:r>
              <a:rPr lang="en-US" dirty="0">
                <a:solidFill>
                  <a:schemeClr val="bg1"/>
                </a:solidFill>
              </a:rPr>
              <a:t>over</a:t>
            </a:r>
          </a:p>
          <a:p>
            <a:r>
              <a:rPr lang="en-US" dirty="0">
                <a:solidFill>
                  <a:schemeClr val="bg1"/>
                </a:solidFill>
              </a:rPr>
              <a:t>past</a:t>
            </a:r>
          </a:p>
          <a:p>
            <a:r>
              <a:rPr lang="en-US" dirty="0">
                <a:solidFill>
                  <a:schemeClr val="bg1"/>
                </a:solidFill>
              </a:rPr>
              <a:t>through</a:t>
            </a:r>
          </a:p>
          <a:p>
            <a:r>
              <a:rPr lang="en-US" dirty="0">
                <a:solidFill>
                  <a:schemeClr val="bg1"/>
                </a:solidFill>
              </a:rPr>
              <a:t>toward</a:t>
            </a:r>
          </a:p>
          <a:p>
            <a:r>
              <a:rPr lang="en-US" dirty="0">
                <a:solidFill>
                  <a:schemeClr val="bg1"/>
                </a:solidFill>
              </a:rPr>
              <a:t>upon</a:t>
            </a:r>
          </a:p>
          <a:p>
            <a:r>
              <a:rPr lang="en-US" dirty="0" smtClean="0">
                <a:solidFill>
                  <a:schemeClr val="bg1"/>
                </a:solidFill>
              </a:rPr>
              <a:t>with</a:t>
            </a:r>
            <a:endParaRPr lang="en-US" dirty="0">
              <a:solidFill>
                <a:schemeClr val="bg1"/>
              </a:solidFill>
            </a:endParaRPr>
          </a:p>
        </p:txBody>
      </p:sp>
    </p:spTree>
    <p:extLst>
      <p:ext uri="{BB962C8B-B14F-4D97-AF65-F5344CB8AC3E}">
        <p14:creationId xmlns:p14="http://schemas.microsoft.com/office/powerpoint/2010/main" val="770092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607859" cy="1325563"/>
          </a:xfrm>
        </p:spPr>
        <p:txBody>
          <a:bodyPr/>
          <a:lstStyle/>
          <a:p>
            <a:r>
              <a:rPr lang="en-US" dirty="0" smtClean="0">
                <a:solidFill>
                  <a:schemeClr val="bg1"/>
                </a:solidFill>
              </a:rPr>
              <a:t>The object of the preposition</a:t>
            </a:r>
            <a:endParaRPr lang="en-US" dirty="0">
              <a:solidFill>
                <a:schemeClr val="bg1"/>
              </a:solidFill>
            </a:endParaRPr>
          </a:p>
        </p:txBody>
      </p:sp>
      <p:sp>
        <p:nvSpPr>
          <p:cNvPr id="3" name="Content Placeholder 2"/>
          <p:cNvSpPr>
            <a:spLocks noGrp="1"/>
          </p:cNvSpPr>
          <p:nvPr>
            <p:ph idx="1"/>
          </p:nvPr>
        </p:nvSpPr>
        <p:spPr>
          <a:xfrm>
            <a:off x="838200" y="1825625"/>
            <a:ext cx="4903694" cy="4351338"/>
          </a:xfrm>
        </p:spPr>
        <p:txBody>
          <a:bodyPr/>
          <a:lstStyle/>
          <a:p>
            <a:r>
              <a:rPr lang="en-US" dirty="0" smtClean="0">
                <a:solidFill>
                  <a:schemeClr val="bg1"/>
                </a:solidFill>
              </a:rPr>
              <a:t>The </a:t>
            </a:r>
            <a:r>
              <a:rPr lang="en-US" b="1" u="sng" dirty="0" smtClean="0">
                <a:solidFill>
                  <a:schemeClr val="bg1"/>
                </a:solidFill>
              </a:rPr>
              <a:t>object of the preposition</a:t>
            </a:r>
            <a:r>
              <a:rPr lang="en-US" dirty="0" smtClean="0">
                <a:solidFill>
                  <a:schemeClr val="bg1"/>
                </a:solidFill>
              </a:rPr>
              <a:t> is the thing the preposition connects to the subject. It usually comes </a:t>
            </a:r>
            <a:r>
              <a:rPr lang="en-US" i="1" u="sng" dirty="0" smtClean="0">
                <a:solidFill>
                  <a:schemeClr val="bg1"/>
                </a:solidFill>
              </a:rPr>
              <a:t>after</a:t>
            </a:r>
            <a:r>
              <a:rPr lang="en-US" dirty="0" smtClean="0">
                <a:solidFill>
                  <a:schemeClr val="bg1"/>
                </a:solidFill>
              </a:rPr>
              <a:t> the preposition. (The subject is the actor or the focus of the sentence – we’ll talk more about this later.)</a:t>
            </a:r>
            <a:endParaRPr lang="en-US" dirty="0">
              <a:solidFill>
                <a:schemeClr val="bg1"/>
              </a:solidFill>
            </a:endParaRPr>
          </a:p>
        </p:txBody>
      </p:sp>
      <p:sp>
        <p:nvSpPr>
          <p:cNvPr id="4" name="Title 1"/>
          <p:cNvSpPr txBox="1">
            <a:spLocks/>
          </p:cNvSpPr>
          <p:nvPr/>
        </p:nvSpPr>
        <p:spPr>
          <a:xfrm>
            <a:off x="6342529" y="365124"/>
            <a:ext cx="46078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The Heroine - Example</a:t>
            </a:r>
            <a:endParaRPr lang="en-US" dirty="0">
              <a:solidFill>
                <a:schemeClr val="bg1"/>
              </a:solidFill>
            </a:endParaRPr>
          </a:p>
        </p:txBody>
      </p:sp>
      <p:cxnSp>
        <p:nvCxnSpPr>
          <p:cNvPr id="6" name="Straight Connector 5"/>
          <p:cNvCxnSpPr/>
          <p:nvPr/>
        </p:nvCxnSpPr>
        <p:spPr>
          <a:xfrm>
            <a:off x="5741894" y="672353"/>
            <a:ext cx="0" cy="5768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834533" y="2275932"/>
            <a:ext cx="5791410" cy="560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solidFill>
                  <a:schemeClr val="bg1"/>
                </a:solidFill>
              </a:rPr>
              <a:t>Mulan</a:t>
            </a:r>
            <a:r>
              <a:rPr lang="en-US" dirty="0" smtClean="0">
                <a:solidFill>
                  <a:schemeClr val="bg1"/>
                </a:solidFill>
              </a:rPr>
              <a:t> fights </a:t>
            </a:r>
            <a:r>
              <a:rPr lang="en-US" b="1" u="sng" dirty="0" smtClean="0">
                <a:solidFill>
                  <a:srgbClr val="FF0000"/>
                </a:solidFill>
              </a:rPr>
              <a:t>against</a:t>
            </a:r>
            <a:r>
              <a:rPr lang="en-US" dirty="0" smtClean="0">
                <a:solidFill>
                  <a:schemeClr val="bg1"/>
                </a:solidFill>
              </a:rPr>
              <a:t> </a:t>
            </a:r>
            <a:r>
              <a:rPr lang="en-US" i="1" u="sng" dirty="0" smtClean="0">
                <a:solidFill>
                  <a:srgbClr val="FFFF00"/>
                </a:solidFill>
              </a:rPr>
              <a:t>the Hun army</a:t>
            </a:r>
            <a:r>
              <a:rPr lang="en-US" dirty="0" smtClean="0">
                <a:solidFill>
                  <a:schemeClr val="bg1"/>
                </a:solidFill>
              </a:rPr>
              <a:t>.</a:t>
            </a:r>
            <a:endParaRPr lang="en-US" dirty="0">
              <a:solidFill>
                <a:schemeClr val="bg1"/>
              </a:solidFill>
            </a:endParaRPr>
          </a:p>
        </p:txBody>
      </p:sp>
      <p:sp>
        <p:nvSpPr>
          <p:cNvPr id="9" name="TextBox 8"/>
          <p:cNvSpPr txBox="1"/>
          <p:nvPr/>
        </p:nvSpPr>
        <p:spPr>
          <a:xfrm>
            <a:off x="6139333" y="2836192"/>
            <a:ext cx="5486610" cy="307777"/>
          </a:xfrm>
          <a:prstGeom prst="rect">
            <a:avLst/>
          </a:prstGeom>
          <a:noFill/>
        </p:spPr>
        <p:txBody>
          <a:bodyPr wrap="square" rtlCol="0">
            <a:spAutoFit/>
          </a:bodyPr>
          <a:lstStyle/>
          <a:p>
            <a:r>
              <a:rPr lang="en-US" sz="1400" i="1" dirty="0" smtClean="0">
                <a:solidFill>
                  <a:schemeClr val="bg1"/>
                </a:solidFill>
              </a:rPr>
              <a:t>“The Hun Army” is the object of the preposition “against.”</a:t>
            </a:r>
            <a:endParaRPr lang="en-US" sz="1400" i="1" dirty="0">
              <a:solidFill>
                <a:schemeClr val="bg1"/>
              </a:solidFill>
            </a:endParaRPr>
          </a:p>
        </p:txBody>
      </p:sp>
      <p:pic>
        <p:nvPicPr>
          <p:cNvPr id="14" name="Picture 12" descr="https://www.la.utexas.edu/users/bump/images/miscellaneous/Mulan/MULANJENNIF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1069" y="365124"/>
            <a:ext cx="2105789" cy="191080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5841792" y="3458845"/>
            <a:ext cx="5537408" cy="11566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solidFill>
                  <a:schemeClr val="bg1"/>
                </a:solidFill>
              </a:rPr>
              <a:t>Mulan</a:t>
            </a:r>
            <a:r>
              <a:rPr lang="en-US" dirty="0" smtClean="0">
                <a:solidFill>
                  <a:schemeClr val="bg1"/>
                </a:solidFill>
              </a:rPr>
              <a:t> must hide her gender </a:t>
            </a:r>
            <a:r>
              <a:rPr lang="en-US" b="1" u="sng" dirty="0" smtClean="0">
                <a:solidFill>
                  <a:srgbClr val="FF0000"/>
                </a:solidFill>
              </a:rPr>
              <a:t>from</a:t>
            </a:r>
            <a:r>
              <a:rPr lang="en-US" dirty="0" smtClean="0">
                <a:solidFill>
                  <a:schemeClr val="bg1"/>
                </a:solidFill>
              </a:rPr>
              <a:t> </a:t>
            </a:r>
            <a:r>
              <a:rPr lang="en-US" i="1" u="sng" dirty="0" smtClean="0">
                <a:solidFill>
                  <a:srgbClr val="FFFF00"/>
                </a:solidFill>
              </a:rPr>
              <a:t>Li Shang</a:t>
            </a:r>
            <a:r>
              <a:rPr lang="en-US" dirty="0" smtClean="0">
                <a:solidFill>
                  <a:schemeClr val="bg1"/>
                </a:solidFill>
              </a:rPr>
              <a:t>.</a:t>
            </a:r>
            <a:endParaRPr lang="en-US" dirty="0">
              <a:solidFill>
                <a:schemeClr val="bg1"/>
              </a:solidFill>
            </a:endParaRPr>
          </a:p>
        </p:txBody>
      </p:sp>
      <p:sp>
        <p:nvSpPr>
          <p:cNvPr id="16" name="TextBox 15"/>
          <p:cNvSpPr txBox="1"/>
          <p:nvPr/>
        </p:nvSpPr>
        <p:spPr>
          <a:xfrm>
            <a:off x="6139333" y="4439223"/>
            <a:ext cx="5486610" cy="307777"/>
          </a:xfrm>
          <a:prstGeom prst="rect">
            <a:avLst/>
          </a:prstGeom>
          <a:noFill/>
        </p:spPr>
        <p:txBody>
          <a:bodyPr wrap="square" rtlCol="0">
            <a:spAutoFit/>
          </a:bodyPr>
          <a:lstStyle/>
          <a:p>
            <a:r>
              <a:rPr lang="en-US" sz="1400" i="1" dirty="0" smtClean="0">
                <a:solidFill>
                  <a:schemeClr val="bg1"/>
                </a:solidFill>
              </a:rPr>
              <a:t>“Li Shang” is the object of the preposition “from.”</a:t>
            </a:r>
            <a:endParaRPr lang="en-US" sz="1400" i="1" dirty="0">
              <a:solidFill>
                <a:schemeClr val="bg1"/>
              </a:solidFill>
            </a:endParaRPr>
          </a:p>
        </p:txBody>
      </p:sp>
      <p:sp>
        <p:nvSpPr>
          <p:cNvPr id="17" name="Content Placeholder 2"/>
          <p:cNvSpPr txBox="1">
            <a:spLocks/>
          </p:cNvSpPr>
          <p:nvPr/>
        </p:nvSpPr>
        <p:spPr>
          <a:xfrm>
            <a:off x="5841792" y="4947238"/>
            <a:ext cx="5791410" cy="9635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solidFill>
                  <a:schemeClr val="bg1"/>
                </a:solidFill>
              </a:rPr>
              <a:t>Mushu</a:t>
            </a:r>
            <a:r>
              <a:rPr lang="en-US" dirty="0" smtClean="0">
                <a:solidFill>
                  <a:schemeClr val="bg1"/>
                </a:solidFill>
              </a:rPr>
              <a:t> the dragon teaches </a:t>
            </a:r>
            <a:r>
              <a:rPr lang="en-US" dirty="0" err="1" smtClean="0">
                <a:solidFill>
                  <a:schemeClr val="bg1"/>
                </a:solidFill>
              </a:rPr>
              <a:t>Mulan</a:t>
            </a:r>
            <a:r>
              <a:rPr lang="en-US" dirty="0" smtClean="0">
                <a:solidFill>
                  <a:schemeClr val="bg1"/>
                </a:solidFill>
              </a:rPr>
              <a:t> </a:t>
            </a:r>
            <a:r>
              <a:rPr lang="en-US" b="1" u="sng" dirty="0" smtClean="0">
                <a:solidFill>
                  <a:srgbClr val="FF0000"/>
                </a:solidFill>
              </a:rPr>
              <a:t>about</a:t>
            </a:r>
            <a:r>
              <a:rPr lang="en-US" dirty="0" smtClean="0">
                <a:solidFill>
                  <a:schemeClr val="bg1"/>
                </a:solidFill>
              </a:rPr>
              <a:t> </a:t>
            </a:r>
            <a:r>
              <a:rPr lang="en-US" i="1" u="sng" dirty="0" smtClean="0">
                <a:solidFill>
                  <a:srgbClr val="FFFF00"/>
                </a:solidFill>
              </a:rPr>
              <a:t>being a man</a:t>
            </a:r>
            <a:r>
              <a:rPr lang="en-US" dirty="0" smtClean="0">
                <a:solidFill>
                  <a:schemeClr val="bg1"/>
                </a:solidFill>
              </a:rPr>
              <a:t>.</a:t>
            </a:r>
            <a:endParaRPr lang="en-US" dirty="0">
              <a:solidFill>
                <a:schemeClr val="bg1"/>
              </a:solidFill>
            </a:endParaRPr>
          </a:p>
        </p:txBody>
      </p:sp>
      <p:sp>
        <p:nvSpPr>
          <p:cNvPr id="18" name="TextBox 17"/>
          <p:cNvSpPr txBox="1"/>
          <p:nvPr/>
        </p:nvSpPr>
        <p:spPr>
          <a:xfrm>
            <a:off x="6139333" y="5869186"/>
            <a:ext cx="5486610" cy="307777"/>
          </a:xfrm>
          <a:prstGeom prst="rect">
            <a:avLst/>
          </a:prstGeom>
          <a:noFill/>
        </p:spPr>
        <p:txBody>
          <a:bodyPr wrap="square" rtlCol="0">
            <a:spAutoFit/>
          </a:bodyPr>
          <a:lstStyle/>
          <a:p>
            <a:r>
              <a:rPr lang="en-US" sz="1400" i="1" dirty="0" smtClean="0">
                <a:solidFill>
                  <a:schemeClr val="bg1"/>
                </a:solidFill>
              </a:rPr>
              <a:t>“Being a man” is the object of the preposition “about.”</a:t>
            </a:r>
            <a:endParaRPr lang="en-US" sz="1400" i="1" dirty="0">
              <a:solidFill>
                <a:schemeClr val="bg1"/>
              </a:solidFill>
            </a:endParaRPr>
          </a:p>
        </p:txBody>
      </p:sp>
    </p:spTree>
    <p:extLst>
      <p:ext uri="{BB962C8B-B14F-4D97-AF65-F5344CB8AC3E}">
        <p14:creationId xmlns:p14="http://schemas.microsoft.com/office/powerpoint/2010/main" val="99958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9"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607859" cy="1325563"/>
          </a:xfrm>
        </p:spPr>
        <p:txBody>
          <a:bodyPr/>
          <a:lstStyle/>
          <a:p>
            <a:r>
              <a:rPr lang="en-US" dirty="0" smtClean="0">
                <a:solidFill>
                  <a:schemeClr val="bg1"/>
                </a:solidFill>
              </a:rPr>
              <a:t>Prepositional Phrases</a:t>
            </a:r>
            <a:endParaRPr lang="en-US" dirty="0">
              <a:solidFill>
                <a:schemeClr val="bg1"/>
              </a:solidFill>
            </a:endParaRPr>
          </a:p>
        </p:txBody>
      </p:sp>
      <p:sp>
        <p:nvSpPr>
          <p:cNvPr id="3" name="Content Placeholder 2"/>
          <p:cNvSpPr>
            <a:spLocks noGrp="1"/>
          </p:cNvSpPr>
          <p:nvPr>
            <p:ph idx="1"/>
          </p:nvPr>
        </p:nvSpPr>
        <p:spPr>
          <a:xfrm>
            <a:off x="838200" y="1825625"/>
            <a:ext cx="4903694" cy="4351338"/>
          </a:xfrm>
        </p:spPr>
        <p:txBody>
          <a:bodyPr/>
          <a:lstStyle/>
          <a:p>
            <a:r>
              <a:rPr lang="en-US" dirty="0" smtClean="0">
                <a:solidFill>
                  <a:schemeClr val="bg1"/>
                </a:solidFill>
              </a:rPr>
              <a:t>A preposition + the object of that preposition + any modifiers = a prepositional phrase.</a:t>
            </a:r>
            <a:endParaRPr lang="en-US" dirty="0">
              <a:solidFill>
                <a:schemeClr val="bg1"/>
              </a:solidFill>
            </a:endParaRPr>
          </a:p>
        </p:txBody>
      </p:sp>
      <p:sp>
        <p:nvSpPr>
          <p:cNvPr id="4" name="Title 1"/>
          <p:cNvSpPr txBox="1">
            <a:spLocks/>
          </p:cNvSpPr>
          <p:nvPr/>
        </p:nvSpPr>
        <p:spPr>
          <a:xfrm>
            <a:off x="6342529" y="365124"/>
            <a:ext cx="46078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The Tragic Hero - Example</a:t>
            </a:r>
            <a:endParaRPr lang="en-US" dirty="0">
              <a:solidFill>
                <a:schemeClr val="bg1"/>
              </a:solidFill>
            </a:endParaRPr>
          </a:p>
        </p:txBody>
      </p:sp>
      <p:cxnSp>
        <p:nvCxnSpPr>
          <p:cNvPr id="6" name="Straight Connector 5"/>
          <p:cNvCxnSpPr/>
          <p:nvPr/>
        </p:nvCxnSpPr>
        <p:spPr>
          <a:xfrm>
            <a:off x="5741894" y="672353"/>
            <a:ext cx="0" cy="5768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834533" y="2875433"/>
            <a:ext cx="5791410" cy="6698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Belle is locked </a:t>
            </a:r>
            <a:r>
              <a:rPr lang="en-US" b="1" u="sng" dirty="0" smtClean="0">
                <a:solidFill>
                  <a:srgbClr val="FF0000"/>
                </a:solidFill>
              </a:rPr>
              <a:t>in</a:t>
            </a:r>
            <a:r>
              <a:rPr lang="en-US" dirty="0" smtClean="0">
                <a:solidFill>
                  <a:schemeClr val="bg1"/>
                </a:solidFill>
              </a:rPr>
              <a:t> </a:t>
            </a:r>
            <a:r>
              <a:rPr lang="en-US" i="1" u="sng" dirty="0" smtClean="0">
                <a:solidFill>
                  <a:srgbClr val="FFC000"/>
                </a:solidFill>
              </a:rPr>
              <a:t>the ancient castle</a:t>
            </a:r>
            <a:r>
              <a:rPr lang="en-US" dirty="0" smtClean="0">
                <a:solidFill>
                  <a:schemeClr val="bg1"/>
                </a:solidFill>
              </a:rPr>
              <a:t>.</a:t>
            </a:r>
            <a:endParaRPr lang="en-US" dirty="0">
              <a:solidFill>
                <a:schemeClr val="bg1"/>
              </a:solidFill>
            </a:endParaRPr>
          </a:p>
        </p:txBody>
      </p:sp>
      <p:pic>
        <p:nvPicPr>
          <p:cNvPr id="13" name="Picture 10" descr="Afficher l'image d'ori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1826" y="193170"/>
            <a:ext cx="1891552" cy="1864607"/>
          </a:xfrm>
          <a:prstGeom prst="rect">
            <a:avLst/>
          </a:prstGeom>
          <a:noFill/>
          <a:extLst>
            <a:ext uri="{909E8E84-426E-40DD-AFC4-6F175D3DCCD1}">
              <a14:hiddenFill xmlns:a14="http://schemas.microsoft.com/office/drawing/2010/main">
                <a:solidFill>
                  <a:srgbClr val="FFFFFF"/>
                </a:solidFill>
              </a14:hiddenFill>
            </a:ext>
          </a:extLst>
        </p:spPr>
      </p:pic>
      <p:sp>
        <p:nvSpPr>
          <p:cNvPr id="5" name="Right Brace 4"/>
          <p:cNvSpPr/>
          <p:nvPr/>
        </p:nvSpPr>
        <p:spPr>
          <a:xfrm rot="16200000">
            <a:off x="9591591" y="1363098"/>
            <a:ext cx="342523" cy="2796412"/>
          </a:xfrm>
          <a:prstGeom prst="rightBrace">
            <a:avLst>
              <a:gd name="adj1" fmla="val 8333"/>
              <a:gd name="adj2" fmla="val 49773"/>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8991811" y="1822026"/>
            <a:ext cx="1542082" cy="646331"/>
          </a:xfrm>
          <a:prstGeom prst="rect">
            <a:avLst/>
          </a:prstGeom>
          <a:noFill/>
        </p:spPr>
        <p:txBody>
          <a:bodyPr wrap="square" rtlCol="0">
            <a:spAutoFit/>
          </a:bodyPr>
          <a:lstStyle/>
          <a:p>
            <a:pPr algn="ctr"/>
            <a:r>
              <a:rPr lang="en-US" dirty="0" smtClean="0">
                <a:solidFill>
                  <a:srgbClr val="00B0F0"/>
                </a:solidFill>
              </a:rPr>
              <a:t>prepositional phrase</a:t>
            </a:r>
            <a:endParaRPr lang="en-US" dirty="0">
              <a:solidFill>
                <a:srgbClr val="00B0F0"/>
              </a:solidFill>
            </a:endParaRPr>
          </a:p>
        </p:txBody>
      </p:sp>
      <p:sp>
        <p:nvSpPr>
          <p:cNvPr id="14" name="Content Placeholder 2"/>
          <p:cNvSpPr txBox="1">
            <a:spLocks/>
          </p:cNvSpPr>
          <p:nvPr/>
        </p:nvSpPr>
        <p:spPr>
          <a:xfrm>
            <a:off x="5834533" y="4864832"/>
            <a:ext cx="5791410" cy="6698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She falls </a:t>
            </a:r>
            <a:r>
              <a:rPr lang="en-US" b="1" u="sng" dirty="0" smtClean="0">
                <a:solidFill>
                  <a:srgbClr val="FF0000"/>
                </a:solidFill>
              </a:rPr>
              <a:t>in</a:t>
            </a:r>
            <a:r>
              <a:rPr lang="en-US" dirty="0" smtClean="0">
                <a:solidFill>
                  <a:schemeClr val="bg1"/>
                </a:solidFill>
              </a:rPr>
              <a:t> </a:t>
            </a:r>
            <a:r>
              <a:rPr lang="en-US" i="1" u="sng" dirty="0" smtClean="0">
                <a:solidFill>
                  <a:srgbClr val="FFC000"/>
                </a:solidFill>
              </a:rPr>
              <a:t>love</a:t>
            </a:r>
            <a:r>
              <a:rPr lang="en-US" dirty="0" smtClean="0">
                <a:solidFill>
                  <a:schemeClr val="bg1"/>
                </a:solidFill>
              </a:rPr>
              <a:t> </a:t>
            </a:r>
            <a:r>
              <a:rPr lang="en-US" b="1" u="sng" dirty="0" smtClean="0">
                <a:solidFill>
                  <a:srgbClr val="FF0000"/>
                </a:solidFill>
              </a:rPr>
              <a:t>with</a:t>
            </a:r>
            <a:r>
              <a:rPr lang="en-US" dirty="0" smtClean="0">
                <a:solidFill>
                  <a:schemeClr val="bg1"/>
                </a:solidFill>
              </a:rPr>
              <a:t> </a:t>
            </a:r>
            <a:r>
              <a:rPr lang="en-US" i="1" u="sng" dirty="0" smtClean="0">
                <a:solidFill>
                  <a:srgbClr val="FFC000"/>
                </a:solidFill>
              </a:rPr>
              <a:t>the Beast</a:t>
            </a:r>
            <a:r>
              <a:rPr lang="en-US" dirty="0" smtClean="0">
                <a:solidFill>
                  <a:schemeClr val="bg1"/>
                </a:solidFill>
              </a:rPr>
              <a:t>.</a:t>
            </a:r>
            <a:endParaRPr lang="en-US" dirty="0">
              <a:solidFill>
                <a:schemeClr val="bg1"/>
              </a:solidFill>
            </a:endParaRPr>
          </a:p>
        </p:txBody>
      </p:sp>
      <p:sp>
        <p:nvSpPr>
          <p:cNvPr id="15" name="Right Brace 14"/>
          <p:cNvSpPr/>
          <p:nvPr/>
        </p:nvSpPr>
        <p:spPr>
          <a:xfrm rot="16200000">
            <a:off x="7677278" y="4280419"/>
            <a:ext cx="345506" cy="1029234"/>
          </a:xfrm>
          <a:prstGeom prst="rightBrace">
            <a:avLst>
              <a:gd name="adj1" fmla="val 8333"/>
              <a:gd name="adj2" fmla="val 49773"/>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p:cNvSpPr/>
          <p:nvPr/>
        </p:nvSpPr>
        <p:spPr>
          <a:xfrm rot="16200000">
            <a:off x="9329348" y="3763241"/>
            <a:ext cx="342523" cy="2066571"/>
          </a:xfrm>
          <a:prstGeom prst="rightBrace">
            <a:avLst>
              <a:gd name="adj1" fmla="val 8333"/>
              <a:gd name="adj2" fmla="val 49773"/>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8646458" y="3811977"/>
            <a:ext cx="1542082" cy="646331"/>
          </a:xfrm>
          <a:prstGeom prst="rect">
            <a:avLst/>
          </a:prstGeom>
          <a:noFill/>
        </p:spPr>
        <p:txBody>
          <a:bodyPr wrap="square" rtlCol="0">
            <a:spAutoFit/>
          </a:bodyPr>
          <a:lstStyle/>
          <a:p>
            <a:pPr algn="ctr"/>
            <a:r>
              <a:rPr lang="en-US" dirty="0" smtClean="0">
                <a:solidFill>
                  <a:srgbClr val="00B0F0"/>
                </a:solidFill>
              </a:rPr>
              <a:t>prepositional phrase</a:t>
            </a:r>
            <a:endParaRPr lang="en-US" dirty="0">
              <a:solidFill>
                <a:srgbClr val="00B0F0"/>
              </a:solidFill>
            </a:endParaRPr>
          </a:p>
        </p:txBody>
      </p:sp>
      <p:sp>
        <p:nvSpPr>
          <p:cNvPr id="20" name="TextBox 19"/>
          <p:cNvSpPr txBox="1"/>
          <p:nvPr/>
        </p:nvSpPr>
        <p:spPr>
          <a:xfrm>
            <a:off x="7078990" y="3854676"/>
            <a:ext cx="1542082" cy="646331"/>
          </a:xfrm>
          <a:prstGeom prst="rect">
            <a:avLst/>
          </a:prstGeom>
          <a:noFill/>
        </p:spPr>
        <p:txBody>
          <a:bodyPr wrap="square" rtlCol="0">
            <a:spAutoFit/>
          </a:bodyPr>
          <a:lstStyle/>
          <a:p>
            <a:pPr algn="ctr"/>
            <a:r>
              <a:rPr lang="en-US" dirty="0" smtClean="0">
                <a:solidFill>
                  <a:srgbClr val="00B0F0"/>
                </a:solidFill>
              </a:rPr>
              <a:t>prepositional phrase</a:t>
            </a:r>
            <a:endParaRPr lang="en-US" dirty="0">
              <a:solidFill>
                <a:srgbClr val="00B0F0"/>
              </a:solidFill>
            </a:endParaRPr>
          </a:p>
        </p:txBody>
      </p:sp>
    </p:spTree>
    <p:extLst>
      <p:ext uri="{BB962C8B-B14F-4D97-AF65-F5344CB8AC3E}">
        <p14:creationId xmlns:p14="http://schemas.microsoft.com/office/powerpoint/2010/main" val="335798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5" grpId="0" animBg="1"/>
      <p:bldP spid="12" grpId="0"/>
      <p:bldP spid="14" grpId="0"/>
      <p:bldP spid="15" grpId="0" animBg="1"/>
      <p:bldP spid="17" grpId="0" animBg="1"/>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8" y="365125"/>
            <a:ext cx="5184802" cy="1325563"/>
          </a:xfrm>
        </p:spPr>
        <p:txBody>
          <a:bodyPr>
            <a:normAutofit/>
          </a:bodyPr>
          <a:lstStyle/>
          <a:p>
            <a:r>
              <a:rPr lang="en-US" dirty="0" smtClean="0">
                <a:solidFill>
                  <a:schemeClr val="bg1"/>
                </a:solidFill>
              </a:rPr>
              <a:t>Prepositions, Adverbs, and Conjunctions</a:t>
            </a:r>
            <a:endParaRPr lang="en-US" dirty="0">
              <a:solidFill>
                <a:schemeClr val="bg1"/>
              </a:solidFill>
            </a:endParaRPr>
          </a:p>
        </p:txBody>
      </p:sp>
      <p:sp>
        <p:nvSpPr>
          <p:cNvPr id="3" name="Content Placeholder 2"/>
          <p:cNvSpPr>
            <a:spLocks noGrp="1"/>
          </p:cNvSpPr>
          <p:nvPr>
            <p:ph idx="1"/>
          </p:nvPr>
        </p:nvSpPr>
        <p:spPr>
          <a:xfrm>
            <a:off x="838200" y="1825625"/>
            <a:ext cx="4903694" cy="4351338"/>
          </a:xfrm>
        </p:spPr>
        <p:txBody>
          <a:bodyPr/>
          <a:lstStyle/>
          <a:p>
            <a:r>
              <a:rPr lang="en-US" dirty="0" smtClean="0">
                <a:solidFill>
                  <a:schemeClr val="bg1"/>
                </a:solidFill>
              </a:rPr>
              <a:t>Words that are prepositions can also sometimes function as adverbs or subordinating conjunctions.</a:t>
            </a:r>
          </a:p>
          <a:p>
            <a:pPr lvl="1"/>
            <a:r>
              <a:rPr lang="en-US" dirty="0" smtClean="0">
                <a:solidFill>
                  <a:schemeClr val="bg1"/>
                </a:solidFill>
              </a:rPr>
              <a:t>Remember that adverbs describe how, when, where, to what extent, how much, and how often a verb is done.</a:t>
            </a:r>
            <a:endParaRPr lang="en-US" dirty="0">
              <a:solidFill>
                <a:schemeClr val="bg1"/>
              </a:solidFill>
            </a:endParaRPr>
          </a:p>
        </p:txBody>
      </p:sp>
      <p:sp>
        <p:nvSpPr>
          <p:cNvPr id="4" name="Title 1"/>
          <p:cNvSpPr txBox="1">
            <a:spLocks/>
          </p:cNvSpPr>
          <p:nvPr/>
        </p:nvSpPr>
        <p:spPr>
          <a:xfrm>
            <a:off x="6037729" y="365124"/>
            <a:ext cx="49126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The Romantic Hero - Example</a:t>
            </a:r>
            <a:endParaRPr lang="en-US" dirty="0">
              <a:solidFill>
                <a:schemeClr val="bg1"/>
              </a:solidFill>
            </a:endParaRPr>
          </a:p>
        </p:txBody>
      </p:sp>
      <p:cxnSp>
        <p:nvCxnSpPr>
          <p:cNvPr id="6" name="Straight Connector 5"/>
          <p:cNvCxnSpPr/>
          <p:nvPr/>
        </p:nvCxnSpPr>
        <p:spPr>
          <a:xfrm>
            <a:off x="5741894" y="672353"/>
            <a:ext cx="0" cy="5768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875476" y="2608507"/>
            <a:ext cx="5965581" cy="6281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Robin Hood lives </a:t>
            </a:r>
            <a:r>
              <a:rPr lang="en-US" u="sng" dirty="0" smtClean="0">
                <a:solidFill>
                  <a:srgbClr val="FF0000"/>
                </a:solidFill>
              </a:rPr>
              <a:t>in Sherwood Forest</a:t>
            </a:r>
            <a:r>
              <a:rPr lang="en-US" dirty="0" smtClean="0">
                <a:solidFill>
                  <a:schemeClr val="bg1"/>
                </a:solidFill>
              </a:rPr>
              <a:t>.</a:t>
            </a:r>
            <a:endParaRPr lang="en-US" dirty="0">
              <a:solidFill>
                <a:schemeClr val="bg1"/>
              </a:solidFill>
            </a:endParaRPr>
          </a:p>
        </p:txBody>
      </p:sp>
      <p:sp>
        <p:nvSpPr>
          <p:cNvPr id="9" name="TextBox 8"/>
          <p:cNvSpPr txBox="1"/>
          <p:nvPr/>
        </p:nvSpPr>
        <p:spPr>
          <a:xfrm>
            <a:off x="6060462" y="3193752"/>
            <a:ext cx="5492909" cy="738664"/>
          </a:xfrm>
          <a:prstGeom prst="rect">
            <a:avLst/>
          </a:prstGeom>
          <a:noFill/>
        </p:spPr>
        <p:txBody>
          <a:bodyPr wrap="square" rtlCol="0">
            <a:spAutoFit/>
          </a:bodyPr>
          <a:lstStyle/>
          <a:p>
            <a:r>
              <a:rPr lang="en-US" sz="1400" i="1" dirty="0" smtClean="0">
                <a:solidFill>
                  <a:schemeClr val="bg1"/>
                </a:solidFill>
              </a:rPr>
              <a:t>The prepositional phrase “in Sherwood forest” also helps us understand something about HOW Robin Hood lives (a verb), so the phrase acts as an adverb.</a:t>
            </a:r>
            <a:endParaRPr lang="en-US" sz="1400" i="1" dirty="0">
              <a:solidFill>
                <a:schemeClr val="bg1"/>
              </a:solidFill>
            </a:endParaRPr>
          </a:p>
        </p:txBody>
      </p:sp>
      <p:pic>
        <p:nvPicPr>
          <p:cNvPr id="14" name="Picture 6" descr="http://pre05.deviantart.net/aeb6/th/pre/i/2014/034/b/3/robin_hood_by_jackspade2012-d74zs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87270" y="772867"/>
            <a:ext cx="2009747" cy="1835640"/>
          </a:xfrm>
          <a:prstGeom prst="rect">
            <a:avLst/>
          </a:prstGeom>
          <a:noFill/>
          <a:extLst>
            <a:ext uri="{909E8E84-426E-40DD-AFC4-6F175D3DCCD1}">
              <a14:hiddenFill xmlns:a14="http://schemas.microsoft.com/office/drawing/2010/main">
                <a:solidFill>
                  <a:srgbClr val="FFFFFF"/>
                </a:solidFill>
              </a14:hiddenFill>
            </a:ext>
          </a:extLst>
        </p:spPr>
      </p:pic>
      <p:sp>
        <p:nvSpPr>
          <p:cNvPr id="5" name="Arc 4"/>
          <p:cNvSpPr/>
          <p:nvPr/>
        </p:nvSpPr>
        <p:spPr>
          <a:xfrm rot="18332970">
            <a:off x="8338156" y="2191739"/>
            <a:ext cx="1514901" cy="2089891"/>
          </a:xfrm>
          <a:prstGeom prst="arc">
            <a:avLst/>
          </a:prstGeom>
          <a:ln w="38100">
            <a:solidFill>
              <a:srgbClr val="FFFF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Content Placeholder 2"/>
          <p:cNvSpPr txBox="1">
            <a:spLocks/>
          </p:cNvSpPr>
          <p:nvPr/>
        </p:nvSpPr>
        <p:spPr>
          <a:xfrm>
            <a:off x="5875476" y="4410446"/>
            <a:ext cx="5965581" cy="9678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smtClean="0">
                <a:solidFill>
                  <a:srgbClr val="FF0000"/>
                </a:solidFill>
              </a:rPr>
              <a:t>After</a:t>
            </a:r>
            <a:r>
              <a:rPr lang="en-US" dirty="0" smtClean="0">
                <a:solidFill>
                  <a:schemeClr val="bg1"/>
                </a:solidFill>
              </a:rPr>
              <a:t> he stole the king’s treasure, Robin Hood was branded an outlaw.</a:t>
            </a:r>
            <a:endParaRPr lang="en-US" dirty="0">
              <a:solidFill>
                <a:schemeClr val="bg1"/>
              </a:solidFill>
            </a:endParaRPr>
          </a:p>
        </p:txBody>
      </p:sp>
      <p:sp>
        <p:nvSpPr>
          <p:cNvPr id="11" name="TextBox 10"/>
          <p:cNvSpPr txBox="1"/>
          <p:nvPr/>
        </p:nvSpPr>
        <p:spPr>
          <a:xfrm>
            <a:off x="6111811" y="5378315"/>
            <a:ext cx="5492909" cy="523220"/>
          </a:xfrm>
          <a:prstGeom prst="rect">
            <a:avLst/>
          </a:prstGeom>
          <a:noFill/>
        </p:spPr>
        <p:txBody>
          <a:bodyPr wrap="square" rtlCol="0">
            <a:spAutoFit/>
          </a:bodyPr>
          <a:lstStyle/>
          <a:p>
            <a:r>
              <a:rPr lang="en-US" sz="1400" i="1" dirty="0" smtClean="0">
                <a:solidFill>
                  <a:schemeClr val="bg1"/>
                </a:solidFill>
              </a:rPr>
              <a:t>In this sentence, “after” is both a preposition and a subordinating conjunction.</a:t>
            </a:r>
            <a:endParaRPr lang="en-US" sz="1400" i="1" dirty="0">
              <a:solidFill>
                <a:schemeClr val="bg1"/>
              </a:solidFill>
            </a:endParaRPr>
          </a:p>
        </p:txBody>
      </p:sp>
    </p:spTree>
    <p:extLst>
      <p:ext uri="{BB962C8B-B14F-4D97-AF65-F5344CB8AC3E}">
        <p14:creationId xmlns:p14="http://schemas.microsoft.com/office/powerpoint/2010/main" val="268378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5"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8" y="365125"/>
            <a:ext cx="5184802" cy="1325563"/>
          </a:xfrm>
        </p:spPr>
        <p:txBody>
          <a:bodyPr>
            <a:normAutofit/>
          </a:bodyPr>
          <a:lstStyle/>
          <a:p>
            <a:r>
              <a:rPr lang="en-US" dirty="0" smtClean="0">
                <a:solidFill>
                  <a:schemeClr val="bg1"/>
                </a:solidFill>
              </a:rPr>
              <a:t>Ending a sentence with a preposition</a:t>
            </a:r>
            <a:endParaRPr lang="en-US" dirty="0">
              <a:solidFill>
                <a:schemeClr val="bg1"/>
              </a:solidFill>
            </a:endParaRPr>
          </a:p>
        </p:txBody>
      </p:sp>
      <p:sp>
        <p:nvSpPr>
          <p:cNvPr id="3" name="Content Placeholder 2"/>
          <p:cNvSpPr>
            <a:spLocks noGrp="1"/>
          </p:cNvSpPr>
          <p:nvPr>
            <p:ph idx="1"/>
          </p:nvPr>
        </p:nvSpPr>
        <p:spPr>
          <a:xfrm>
            <a:off x="838200" y="1825625"/>
            <a:ext cx="4903694" cy="4351338"/>
          </a:xfrm>
        </p:spPr>
        <p:txBody>
          <a:bodyPr>
            <a:normAutofit lnSpcReduction="10000"/>
          </a:bodyPr>
          <a:lstStyle/>
          <a:p>
            <a:r>
              <a:rPr lang="en-US" dirty="0" smtClean="0">
                <a:solidFill>
                  <a:schemeClr val="bg1"/>
                </a:solidFill>
              </a:rPr>
              <a:t>Traditional wisdom holds that writers should not end a sentence with a preposition because it is unclear and confusing. You might have teachers who expect you to follow this rule, and you might have others who don’t care. Regardless, it’s important to be </a:t>
            </a:r>
            <a:r>
              <a:rPr lang="en-US" i="1" dirty="0" smtClean="0">
                <a:solidFill>
                  <a:schemeClr val="bg1"/>
                </a:solidFill>
              </a:rPr>
              <a:t>aware</a:t>
            </a:r>
            <a:r>
              <a:rPr lang="en-US" dirty="0" smtClean="0">
                <a:solidFill>
                  <a:schemeClr val="bg1"/>
                </a:solidFill>
              </a:rPr>
              <a:t> of the rule and be able to practice it, should the need arise.</a:t>
            </a:r>
            <a:endParaRPr lang="en-US" dirty="0">
              <a:solidFill>
                <a:schemeClr val="bg1"/>
              </a:solidFill>
            </a:endParaRPr>
          </a:p>
        </p:txBody>
      </p:sp>
      <p:sp>
        <p:nvSpPr>
          <p:cNvPr id="4" name="Title 1"/>
          <p:cNvSpPr txBox="1">
            <a:spLocks/>
          </p:cNvSpPr>
          <p:nvPr/>
        </p:nvSpPr>
        <p:spPr>
          <a:xfrm>
            <a:off x="6037729" y="365124"/>
            <a:ext cx="49126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The Anti-Hero - Example</a:t>
            </a:r>
            <a:endParaRPr lang="en-US" dirty="0">
              <a:solidFill>
                <a:schemeClr val="bg1"/>
              </a:solidFill>
            </a:endParaRPr>
          </a:p>
        </p:txBody>
      </p:sp>
      <p:cxnSp>
        <p:nvCxnSpPr>
          <p:cNvPr id="6" name="Straight Connector 5"/>
          <p:cNvCxnSpPr/>
          <p:nvPr/>
        </p:nvCxnSpPr>
        <p:spPr>
          <a:xfrm>
            <a:off x="5741894" y="672353"/>
            <a:ext cx="0" cy="5768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834531" y="2017745"/>
            <a:ext cx="5965581" cy="8210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Fairytale characters move to the swamp Shrek lives </a:t>
            </a:r>
            <a:r>
              <a:rPr lang="en-US" b="1" u="sng" dirty="0" smtClean="0">
                <a:solidFill>
                  <a:srgbClr val="FF0000"/>
                </a:solidFill>
              </a:rPr>
              <a:t>in</a:t>
            </a:r>
            <a:r>
              <a:rPr lang="en-US" dirty="0" smtClean="0">
                <a:solidFill>
                  <a:schemeClr val="bg1"/>
                </a:solidFill>
              </a:rPr>
              <a:t>.</a:t>
            </a:r>
            <a:endParaRPr lang="en-US" dirty="0">
              <a:solidFill>
                <a:schemeClr val="bg1"/>
              </a:solidFill>
            </a:endParaRPr>
          </a:p>
        </p:txBody>
      </p:sp>
      <p:sp>
        <p:nvSpPr>
          <p:cNvPr id="9" name="TextBox 8"/>
          <p:cNvSpPr txBox="1"/>
          <p:nvPr/>
        </p:nvSpPr>
        <p:spPr>
          <a:xfrm>
            <a:off x="6920273" y="2838777"/>
            <a:ext cx="1350272" cy="369332"/>
          </a:xfrm>
          <a:prstGeom prst="rect">
            <a:avLst/>
          </a:prstGeom>
          <a:noFill/>
        </p:spPr>
        <p:txBody>
          <a:bodyPr wrap="square" rtlCol="0">
            <a:spAutoFit/>
          </a:bodyPr>
          <a:lstStyle/>
          <a:p>
            <a:r>
              <a:rPr lang="en-US" i="1" dirty="0" smtClean="0">
                <a:solidFill>
                  <a:schemeClr val="bg1"/>
                </a:solidFill>
              </a:rPr>
              <a:t>REVISED</a:t>
            </a:r>
            <a:endParaRPr lang="en-US" i="1" dirty="0">
              <a:solidFill>
                <a:schemeClr val="bg1"/>
              </a:solidFill>
            </a:endParaRPr>
          </a:p>
        </p:txBody>
      </p:sp>
      <p:pic>
        <p:nvPicPr>
          <p:cNvPr id="10" name="Picture 8" descr="https://upload.wikimedia.org/wikipedia/en/7/73/Shrekcharac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8565" y="209573"/>
            <a:ext cx="1201548" cy="1843597"/>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5834531" y="3249293"/>
            <a:ext cx="5965581" cy="8210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Fairytale characters move to the swamp </a:t>
            </a:r>
            <a:r>
              <a:rPr lang="en-US" b="1" u="sng" dirty="0" smtClean="0">
                <a:solidFill>
                  <a:srgbClr val="FF0000"/>
                </a:solidFill>
              </a:rPr>
              <a:t>in</a:t>
            </a:r>
            <a:r>
              <a:rPr lang="en-US" dirty="0" smtClean="0">
                <a:solidFill>
                  <a:schemeClr val="bg1"/>
                </a:solidFill>
              </a:rPr>
              <a:t> which Shrek lives.</a:t>
            </a:r>
            <a:endParaRPr lang="en-US" dirty="0">
              <a:solidFill>
                <a:schemeClr val="bg1"/>
              </a:solidFill>
            </a:endParaRPr>
          </a:p>
        </p:txBody>
      </p:sp>
      <p:sp>
        <p:nvSpPr>
          <p:cNvPr id="12" name="Content Placeholder 2"/>
          <p:cNvSpPr txBox="1">
            <a:spLocks/>
          </p:cNvSpPr>
          <p:nvPr/>
        </p:nvSpPr>
        <p:spPr>
          <a:xfrm>
            <a:off x="5986929" y="5938889"/>
            <a:ext cx="5965581" cy="8210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The dragon was a fearsome creature </a:t>
            </a:r>
            <a:r>
              <a:rPr lang="en-US" b="1" u="sng" dirty="0" smtClean="0">
                <a:solidFill>
                  <a:srgbClr val="FF0000"/>
                </a:solidFill>
              </a:rPr>
              <a:t>with</a:t>
            </a:r>
            <a:r>
              <a:rPr lang="en-US" dirty="0" smtClean="0">
                <a:solidFill>
                  <a:schemeClr val="bg1"/>
                </a:solidFill>
              </a:rPr>
              <a:t> whom to fight.</a:t>
            </a:r>
            <a:endParaRPr lang="en-US" dirty="0">
              <a:solidFill>
                <a:schemeClr val="bg1"/>
              </a:solidFill>
            </a:endParaRPr>
          </a:p>
        </p:txBody>
      </p:sp>
      <p:sp>
        <p:nvSpPr>
          <p:cNvPr id="13" name="TextBox 12"/>
          <p:cNvSpPr txBox="1"/>
          <p:nvPr/>
        </p:nvSpPr>
        <p:spPr>
          <a:xfrm>
            <a:off x="6920273" y="5531571"/>
            <a:ext cx="1350272" cy="369332"/>
          </a:xfrm>
          <a:prstGeom prst="rect">
            <a:avLst/>
          </a:prstGeom>
          <a:noFill/>
        </p:spPr>
        <p:txBody>
          <a:bodyPr wrap="square" rtlCol="0">
            <a:spAutoFit/>
          </a:bodyPr>
          <a:lstStyle/>
          <a:p>
            <a:r>
              <a:rPr lang="en-US" i="1" dirty="0" smtClean="0">
                <a:solidFill>
                  <a:schemeClr val="bg1"/>
                </a:solidFill>
              </a:rPr>
              <a:t>REVISED</a:t>
            </a:r>
            <a:endParaRPr lang="en-US" i="1" dirty="0">
              <a:solidFill>
                <a:schemeClr val="bg1"/>
              </a:solidFill>
            </a:endParaRPr>
          </a:p>
        </p:txBody>
      </p:sp>
      <p:sp>
        <p:nvSpPr>
          <p:cNvPr id="15" name="Content Placeholder 2"/>
          <p:cNvSpPr txBox="1">
            <a:spLocks/>
          </p:cNvSpPr>
          <p:nvPr/>
        </p:nvSpPr>
        <p:spPr>
          <a:xfrm>
            <a:off x="5986930" y="4676517"/>
            <a:ext cx="5965581" cy="8210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bg1"/>
                </a:solidFill>
              </a:rPr>
              <a:t>The dragon was a fearsome creature to fight </a:t>
            </a:r>
            <a:r>
              <a:rPr lang="en-US" b="1" u="sng" dirty="0" smtClean="0">
                <a:solidFill>
                  <a:srgbClr val="FF0000"/>
                </a:solidFill>
              </a:rPr>
              <a:t>with</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209512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9" grpId="0"/>
      <p:bldP spid="11" grpId="0"/>
      <p:bldP spid="12" grpId="0"/>
      <p:bldP spid="13" grpId="0"/>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3230</TotalTime>
  <Words>753</Words>
  <Application>Microsoft Office PowerPoint</Application>
  <PresentationFormat>Widescreen</PresentationFormat>
  <Paragraphs>82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Parts of Speech: Prepositions and Heroic Archetypes</vt:lpstr>
      <vt:lpstr>Before we begin… Heroic Archetypes</vt:lpstr>
      <vt:lpstr>Definition</vt:lpstr>
      <vt:lpstr>Common Prepositions</vt:lpstr>
      <vt:lpstr>The object of the preposition</vt:lpstr>
      <vt:lpstr>Prepositional Phrases</vt:lpstr>
      <vt:lpstr>Prepositions, Adverbs, and Conjunctions</vt:lpstr>
      <vt:lpstr>Ending a sentence with a preposition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 Prepositions and</dc:title>
  <dc:creator>Chapman, Elizabeth M</dc:creator>
  <cp:lastModifiedBy>Chapman, Elizabeth M</cp:lastModifiedBy>
  <cp:revision>31</cp:revision>
  <dcterms:created xsi:type="dcterms:W3CDTF">2015-09-04T01:38:52Z</dcterms:created>
  <dcterms:modified xsi:type="dcterms:W3CDTF">2016-06-24T20:58:44Z</dcterms:modified>
</cp:coreProperties>
</file>