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5" r:id="rId9"/>
    <p:sldId id="266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F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1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1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45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70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32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86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11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3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8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2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67F27-6884-4B77-BC5A-F3C1D5595C1E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F97F-47C8-477C-B2B5-F53134754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3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86597"/>
            <a:ext cx="12192000" cy="2387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Parts of Speech: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Nouns </a:t>
            </a:r>
            <a:r>
              <a:rPr lang="en-US" dirty="0" smtClean="0">
                <a:solidFill>
                  <a:schemeClr val="bg1"/>
                </a:solidFill>
              </a:rPr>
              <a:t>and Articles and </a:t>
            </a:r>
            <a:r>
              <a:rPr lang="en-US" dirty="0" smtClean="0">
                <a:solidFill>
                  <a:schemeClr val="bg1"/>
                </a:solidFill>
              </a:rPr>
              <a:t>Superheroes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68" y="225082"/>
            <a:ext cx="12004432" cy="844062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Time Warp Back to Elementary School: </a:t>
            </a:r>
            <a:r>
              <a:rPr lang="en-US" sz="4000" i="1" dirty="0" smtClean="0">
                <a:solidFill>
                  <a:schemeClr val="bg1"/>
                </a:solidFill>
              </a:rPr>
              <a:t>What is a noun?</a:t>
            </a:r>
            <a:endParaRPr lang="en-US" sz="4000" i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1182" y="2321169"/>
            <a:ext cx="44875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j-lt"/>
              </a:rPr>
              <a:t>You may remember your third grade teacher telling you that a noun is a person, place, thing, or idea. She was right!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 descr="http://static.comicvine.com/uploads/original/11111/111112793/3058421-nealadamsbatm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667" y="1169419"/>
            <a:ext cx="2095031" cy="24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1.wikia.nocookie.net/__cb20111109043117/marvel_dc/images/c/cd/Gotham_City_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122" y="1639373"/>
            <a:ext cx="3234739" cy="195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3/36/Batmobile-to-Wiki-by-Zachi-Even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667" y="4450030"/>
            <a:ext cx="3080197" cy="189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t-marks.com/wp-content/uploads/2013/01/Justi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952" y="4450030"/>
            <a:ext cx="2127909" cy="188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93667" y="3598441"/>
            <a:ext cx="209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Batman (person)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33589" y="3654903"/>
            <a:ext cx="2714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Gotham City (place)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33514" y="6339198"/>
            <a:ext cx="2940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B</a:t>
            </a:r>
            <a:r>
              <a:rPr lang="en-US" b="1" dirty="0" err="1" smtClean="0">
                <a:solidFill>
                  <a:schemeClr val="bg1"/>
                </a:solidFill>
              </a:rPr>
              <a:t>atmobile</a:t>
            </a:r>
            <a:r>
              <a:rPr lang="en-US" b="1" dirty="0" smtClean="0">
                <a:solidFill>
                  <a:schemeClr val="bg1"/>
                </a:solidFill>
              </a:rPr>
              <a:t> (thing)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18755" y="6339198"/>
            <a:ext cx="209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justice (idea)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6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7568" y="379827"/>
            <a:ext cx="12004432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Nouns can do different jobs within a sentence.</a:t>
            </a:r>
            <a:endParaRPr lang="en-US" sz="40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0462" y="1602820"/>
            <a:ext cx="3670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chemeClr val="bg1"/>
                </a:solidFill>
              </a:rPr>
              <a:t>Superman</a:t>
            </a:r>
            <a:r>
              <a:rPr lang="en-US" sz="2400" dirty="0" smtClean="0">
                <a:solidFill>
                  <a:schemeClr val="bg1"/>
                </a:solidFill>
              </a:rPr>
              <a:t> fights </a:t>
            </a:r>
            <a:r>
              <a:rPr lang="en-US" sz="2400" dirty="0" err="1" smtClean="0">
                <a:solidFill>
                  <a:schemeClr val="bg1"/>
                </a:solidFill>
              </a:rPr>
              <a:t>Lex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Luthor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(subject)</a:t>
            </a:r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img05.deviantart.net/13d1/i/2014/261/4/a/earth_2_superman__bourassa_style__by_owc478-d74ivz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934" y="949008"/>
            <a:ext cx="3284113" cy="382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0456" y="3246432"/>
            <a:ext cx="3670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Lex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Luthor</a:t>
            </a:r>
            <a:r>
              <a:rPr lang="en-US" sz="2400" dirty="0" smtClean="0">
                <a:solidFill>
                  <a:schemeClr val="bg1"/>
                </a:solidFill>
              </a:rPr>
              <a:t> fights </a:t>
            </a:r>
            <a:r>
              <a:rPr lang="en-US" sz="2400" u="sng" dirty="0" smtClean="0">
                <a:solidFill>
                  <a:schemeClr val="bg1"/>
                </a:solidFill>
              </a:rPr>
              <a:t>Superman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(direct object)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4595" y="4778335"/>
            <a:ext cx="5398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Lex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Luthor</a:t>
            </a:r>
            <a:r>
              <a:rPr lang="en-US" sz="2400" dirty="0" smtClean="0">
                <a:solidFill>
                  <a:schemeClr val="bg1"/>
                </a:solidFill>
              </a:rPr>
              <a:t> gives kryptonite to </a:t>
            </a:r>
            <a:r>
              <a:rPr lang="en-US" sz="2400" u="sng" dirty="0" smtClean="0">
                <a:solidFill>
                  <a:schemeClr val="bg1"/>
                </a:solidFill>
              </a:rPr>
              <a:t>Superman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(object of preposition)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05199" y="1658674"/>
            <a:ext cx="4676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Lex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Luthor</a:t>
            </a:r>
            <a:r>
              <a:rPr lang="en-US" sz="2400" dirty="0" smtClean="0">
                <a:solidFill>
                  <a:schemeClr val="bg1"/>
                </a:solidFill>
              </a:rPr>
              <a:t> tells </a:t>
            </a:r>
            <a:r>
              <a:rPr lang="en-US" sz="2400" u="sng" dirty="0" smtClean="0">
                <a:solidFill>
                  <a:schemeClr val="bg1"/>
                </a:solidFill>
              </a:rPr>
              <a:t>Superman</a:t>
            </a:r>
            <a:r>
              <a:rPr lang="en-US" sz="2400" dirty="0" smtClean="0">
                <a:solidFill>
                  <a:schemeClr val="bg1"/>
                </a:solidFill>
              </a:rPr>
              <a:t> a secret.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(indirect object)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8959" y="3246432"/>
            <a:ext cx="3670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Clark Kent </a:t>
            </a:r>
            <a:r>
              <a:rPr lang="en-US" sz="2400" dirty="0" smtClean="0">
                <a:solidFill>
                  <a:schemeClr val="bg1"/>
                </a:solidFill>
              </a:rPr>
              <a:t>is </a:t>
            </a:r>
            <a:r>
              <a:rPr lang="en-US" sz="2400" u="sng" dirty="0" smtClean="0">
                <a:solidFill>
                  <a:schemeClr val="bg1"/>
                </a:solidFill>
              </a:rPr>
              <a:t>Superman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(subject complement)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1360" y="6310238"/>
            <a:ext cx="12094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If you don’t know what all of these parts of a sentence are, don’t worry! We will learn about them this year.</a:t>
            </a:r>
            <a:endParaRPr lang="en-US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82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7568" y="379827"/>
            <a:ext cx="12004432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Nouns are often accompanied by another kind of word called an “article.”</a:t>
            </a:r>
            <a:endParaRPr lang="en-US" sz="30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9774" y="1229454"/>
            <a:ext cx="2676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Examples of Articles: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static.comicvine.com/uploads/original/11112/111128631/3501752-the-avengers-1235-wall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15" y="2366453"/>
            <a:ext cx="2804324" cy="15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creenrant.com/wp-content/uploads/The-Incredible-Hulk-TV-Show-Wri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712" y="2372933"/>
            <a:ext cx="2984807" cy="157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thegospelcoalition.org/images/uploads/articles/Ultr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15" y="4687200"/>
            <a:ext cx="2916827" cy="177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d.ibtimes.co.uk/en/full/1382009/tom-hiddleston-loki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10"/>
          <a:stretch/>
        </p:blipFill>
        <p:spPr bwMode="auto">
          <a:xfrm>
            <a:off x="3816713" y="4693678"/>
            <a:ext cx="2970454" cy="177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5715" y="3943884"/>
            <a:ext cx="2804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The</a:t>
            </a:r>
            <a:r>
              <a:rPr lang="en-US" dirty="0" smtClean="0">
                <a:solidFill>
                  <a:schemeClr val="bg1"/>
                </a:solidFill>
              </a:rPr>
              <a:t> Avengers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7782" y="3943884"/>
            <a:ext cx="2804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The</a:t>
            </a:r>
            <a:r>
              <a:rPr lang="en-US" dirty="0" smtClean="0">
                <a:solidFill>
                  <a:schemeClr val="bg1"/>
                </a:solidFill>
              </a:rPr>
              <a:t> Incredible Hulk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5715" y="6469294"/>
            <a:ext cx="2804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 robot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99778" y="6464641"/>
            <a:ext cx="2804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An</a:t>
            </a:r>
            <a:r>
              <a:rPr lang="en-US" dirty="0" smtClean="0">
                <a:solidFill>
                  <a:schemeClr val="bg1"/>
                </a:solidFill>
              </a:rPr>
              <a:t> enemy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1519" y="995997"/>
            <a:ext cx="49888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Writers use articles to explain whether they are talking about one specific noun, or a nonspecific, general noun.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4403" y="2647337"/>
            <a:ext cx="4365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“The” is called a </a:t>
            </a:r>
            <a:r>
              <a:rPr lang="en-US" sz="2000" b="1" u="sng" dirty="0" smtClean="0">
                <a:solidFill>
                  <a:schemeClr val="bg1"/>
                </a:solidFill>
              </a:rPr>
              <a:t>definite article</a:t>
            </a:r>
            <a:r>
              <a:rPr lang="en-US" sz="2000" dirty="0" smtClean="0">
                <a:solidFill>
                  <a:schemeClr val="bg1"/>
                </a:solidFill>
              </a:rPr>
              <a:t>. It is used to talk about one particular person, place, or thing.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4403" y="4452536"/>
            <a:ext cx="43659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“A” and “an” are called </a:t>
            </a:r>
            <a:r>
              <a:rPr lang="en-US" sz="2000" b="1" u="sng" dirty="0" smtClean="0">
                <a:solidFill>
                  <a:schemeClr val="bg1"/>
                </a:solidFill>
              </a:rPr>
              <a:t>indefinite articles</a:t>
            </a:r>
            <a:r>
              <a:rPr lang="en-US" sz="2000" dirty="0" smtClean="0">
                <a:solidFill>
                  <a:schemeClr val="bg1"/>
                </a:solidFill>
              </a:rPr>
              <a:t>. They are used to talk about a general person, place, or thing.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“An” is used instead of “a” for words that start with a vowel or vowel sound (some words beginning with “h”).</a:t>
            </a:r>
          </a:p>
        </p:txBody>
      </p:sp>
    </p:spTree>
    <p:extLst>
      <p:ext uri="{BB962C8B-B14F-4D97-AF65-F5344CB8AC3E}">
        <p14:creationId xmlns:p14="http://schemas.microsoft.com/office/powerpoint/2010/main" val="172584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  <p:bldP spid="5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35129"/>
            <a:ext cx="12192000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Proper versus Common Nouns</a:t>
            </a:r>
            <a:endParaRPr lang="en-US" sz="4000" i="1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>
            <a:stCxn id="2" idx="2"/>
          </p:cNvCxnSpPr>
          <p:nvPr/>
        </p:nvCxnSpPr>
        <p:spPr>
          <a:xfrm>
            <a:off x="6096000" y="979191"/>
            <a:ext cx="0" cy="4777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15533" y="1107582"/>
            <a:ext cx="5460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Proper nouns </a:t>
            </a:r>
            <a:r>
              <a:rPr lang="en-US" sz="2400" dirty="0" smtClean="0">
                <a:solidFill>
                  <a:schemeClr val="bg1"/>
                </a:solidFill>
              </a:rPr>
              <a:t>refer to a </a:t>
            </a:r>
            <a:r>
              <a:rPr lang="en-US" sz="2400" b="1" u="sng" dirty="0" smtClean="0">
                <a:solidFill>
                  <a:schemeClr val="bg1"/>
                </a:solidFill>
              </a:rPr>
              <a:t>specific</a:t>
            </a:r>
            <a:r>
              <a:rPr lang="en-US" sz="2400" dirty="0" smtClean="0">
                <a:solidFill>
                  <a:schemeClr val="bg1"/>
                </a:solidFill>
              </a:rPr>
              <a:t> person, place, or thing.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9640" y="1107582"/>
            <a:ext cx="5460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chemeClr val="bg1"/>
                </a:solidFill>
              </a:rPr>
              <a:t>Common nouns</a:t>
            </a:r>
            <a:r>
              <a:rPr lang="en-US" sz="2400" dirty="0" smtClean="0">
                <a:solidFill>
                  <a:schemeClr val="bg1"/>
                </a:solidFill>
              </a:rPr>
              <a:t> refer to a </a:t>
            </a:r>
            <a:r>
              <a:rPr lang="en-US" sz="2400" b="1" u="sng" dirty="0" smtClean="0">
                <a:solidFill>
                  <a:schemeClr val="bg1"/>
                </a:solidFill>
              </a:rPr>
              <a:t>general</a:t>
            </a:r>
            <a:r>
              <a:rPr lang="en-US" sz="2400" dirty="0" smtClean="0">
                <a:solidFill>
                  <a:schemeClr val="bg1"/>
                </a:solidFill>
              </a:rPr>
              <a:t> person, place, or thing.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9476" y="3267556"/>
            <a:ext cx="417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People believe </a:t>
            </a:r>
            <a:r>
              <a:rPr lang="en-US" b="1" u="sng" dirty="0" smtClean="0">
                <a:solidFill>
                  <a:schemeClr val="bg1"/>
                </a:solidFill>
              </a:rPr>
              <a:t>Wolverine</a:t>
            </a:r>
            <a:r>
              <a:rPr lang="en-US" dirty="0" smtClean="0">
                <a:solidFill>
                  <a:schemeClr val="bg1"/>
                </a:solidFill>
              </a:rPr>
              <a:t> can save them.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488" y="5033584"/>
            <a:ext cx="578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students attend </a:t>
            </a:r>
            <a:r>
              <a:rPr lang="en-US" b="1" u="sng" dirty="0" smtClean="0">
                <a:solidFill>
                  <a:schemeClr val="bg1"/>
                </a:solidFill>
              </a:rPr>
              <a:t>Xavier’s School for Gifted Youngsters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static.comicvine.com/uploads/original/11114/111149226/3654681-0672353789-art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33" y="1862604"/>
            <a:ext cx="1027996" cy="137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nsideedge.onemillionskates.com/wordpress/wp-content/uploads/2013/06/06.06.2013_A_True_Her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9" r="21833"/>
          <a:stretch/>
        </p:blipFill>
        <p:spPr bwMode="auto">
          <a:xfrm>
            <a:off x="8246772" y="1989696"/>
            <a:ext cx="2015544" cy="134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83003" y="3332263"/>
            <a:ext cx="417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People believe </a:t>
            </a:r>
            <a:r>
              <a:rPr lang="en-US" b="1" u="sng" dirty="0" smtClean="0">
                <a:solidFill>
                  <a:schemeClr val="bg1"/>
                </a:solidFill>
              </a:rPr>
              <a:t>heroes</a:t>
            </a:r>
            <a:r>
              <a:rPr lang="en-US" dirty="0" smtClean="0">
                <a:solidFill>
                  <a:schemeClr val="bg1"/>
                </a:solidFill>
              </a:rPr>
              <a:t> can save them.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img3.wikia.nocookie.net/__cb20121231210453/marveldatabase/images/6/64/Xavier's_School_for_Gifted_Youngsters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38" y="3851396"/>
            <a:ext cx="3038386" cy="106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web-school.in/wp-content/uploads/2015/03/SMS.g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9" b="13617"/>
          <a:stretch/>
        </p:blipFill>
        <p:spPr bwMode="auto">
          <a:xfrm>
            <a:off x="8246772" y="3889420"/>
            <a:ext cx="2104601" cy="114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338553" y="5033584"/>
            <a:ext cx="578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students attend </a:t>
            </a:r>
            <a:r>
              <a:rPr lang="en-US" b="1" u="sng" dirty="0" smtClean="0">
                <a:solidFill>
                  <a:schemeClr val="bg1"/>
                </a:solidFill>
              </a:rPr>
              <a:t>school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055" y="5912771"/>
            <a:ext cx="11211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Proper nouns should be capitalized, while common nouns should be in lower-case (unless they are at the start of the sentence).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4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  <p:bldP spid="8" grpId="0"/>
      <p:bldP spid="11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379827"/>
            <a:ext cx="12192000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Count versus Non-count Nouns </a:t>
            </a:r>
            <a:endParaRPr lang="en-US" sz="4000" i="1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>
            <a:stCxn id="2" idx="2"/>
          </p:cNvCxnSpPr>
          <p:nvPr/>
        </p:nvCxnSpPr>
        <p:spPr>
          <a:xfrm>
            <a:off x="6096000" y="1223889"/>
            <a:ext cx="8586" cy="5634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5533" y="1107582"/>
            <a:ext cx="5460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Count nouns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refer to nouns that you can count.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7972" y="1107581"/>
            <a:ext cx="5460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Non-count nouns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refer to nouns that you cannot count.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0390" y="3856278"/>
            <a:ext cx="2865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Spiderman climbs </a:t>
            </a:r>
            <a:r>
              <a:rPr lang="en-US" u="sng" dirty="0" smtClean="0">
                <a:solidFill>
                  <a:schemeClr val="bg1"/>
                </a:solidFill>
              </a:rPr>
              <a:t>buildings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5518" y="3856278"/>
            <a:ext cx="2865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Spiderman fights </a:t>
            </a:r>
            <a:r>
              <a:rPr lang="en-US" u="sng" dirty="0" smtClean="0">
                <a:solidFill>
                  <a:schemeClr val="bg1"/>
                </a:solidFill>
              </a:rPr>
              <a:t>evil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hdwallpaperscool.com/wp-content/uploads/2013/10/spiderman-top-hd-wallpaper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89" y="2001944"/>
            <a:ext cx="2865549" cy="179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eopressor.com/wp-content/uploads/2015/05/Spider_Man_versus_Venom_by_archiesno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608" y="2090183"/>
            <a:ext cx="2613382" cy="16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unwinnable.com/wp-content/uploads/2011/05/spideykissing-m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647" y="4377216"/>
            <a:ext cx="1882803" cy="189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932589" y="6310649"/>
            <a:ext cx="4302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Spiderman kisses Mary Jane in the </a:t>
            </a:r>
            <a:r>
              <a:rPr lang="en-US" u="sng" dirty="0" smtClean="0">
                <a:solidFill>
                  <a:schemeClr val="bg1"/>
                </a:solidFill>
              </a:rPr>
              <a:t>rain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40" name="Picture 16" descr="http://static.comicvine.com/uploads/original/3/30145/3974904-spider-sense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618" y="4313217"/>
            <a:ext cx="1995196" cy="194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56917" y="6360017"/>
            <a:ext cx="2973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Spiderman has </a:t>
            </a:r>
            <a:r>
              <a:rPr lang="en-US" u="sng" dirty="0" smtClean="0">
                <a:solidFill>
                  <a:schemeClr val="bg1"/>
                </a:solidFill>
              </a:rPr>
              <a:t>spidey senses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99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/>
      <p:bldP spid="10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7568" y="379827"/>
            <a:ext cx="12004432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Count Nouns and Plurals</a:t>
            </a:r>
            <a:endParaRPr lang="en-US" sz="40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565" y="1224285"/>
            <a:ext cx="11082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Count nouns turn into plurals when there is more than one. To make a noun plural, you usually add “s” to the end of the word. For some nouns that end in “y,” you change the “y” to “</a:t>
            </a:r>
            <a:r>
              <a:rPr lang="en-US" sz="2400" dirty="0" err="1" smtClean="0">
                <a:solidFill>
                  <a:schemeClr val="bg1"/>
                </a:solidFill>
              </a:rPr>
              <a:t>ies</a:t>
            </a:r>
            <a:r>
              <a:rPr lang="en-US" sz="2400" dirty="0" smtClean="0">
                <a:solidFill>
                  <a:schemeClr val="bg1"/>
                </a:solidFill>
              </a:rPr>
              <a:t>.” For some irregular words, you add “</a:t>
            </a:r>
            <a:r>
              <a:rPr lang="en-US" sz="2400" dirty="0" err="1" smtClean="0">
                <a:solidFill>
                  <a:schemeClr val="bg1"/>
                </a:solidFill>
              </a:rPr>
              <a:t>es</a:t>
            </a:r>
            <a:r>
              <a:rPr lang="en-US" sz="2400" dirty="0" smtClean="0">
                <a:solidFill>
                  <a:schemeClr val="bg1"/>
                </a:solidFill>
              </a:rPr>
              <a:t>” (often words that already end in “s,” “o,” “x,” “</a:t>
            </a:r>
            <a:r>
              <a:rPr lang="en-US" sz="2400" dirty="0" err="1" smtClean="0">
                <a:solidFill>
                  <a:schemeClr val="bg1"/>
                </a:solidFill>
              </a:rPr>
              <a:t>ch</a:t>
            </a:r>
            <a:r>
              <a:rPr lang="en-US" sz="2400" dirty="0" smtClean="0">
                <a:solidFill>
                  <a:schemeClr val="bg1"/>
                </a:solidFill>
              </a:rPr>
              <a:t>,” or “</a:t>
            </a:r>
            <a:r>
              <a:rPr lang="en-US" sz="2400" dirty="0" err="1" smtClean="0">
                <a:solidFill>
                  <a:schemeClr val="bg1"/>
                </a:solidFill>
              </a:rPr>
              <a:t>sh</a:t>
            </a:r>
            <a:r>
              <a:rPr lang="en-US" sz="2400" dirty="0" smtClean="0">
                <a:solidFill>
                  <a:schemeClr val="bg1"/>
                </a:solidFill>
              </a:rPr>
              <a:t>”), and for others, you change the form of the word entirely.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9396" y="3503055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</a:t>
            </a:r>
            <a:r>
              <a:rPr lang="en-US" b="1" dirty="0" smtClean="0">
                <a:solidFill>
                  <a:schemeClr val="bg1"/>
                </a:solidFill>
              </a:rPr>
              <a:t>ingular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8168" y="3503055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  <a:r>
              <a:rPr lang="en-US" b="1" dirty="0" smtClean="0">
                <a:solidFill>
                  <a:schemeClr val="bg1"/>
                </a:solidFill>
              </a:rPr>
              <a:t>lural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396" y="3963515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villain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9396" y="4385338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monster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endCxn id="6" idx="3"/>
          </p:cNvCxnSpPr>
          <p:nvPr/>
        </p:nvCxnSpPr>
        <p:spPr>
          <a:xfrm>
            <a:off x="1442433" y="4148181"/>
            <a:ext cx="489397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596979" y="4583916"/>
            <a:ext cx="334851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29683" y="3935609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villains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42561" y="4370311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monsters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38061" y="3513786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singular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68498" y="3513786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  <a:r>
              <a:rPr lang="en-US" b="1" dirty="0" smtClean="0">
                <a:solidFill>
                  <a:schemeClr val="bg1"/>
                </a:solidFill>
              </a:rPr>
              <a:t>lural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991098" y="4158912"/>
            <a:ext cx="489397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145644" y="4594647"/>
            <a:ext cx="334851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283533" y="3513786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singular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26848" y="3513786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  <a:r>
              <a:rPr lang="en-US" b="1" dirty="0" smtClean="0">
                <a:solidFill>
                  <a:schemeClr val="bg1"/>
                </a:solidFill>
              </a:rPr>
              <a:t>lural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236570" y="4158912"/>
            <a:ext cx="489397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0391116" y="4594647"/>
            <a:ext cx="334851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15329" y="3935609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20009" y="3907703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heroes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26060" y="4358468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goddess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56495" y="4356320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goddesses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10175" y="3920582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tooth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863339" y="3905555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teeth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408027" y="4356320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person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899824" y="4354172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people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7075" y="2928608"/>
            <a:ext cx="1856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</a:rPr>
              <a:t>a</a:t>
            </a:r>
            <a:r>
              <a:rPr lang="en-US" sz="2400" b="1" i="1" dirty="0" smtClean="0">
                <a:solidFill>
                  <a:schemeClr val="bg1"/>
                </a:solidFill>
              </a:rPr>
              <a:t>dding “s</a:t>
            </a:r>
            <a:r>
              <a:rPr lang="en-US" b="1" i="1" dirty="0" smtClean="0">
                <a:solidFill>
                  <a:schemeClr val="bg1"/>
                </a:solidFill>
              </a:rPr>
              <a:t>”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86165" y="2900828"/>
            <a:ext cx="1856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</a:rPr>
              <a:t>a</a:t>
            </a:r>
            <a:r>
              <a:rPr lang="en-US" sz="2400" b="1" i="1" dirty="0" smtClean="0">
                <a:solidFill>
                  <a:schemeClr val="bg1"/>
                </a:solidFill>
              </a:rPr>
              <a:t>dding “</a:t>
            </a:r>
            <a:r>
              <a:rPr lang="en-US" sz="2400" b="1" i="1" dirty="0" err="1" smtClean="0">
                <a:solidFill>
                  <a:schemeClr val="bg1"/>
                </a:solidFill>
              </a:rPr>
              <a:t>es</a:t>
            </a:r>
            <a:r>
              <a:rPr lang="en-US" b="1" i="1" dirty="0" smtClean="0">
                <a:solidFill>
                  <a:schemeClr val="bg1"/>
                </a:solidFill>
              </a:rPr>
              <a:t>”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53237" y="2900828"/>
            <a:ext cx="1856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other</a:t>
            </a:r>
            <a:endParaRPr lang="en-US" b="1" i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79549" y="3377520"/>
            <a:ext cx="190392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025175" y="3375372"/>
            <a:ext cx="214003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307138" y="3373224"/>
            <a:ext cx="219369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TextBox 2050"/>
          <p:cNvSpPr txBox="1"/>
          <p:nvPr/>
        </p:nvSpPr>
        <p:spPr>
          <a:xfrm>
            <a:off x="579549" y="4882359"/>
            <a:ext cx="10779617" cy="16619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</a:rPr>
              <a:t>Other Exceptions…</a:t>
            </a:r>
            <a:endParaRPr lang="en-US" sz="2400" i="1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500" dirty="0" smtClean="0">
                <a:solidFill>
                  <a:schemeClr val="bg1"/>
                </a:solidFill>
              </a:rPr>
              <a:t>You won’t need to use these rules that often, but it’s good to know!</a:t>
            </a:r>
          </a:p>
          <a:p>
            <a:r>
              <a:rPr lang="en-US" sz="1500" b="1" dirty="0" smtClean="0">
                <a:solidFill>
                  <a:schemeClr val="bg1"/>
                </a:solidFill>
              </a:rPr>
              <a:t>singular</a:t>
            </a:r>
            <a:r>
              <a:rPr lang="en-US" sz="1500" b="1" dirty="0">
                <a:solidFill>
                  <a:schemeClr val="bg1"/>
                </a:solidFill>
              </a:rPr>
              <a:t> </a:t>
            </a:r>
            <a:r>
              <a:rPr lang="en-US" sz="1500" b="1" dirty="0" smtClean="0">
                <a:solidFill>
                  <a:schemeClr val="bg1"/>
                </a:solidFill>
              </a:rPr>
              <a:t>         plural               singular          plural               singular          plural               singular          plural               singular          </a:t>
            </a:r>
            <a:r>
              <a:rPr lang="en-US" sz="1500" b="1" dirty="0">
                <a:solidFill>
                  <a:schemeClr val="bg1"/>
                </a:solidFill>
              </a:rPr>
              <a:t>plural</a:t>
            </a:r>
            <a:r>
              <a:rPr lang="en-US" sz="1500" b="1" dirty="0" smtClean="0">
                <a:solidFill>
                  <a:schemeClr val="bg1"/>
                </a:solidFill>
              </a:rPr>
              <a:t> </a:t>
            </a:r>
            <a:endParaRPr lang="en-US" sz="1500" dirty="0">
              <a:solidFill>
                <a:schemeClr val="bg1"/>
              </a:solidFill>
            </a:endParaRPr>
          </a:p>
          <a:p>
            <a:r>
              <a:rPr lang="en-US" sz="1500" dirty="0" smtClean="0">
                <a:solidFill>
                  <a:schemeClr val="bg1"/>
                </a:solidFill>
              </a:rPr>
              <a:t>   -us	      -I</a:t>
            </a:r>
            <a:r>
              <a:rPr lang="en-US" sz="1500" dirty="0">
                <a:solidFill>
                  <a:schemeClr val="bg1"/>
                </a:solidFill>
              </a:rPr>
              <a:t>	</a:t>
            </a:r>
            <a:r>
              <a:rPr lang="en-US" sz="1500" dirty="0" smtClean="0">
                <a:solidFill>
                  <a:schemeClr val="bg1"/>
                </a:solidFill>
              </a:rPr>
              <a:t>          -um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dirty="0" smtClean="0">
                <a:solidFill>
                  <a:schemeClr val="bg1"/>
                </a:solidFill>
              </a:rPr>
              <a:t>                 -a</a:t>
            </a:r>
            <a:r>
              <a:rPr lang="en-US" sz="1400" dirty="0" smtClean="0">
                <a:solidFill>
                  <a:schemeClr val="bg1"/>
                </a:solidFill>
              </a:rPr>
              <a:t>	                  - f/</a:t>
            </a:r>
            <a:r>
              <a:rPr lang="en-US" sz="1400" dirty="0" err="1" smtClean="0">
                <a:solidFill>
                  <a:schemeClr val="bg1"/>
                </a:solidFill>
              </a:rPr>
              <a:t>fe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                -</a:t>
            </a:r>
            <a:r>
              <a:rPr lang="en-US" sz="1400" dirty="0" err="1" smtClean="0">
                <a:solidFill>
                  <a:schemeClr val="bg1"/>
                </a:solidFill>
              </a:rPr>
              <a:t>ves</a:t>
            </a:r>
            <a:r>
              <a:rPr lang="en-US" sz="1400" dirty="0" smtClean="0">
                <a:solidFill>
                  <a:schemeClr val="bg1"/>
                </a:solidFill>
              </a:rPr>
              <a:t>                        -is                     -</a:t>
            </a:r>
            <a:r>
              <a:rPr lang="en-US" sz="1400" dirty="0" err="1" smtClean="0">
                <a:solidFill>
                  <a:schemeClr val="bg1"/>
                </a:solidFill>
              </a:rPr>
              <a:t>es</a:t>
            </a:r>
            <a:r>
              <a:rPr lang="en-US" sz="1400" dirty="0" smtClean="0">
                <a:solidFill>
                  <a:schemeClr val="bg1"/>
                </a:solidFill>
              </a:rPr>
              <a:t>                        -ix                   -ices</a:t>
            </a:r>
          </a:p>
          <a:p>
            <a:r>
              <a:rPr lang="en-US" sz="1400" i="1" dirty="0" smtClean="0">
                <a:solidFill>
                  <a:schemeClr val="bg1"/>
                </a:solidFill>
              </a:rPr>
              <a:t> fungus             fungi                    phylum             phyla                   wolf                wolves                analysis           analyses           appendix          appendices</a:t>
            </a:r>
          </a:p>
          <a:p>
            <a:r>
              <a:rPr lang="en-US" sz="1400" i="1" dirty="0">
                <a:solidFill>
                  <a:schemeClr val="bg1"/>
                </a:solidFill>
              </a:rPr>
              <a:t> </a:t>
            </a:r>
            <a:r>
              <a:rPr lang="en-US" sz="1400" i="1" dirty="0" smtClean="0">
                <a:solidFill>
                  <a:schemeClr val="bg1"/>
                </a:solidFill>
              </a:rPr>
              <a:t>cactus              cacti                   curriculum      curricula                life                   lives                     thesis               theses                matrix              matrices</a:t>
            </a:r>
            <a:endParaRPr lang="en-US" sz="1400" i="1" dirty="0">
              <a:solidFill>
                <a:schemeClr val="bg1"/>
              </a:solidFill>
            </a:endParaRPr>
          </a:p>
        </p:txBody>
      </p:sp>
      <p:cxnSp>
        <p:nvCxnSpPr>
          <p:cNvPr id="2054" name="Straight Connector 2053"/>
          <p:cNvCxnSpPr/>
          <p:nvPr/>
        </p:nvCxnSpPr>
        <p:spPr>
          <a:xfrm>
            <a:off x="2446987" y="5718220"/>
            <a:ext cx="0" cy="6954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698644" y="5716072"/>
            <a:ext cx="0" cy="6954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797902" y="5716072"/>
            <a:ext cx="0" cy="6954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9025956" y="5703193"/>
            <a:ext cx="0" cy="6954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230456" y="3488028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</a:t>
            </a:r>
            <a:r>
              <a:rPr lang="en-US" b="1" dirty="0" smtClean="0">
                <a:solidFill>
                  <a:schemeClr val="bg1"/>
                </a:solidFill>
              </a:rPr>
              <a:t>ingular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19228" y="3488028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</a:t>
            </a:r>
            <a:r>
              <a:rPr lang="en-US" b="1" dirty="0" smtClean="0">
                <a:solidFill>
                  <a:schemeClr val="bg1"/>
                </a:solidFill>
              </a:rPr>
              <a:t>lural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30456" y="3948488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enemy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30456" y="4370311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city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1" name="Straight Arrow Connector 50"/>
          <p:cNvCxnSpPr>
            <a:endCxn id="49" idx="3"/>
          </p:cNvCxnSpPr>
          <p:nvPr/>
        </p:nvCxnSpPr>
        <p:spPr>
          <a:xfrm>
            <a:off x="4183493" y="4133154"/>
            <a:ext cx="489397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338039" y="4568889"/>
            <a:ext cx="334851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670743" y="3920582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enemies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83621" y="4355284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cities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79821" y="2913581"/>
            <a:ext cx="2125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</a:rPr>
              <a:t>“y” to “</a:t>
            </a:r>
            <a:r>
              <a:rPr lang="en-US" sz="2400" b="1" i="1" dirty="0" err="1" smtClean="0">
                <a:solidFill>
                  <a:schemeClr val="bg1"/>
                </a:solidFill>
              </a:rPr>
              <a:t>ies</a:t>
            </a:r>
            <a:r>
              <a:rPr lang="en-US" sz="2400" b="1" i="1" dirty="0" smtClean="0">
                <a:solidFill>
                  <a:schemeClr val="bg1"/>
                </a:solidFill>
              </a:rPr>
              <a:t>”</a:t>
            </a:r>
            <a:endParaRPr lang="en-US" b="1" i="1" dirty="0">
              <a:solidFill>
                <a:schemeClr val="bg1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3320609" y="3362493"/>
            <a:ext cx="190392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1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2" grpId="0"/>
      <p:bldP spid="13" grpId="0"/>
      <p:bldP spid="16" grpId="0"/>
      <p:bldP spid="17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2051" grpId="0" animBg="1"/>
      <p:bldP spid="47" grpId="0"/>
      <p:bldP spid="48" grpId="0"/>
      <p:bldP spid="49" grpId="0"/>
      <p:bldP spid="50" grpId="0"/>
      <p:bldP spid="53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7568" y="379827"/>
            <a:ext cx="12004432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Count and Non-count Nouns and Quantity Adjectives </a:t>
            </a:r>
            <a:endParaRPr lang="en-US" sz="40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69" y="1250043"/>
            <a:ext cx="10921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 word “fewer” is only used for count nouns; the word “less” is only used for non-count nouns.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669" y="4391016"/>
            <a:ext cx="10921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 word “many” is only used for count nouns; the word “much” is only used for non-count nouns.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atticatraining.com/wp-content/uploads/2015/03/10-items-or-l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437" y="2081040"/>
            <a:ext cx="1879287" cy="175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458" y="5655350"/>
            <a:ext cx="1066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Although Tony Stark has </a:t>
            </a:r>
            <a:r>
              <a:rPr lang="en-US" i="1" u="sng" dirty="0" smtClean="0">
                <a:solidFill>
                  <a:schemeClr val="bg1"/>
                </a:solidFill>
              </a:rPr>
              <a:t>many</a:t>
            </a:r>
            <a:r>
              <a:rPr lang="en-US" i="1" dirty="0" smtClean="0">
                <a:solidFill>
                  <a:schemeClr val="bg1"/>
                </a:solidFill>
              </a:rPr>
              <a:t> friends, he doesn’t have </a:t>
            </a:r>
            <a:r>
              <a:rPr lang="en-US" i="1" u="sng" dirty="0" smtClean="0">
                <a:solidFill>
                  <a:schemeClr val="bg1"/>
                </a:solidFill>
              </a:rPr>
              <a:t>much</a:t>
            </a:r>
            <a:r>
              <a:rPr lang="en-US" i="1" dirty="0" smtClean="0">
                <a:solidFill>
                  <a:schemeClr val="bg1"/>
                </a:solidFill>
              </a:rPr>
              <a:t> happiness in his life.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://www.interpretationbydesign.com/wp-content/uploads/2009/10/IMG_1697-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806" y="2107194"/>
            <a:ext cx="238125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&quot;No&quot; Symbol 5"/>
          <p:cNvSpPr/>
          <p:nvPr/>
        </p:nvSpPr>
        <p:spPr>
          <a:xfrm>
            <a:off x="2021983" y="1906073"/>
            <a:ext cx="2292440" cy="2215166"/>
          </a:xfrm>
          <a:prstGeom prst="noSmoking">
            <a:avLst>
              <a:gd name="adj" fmla="val 23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568" y="2614411"/>
            <a:ext cx="1758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WRONG! You can count the number of items in your cart.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764406" y="2434107"/>
            <a:ext cx="257577" cy="1803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028090" y="3515933"/>
            <a:ext cx="502276" cy="25758"/>
          </a:xfrm>
          <a:prstGeom prst="line">
            <a:avLst/>
          </a:prstGeom>
          <a:ln w="57150">
            <a:solidFill>
              <a:srgbClr val="28F8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94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7568" y="379827"/>
            <a:ext cx="12004432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Collective Nouns</a:t>
            </a:r>
            <a:endParaRPr lang="en-US" sz="40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883" y="1854953"/>
            <a:ext cx="462351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Collective nouns are words that refer to a group of things (or people, or animals, or places, etc.). Understanding collective nouns becomes important when deciding what form of a verb to use (we’ll talk about this later).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cdn2-b.examiner.com/sites/default/files/styles/image_content_width/hash/6d/83/6d8338bc9181a141acdb214390beaeb1.jpg?itok=XpudGqY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116" y="1757028"/>
            <a:ext cx="3154295" cy="131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34907" y="3219718"/>
            <a:ext cx="2485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he army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screenrant.com/wp-content/uploads/The-Avengers-Movie-Roster-Concept-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488" y="1587714"/>
            <a:ext cx="2884668" cy="148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7126" y="3217570"/>
            <a:ext cx="2485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he team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4" name="Picture 6" descr="http://ecampus.oregonstate.edu/images/proprietary/still-life/public-health-crow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062" y="4127292"/>
            <a:ext cx="2999749" cy="185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94978" y="5971505"/>
            <a:ext cx="2485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he public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6" name="Picture 8" descr="http://o.aolcdn.com/dims-shared/dims3/GLOB/crop/3184x2134+756+1682/resize/590x393!/format/jpg/quality/85/http:/o.aolcdn.com/hss/storage/adam/48d9d701cf115c4a77c8dfbfe068b9ee/942794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907" y="4127292"/>
            <a:ext cx="2782126" cy="185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828463" y="5956478"/>
            <a:ext cx="2788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he government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6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7568" y="379827"/>
            <a:ext cx="12004432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Concrete versus Abstract Nouns</a:t>
            </a:r>
            <a:endParaRPr lang="en-US" sz="40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751" y="1081825"/>
            <a:ext cx="11417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Concrete nouns are things that you can perceive with your senses (things that you can see, hear, smell, taste, or touch). Abstract nouns are things that you </a:t>
            </a:r>
            <a:r>
              <a:rPr lang="en-US" sz="2000" b="1" dirty="0" smtClean="0">
                <a:solidFill>
                  <a:schemeClr val="bg1"/>
                </a:solidFill>
              </a:rPr>
              <a:t>cannot</a:t>
            </a:r>
            <a:r>
              <a:rPr lang="en-US" sz="2000" dirty="0" smtClean="0">
                <a:solidFill>
                  <a:schemeClr val="bg1"/>
                </a:solidFill>
              </a:rPr>
              <a:t> perceive with your senses – often ideas or concepts.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04396" y="6273225"/>
            <a:ext cx="6170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ash Currency" panose="02000500000000000000" pitchFamily="2" charset="0"/>
              </a:rPr>
              <a:t>Concrete or abstract?</a:t>
            </a:r>
            <a:endParaRPr lang="en-US" sz="3200" dirty="0">
              <a:solidFill>
                <a:schemeClr val="bg1"/>
              </a:solidFill>
              <a:latin typeface="Cash Currency" panose="020005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6670" y="1855991"/>
            <a:ext cx="5254581" cy="3812146"/>
          </a:xfrm>
          <a:prstGeom prst="rect">
            <a:avLst/>
          </a:prstGeom>
          <a:solidFill>
            <a:srgbClr val="FF000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89784" y="1855991"/>
            <a:ext cx="5254581" cy="3812146"/>
          </a:xfrm>
          <a:prstGeom prst="rect">
            <a:avLst/>
          </a:prstGeom>
          <a:solidFill>
            <a:srgbClr val="00B05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394432" y="5798763"/>
            <a:ext cx="3222172" cy="503490"/>
          </a:xfrm>
          <a:prstGeom prst="rect">
            <a:avLst/>
          </a:prstGeom>
          <a:solidFill>
            <a:schemeClr val="tx1">
              <a:alpha val="6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34903" y="1941007"/>
            <a:ext cx="313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concrete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9251" y="1943279"/>
            <a:ext cx="313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abstract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5985" y="5851328"/>
            <a:ext cx="1733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Batman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5985" y="5848666"/>
            <a:ext cx="148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justice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29295" y="5874949"/>
            <a:ext cx="162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strength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0100" y="5848666"/>
            <a:ext cx="1419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muscle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12275" y="5827352"/>
            <a:ext cx="148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crime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738" y="5855545"/>
            <a:ext cx="148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criminal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5789" y="5855545"/>
            <a:ext cx="171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Arkham</a:t>
            </a:r>
            <a:r>
              <a:rPr lang="en-US" dirty="0" smtClean="0">
                <a:solidFill>
                  <a:schemeClr val="bg1"/>
                </a:solidFill>
              </a:rPr>
              <a:t> Asylum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01950" y="5855545"/>
            <a:ext cx="148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insanity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10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339 -0.00416 -0.00704 -0.0074 -0.01016 -0.01203 C -0.01667 -0.02175 -0.02813 -0.0456 -0.0336 -0.05578 C -0.03724 -0.0625 -0.0418 -0.06805 -0.0448 -0.07569 C -0.04896 -0.08634 -0.05274 -0.09722 -0.05717 -0.10763 C -0.0625 -0.1199 -0.06928 -0.13032 -0.07396 -0.14328 C -0.07735 -0.15254 -0.07917 -0.16435 -0.08399 -0.17129 C -0.0918 -0.1824 -0.08933 -0.17731 -0.09636 -0.19513 C -0.10378 -0.21388 -0.10235 -0.21319 -0.11094 -0.23078 C -0.11263 -0.23449 -0.11498 -0.23703 -0.11654 -0.24074 C -0.12292 -0.25717 -0.11862 -0.25509 -0.12553 -0.26875 C -0.12839 -0.27453 -0.13086 -0.27476 -0.13438 -0.2787 C -0.14532 -0.29027 -0.13659 -0.28425 -0.14896 -0.2905 C -0.15013 -0.29259 -0.15105 -0.2949 -0.15235 -0.29652 C -0.15326 -0.29768 -0.15482 -0.29722 -0.15573 -0.29861 C -0.15717 -0.30069 -0.15769 -0.30416 -0.15912 -0.30648 C -0.16172 -0.31111 -0.16875 -0.31805 -0.17136 -0.32037 C -0.17318 -0.32199 -0.17513 -0.32291 -0.17696 -0.3243 C -0.17995 -0.32685 -0.18282 -0.33055 -0.18594 -0.3324 C -0.18816 -0.33379 -0.19063 -0.33402 -0.19271 -0.33634 C -0.19375 -0.33773 -0.1948 -0.33935 -0.19597 -0.34027 C -0.19818 -0.34212 -0.20079 -0.34189 -0.20274 -0.34421 C -0.20977 -0.35254 -0.20938 -0.35694 -0.20938 -0.35023 L -0.20938 -0.35023 " pathEditMode="relative" ptsTypes="AAAAAAAAAAAAAAAAAAAAAAA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65 -0.00671 0.00078 -0.01366 0.00221 -0.01991 C 0.00273 -0.02269 0.00455 -0.02384 0.00547 -0.02593 C 0.00638 -0.02778 0.00703 -0.03009 0.00781 -0.03194 C 0.00885 -0.03472 0.00989 -0.0375 0.01106 -0.03982 C 0.01406 -0.04583 0.01445 -0.04583 0.01784 -0.04977 C 0.01862 -0.05185 0.01914 -0.05417 0.02005 -0.05579 C 0.02148 -0.05833 0.02643 -0.06273 0.02786 -0.06389 C 0.02903 -0.06458 0.0302 -0.06482 0.03125 -0.06574 C 0.03294 -0.06736 0.03815 -0.07431 0.03906 -0.07569 C 0.03984 -0.07778 0.04062 -0.07963 0.0414 -0.08171 C 0.04257 -0.08495 0.04349 -0.08843 0.04466 -0.09167 C 0.04674 -0.09699 0.0513 -0.10625 0.0526 -0.11157 C 0.0569 -0.13102 0.05221 -0.11273 0.0582 -0.1294 C 0.05898 -0.13194 0.0595 -0.13495 0.06041 -0.1375 C 0.06471 -0.14907 0.06393 -0.14468 0.06823 -0.15347 C 0.0733 -0.16366 0.07578 -0.16991 0.0806 -0.18125 L 0.08385 -0.18912 L 0.08724 -0.19722 C 0.08945 -0.2088 0.08659 -0.19815 0.09284 -0.20718 C 0.09531 -0.21065 0.09752 -0.21482 0.09961 -0.21898 C 0.10234 -0.22477 0.1039 -0.23287 0.10742 -0.23704 C 0.10859 -0.23843 0.10976 -0.23935 0.1108 -0.24097 C 0.11445 -0.24676 0.11744 -0.25486 0.122 -0.25903 C 0.12304 -0.25995 0.12422 -0.26019 0.12539 -0.26088 C 0.13307 -0.27014 0.12955 -0.26736 0.13541 -0.27083 C 0.13659 -0.27292 0.13763 -0.275 0.1388 -0.27685 C 0.1427 -0.2831 0.14817 -0.28889 0.15104 -0.29676 C 0.15325 -0.30255 0.15651 -0.31227 0.16002 -0.31458 L 0.16562 -0.31852 C 0.16849 -0.32384 0.17356 -0.33102 0.17578 -0.33843 C 0.1763 -0.34051 0.17604 -0.34282 0.17682 -0.34444 C 0.17773 -0.3463 0.1789 -0.34838 0.1802 -0.34838 C 0.18099 -0.34838 0.18099 -0.34583 0.18138 -0.34444 L 0.18138 -0.34444 " pathEditMode="relative" ptsTypes="AAAAAAAAAAAAAAAAAAAAAAAAAAAAAAAAAA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5E-6 3.7037E-7 C -0.00039 -0.00741 -0.00026 -0.01482 -0.00117 -0.02199 C -0.00143 -0.02431 -0.003 -0.02569 -0.00339 -0.02801 C -0.00417 -0.03171 -0.00378 -0.03611 -0.00456 -0.03982 C -0.00534 -0.04352 -0.0069 -0.04653 -0.00795 -0.04977 C -0.00873 -0.05255 -0.00925 -0.05532 -0.01016 -0.05787 C -0.01459 -0.07176 -0.01393 -0.05995 -0.01914 -0.08773 C -0.02018 -0.09352 -0.02149 -0.09954 -0.0224 -0.10556 C -0.02331 -0.11088 -0.0237 -0.11644 -0.02474 -0.12153 C -0.02696 -0.13264 -0.02852 -0.13333 -0.03138 -0.14329 C -0.03229 -0.14653 -0.03268 -0.15023 -0.0336 -0.15324 C -0.03646 -0.16273 -0.04037 -0.1713 -0.04258 -0.18125 C -0.04532 -0.19329 -0.04375 -0.18819 -0.04701 -0.19699 C -0.04766 -0.20116 -0.04831 -0.20694 -0.04935 -0.21111 C -0.05 -0.21366 -0.05078 -0.21644 -0.05157 -0.21898 C -0.05365 -0.23819 -0.05117 -0.22037 -0.05495 -0.23681 C -0.05573 -0.24074 -0.05638 -0.24491 -0.05716 -0.24884 C -0.05755 -0.25093 -0.05755 -0.25301 -0.05821 -0.25486 L -0.06055 -0.26088 C -0.06081 -0.26343 -0.06094 -0.2662 -0.06159 -0.26875 C -0.06211 -0.27083 -0.06315 -0.27269 -0.0638 -0.27477 C -0.06472 -0.27732 -0.06524 -0.28009 -0.06615 -0.28264 C -0.0668 -0.28472 -0.06771 -0.28657 -0.06836 -0.28866 C -0.07097 -0.29815 -0.06979 -0.29815 -0.07279 -0.30648 C -0.07383 -0.30926 -0.075 -0.31181 -0.07617 -0.31458 C -0.078 -0.32407 -0.07643 -0.31782 -0.0806 -0.32847 C -0.08138 -0.33032 -0.0819 -0.33264 -0.08282 -0.33449 C -0.08386 -0.33611 -0.08516 -0.33704 -0.0862 -0.33843 C -0.08698 -0.34028 -0.08789 -0.34213 -0.08841 -0.34444 C -0.0892 -0.34722 -0.09115 -0.35625 -0.0918 -0.36019 C -0.09219 -0.36296 -0.09232 -0.36574 -0.09297 -0.36829 C -0.1013 -0.4037 -0.09518 -0.37222 -0.09857 -0.39005 C -0.09896 -0.39398 -0.09922 -0.39815 -0.09961 -0.40208 C -0.09987 -0.40417 -0.10052 -0.40602 -0.10078 -0.4081 C -0.1013 -0.41204 -0.1013 -0.41597 -0.10183 -0.41991 C -0.10248 -0.42407 -0.10365 -0.42778 -0.10417 -0.43194 C -0.10456 -0.43519 -0.10469 -0.43866 -0.10521 -0.4419 C -0.10768 -0.45787 -0.10742 -0.44861 -0.10742 -0.45764 L -0.10742 -0.45764 " pathEditMode="relative" ptsTypes="AAAAAAAAAAAAAAAAAAAAAAAAAAAAAAAAAAAAAAAA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65 -0.00348 0.00729 -0.00695 0.0112 -0.00996 C 0.01289 -0.01158 0.01498 -0.0125 0.0168 -0.01413 C 0.01797 -0.01505 0.01888 -0.0169 0.02005 -0.01806 C 0.02227 -0.02014 0.02474 -0.02153 0.02683 -0.02408 C 0.03034 -0.02825 0.03308 -0.0345 0.03685 -0.03797 C 0.04076 -0.04121 0.04518 -0.04121 0.04922 -0.04399 C 0.07331 -0.0595 0.04948 -0.05024 0.075 -0.05788 C 0.07865 -0.0625 0.08203 -0.06829 0.0862 -0.07176 C 0.08959 -0.07454 0.09375 -0.07385 0.0974 -0.0757 C 0.10039 -0.07732 0.10352 -0.07917 0.10638 -0.08172 C 0.11589 -0.09005 0.11302 -0.08959 0.11979 -0.09746 C 0.12162 -0.09977 0.12344 -0.10163 0.12539 -0.10348 C 0.13542 -0.12871 0.12604 -0.10695 0.13763 -0.1294 C 0.13959 -0.13311 0.14128 -0.1375 0.14323 -0.14144 C 0.14505 -0.14491 0.14727 -0.14746 0.14883 -0.15116 C 0.15104 -0.15625 0.15235 -0.16227 0.15443 -0.16713 C 0.15964 -0.17963 0.15782 -0.17107 0.16341 -0.18102 C 0.17683 -0.20487 0.1586 -0.17778 0.17344 -0.19908 C 0.17617 -0.20857 0.17552 -0.20764 0.18021 -0.2169 C 0.18203 -0.22038 0.18425 -0.22315 0.18581 -0.22686 C 0.18724 -0.23056 0.18802 -0.23496 0.1892 -0.23889 C 0.19024 -0.24213 0.19141 -0.24538 0.19258 -0.24862 C 0.19401 -0.25278 0.19571 -0.25649 0.19701 -0.26065 C 0.19883 -0.26644 0.19714 -0.2676 0.20039 -0.27269 C 0.2125 -0.29144 0.20261 -0.27477 0.21042 -0.28264 C 0.21589 -0.28774 0.21563 -0.28774 0.21836 -0.29237 L 0.21836 -0.29237 " pathEditMode="relative" ptsTypes="AAAAAAAAAAAAAAAAAAAAAAAAAAAAA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6.2963E-6 L 1.66667E-6 -6.2963E-6 C 0.00325 -0.00209 0.00664 -0.0044 0.01002 -0.00603 C 0.01184 -0.00695 0.0138 -0.00695 0.01562 -0.00811 C 0.01692 -0.00903 0.01783 -0.01089 0.01901 -0.01204 C 0.02109 -0.01413 0.0233 -0.01644 0.02565 -0.01806 C 0.02786 -0.01968 0.03007 -0.02084 0.03242 -0.022 C 0.03763 -0.02478 0.04322 -0.0257 0.04804 -0.0301 C 0.05026 -0.03195 0.0526 -0.0338 0.05481 -0.03589 C 0.06145 -0.04283 0.06432 -0.04815 0.07161 -0.05186 C 0.07408 -0.05325 0.07682 -0.05302 0.07942 -0.05394 C 0.08281 -0.0551 0.08619 -0.05626 0.08945 -0.05788 C 0.09283 -0.0595 0.09609 -0.06204 0.0996 -0.0639 C 0.10247 -0.06528 0.10559 -0.06644 0.10846 -0.06783 C 0.1108 -0.06899 0.11289 -0.07107 0.11523 -0.07177 C 0.12044 -0.07362 0.12565 -0.07454 0.13085 -0.0757 C 0.13268 -0.07709 0.1345 -0.07894 0.13645 -0.07987 C 0.14049 -0.08172 0.15156 -0.08334 0.15442 -0.0838 C 0.15585 -0.0845 0.15729 -0.08519 0.15885 -0.08565 C 0.16145 -0.08658 0.16406 -0.08704 0.16666 -0.08774 C 0.16888 -0.08843 0.17122 -0.08913 0.17343 -0.08982 C 0.17447 -0.09098 0.17552 -0.0926 0.17682 -0.09376 C 0.17773 -0.09468 0.18372 -0.09885 0.18567 -0.09978 C 0.18763 -0.10047 0.18945 -0.1007 0.19127 -0.10163 C 0.19361 -0.10278 0.1957 -0.10487 0.19804 -0.10579 C 0.21171 -0.11042 0.19466 -0.10417 0.21028 -0.11158 C 0.21223 -0.11251 0.21406 -0.11297 0.21588 -0.11366 C 0.22565 -0.11737 0.21458 -0.11459 0.23046 -0.1176 C 0.2332 -0.11922 0.23502 -0.11968 0.23723 -0.12362 C 0.24231 -0.13265 0.23632 -0.12778 0.24283 -0.13149 C 0.24609 -0.13542 0.24583 -0.13589 0.24947 -0.13751 C 0.25208 -0.13866 0.25585 -0.13936 0.25846 -0.14144 C 0.25963 -0.1426 0.26054 -0.14445 0.26184 -0.14561 C 0.26393 -0.14723 0.26627 -0.14815 0.26848 -0.14954 C 0.26966 -0.15024 0.27083 -0.15047 0.27187 -0.1514 C 0.27513 -0.1544 0.27955 -0.1588 0.28307 -0.1595 C 0.29505 -0.16181 0.28984 -0.16135 0.29882 -0.16135 L 0.29882 -0.16135 " pathEditMode="relative" ptsTypes="AAAAAAAAAAAAAAAAAAAAAAAAAAAAAAAAAAAAAA">
                                      <p:cBhvr>
                                        <p:cTn id="5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48148E-6 L 1.875E-6 -1.48148E-6 C -0.03633 -0.01296 0.00351 0.0037 -0.05274 -0.03588 C -0.10417 -0.07222 -0.1198 -0.08241 -0.16797 -0.09954 C -0.17761 -0.10301 -0.19167 -0.1044 -0.20157 -0.10556 C -0.21185 -0.10926 -0.22904 -0.11528 -0.23516 -0.11945 C -0.24623 -0.12732 -0.25586 -0.14005 -0.26654 -0.14931 C -0.29141 -0.17153 -0.30105 -0.17871 -0.32696 -0.19306 C -0.34935 -0.20556 -0.34532 -0.20394 -0.36159 -0.20718 C -0.36276 -0.20833 -0.36394 -0.20949 -0.36498 -0.21111 C -0.3668 -0.21366 -0.37943 -0.23681 -0.37396 -0.23681 L -0.37279 -0.23681 L -0.37279 -0.23681 " pathEditMode="relative" ptsTypes="AAAAAAAAAAA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2.96296E-6 C -0.00378 -0.00069 -0.00756 -0.00069 -0.0112 -0.00208 C -0.03125 -0.00926 -0.04401 -0.03241 -0.06394 -0.04792 C -0.12969 -0.09907 -0.07201 -0.04815 -0.12774 -0.11343 C -0.13555 -0.12269 -0.14467 -0.12801 -0.15235 -0.1375 C -0.19584 -0.19051 -0.20495 -0.20903 -0.24297 -0.26875 C -0.24896 -0.27801 -0.25599 -0.28565 -0.26094 -0.29653 C -0.26394 -0.30324 -0.26641 -0.31042 -0.2698 -0.31644 C -0.29688 -0.36458 -0.26485 -0.30023 -0.28438 -0.33843 C -0.28633 -0.34213 -0.28802 -0.34653 -0.28998 -0.35023 C -0.29102 -0.35231 -0.29245 -0.35394 -0.29336 -0.35625 C -0.29688 -0.36505 -0.29388 -0.36366 -0.29896 -0.37014 C -0.30326 -0.37569 -0.30586 -0.37477 -0.3112 -0.37616 C -0.31237 -0.37755 -0.31342 -0.37917 -0.31459 -0.38009 C -0.32383 -0.38843 -0.31172 -0.37477 -0.32136 -0.38611 C -0.32696 -0.40093 -0.3198 -0.38264 -0.32696 -0.39815 C -0.33008 -0.40486 -0.32813 -0.40417 -0.33256 -0.40995 C -0.33425 -0.41227 -0.3362 -0.41389 -0.33816 -0.41597 C -0.33894 -0.41806 -0.33946 -0.42037 -0.34037 -0.42199 C -0.3487 -0.43681 -0.3418 -0.41991 -0.34714 -0.4338 C -0.3474 -0.43588 -0.34792 -0.43773 -0.34818 -0.43981 C -0.3487 -0.44306 -0.34857 -0.44676 -0.34935 -0.44977 C -0.35092 -0.45671 -0.35313 -0.46296 -0.35495 -0.46968 C -0.36172 -0.49537 -0.3573 -0.48519 -0.36954 -0.51343 C -0.36967 -0.51389 -0.37852 -0.5375 -0.38399 -0.54144 C -0.38477 -0.5419 -0.38555 -0.54144 -0.3862 -0.54144 L -0.3862 -0.54144 " pathEditMode="relative" ptsTypes="AAAAAAAAAAAAAAAAAAAAAAAAAAAA">
                                      <p:cBhvr>
                                        <p:cTn id="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2 -0.00023 L 0.00222 0.00023 C -0.00455 -0.08148 -0.00182 -0.03819 0.00222 -0.19745 C 0.00222 -0.20231 0.00378 -0.20694 0.0043 -0.21157 C 0.00534 -0.22014 0.00599 -0.22917 0.00678 -0.23773 C 0.00704 -0.2456 0.00625 -0.31412 0.01133 -0.34259 C 0.01159 -0.34468 0.01289 -0.34653 0.01368 -0.34861 C 0.01888 -0.36643 0.01211 -0.35208 0.02292 -0.37662 C 0.02696 -0.38611 0.02696 -0.3831 0.0323 -0.39074 C 0.03386 -0.39329 0.03503 -0.3963 0.03685 -0.39861 C 0.06329 -0.43333 0.04063 -0.40347 0.05756 -0.42083 C 0.05951 -0.42268 0.06107 -0.42477 0.06224 -0.42708 C 0.06355 -0.42893 0.06303 -0.43125 0.06459 -0.4331 C 0.06654 -0.43495 0.06914 -0.43565 0.07162 -0.43704 L 0.07409 -0.44282 L 0.07409 -0.44259 " pathEditMode="relative" rAng="0" ptsTypes="AAAAAAAAAAAAAAAA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-2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/>
      <p:bldP spid="10" grpId="0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8" grpId="0"/>
      <p:bldP spid="18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7568" y="379827"/>
            <a:ext cx="12004432" cy="8440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Gendered Nouns</a:t>
            </a:r>
            <a:endParaRPr lang="en-US" sz="40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6036" y="1091821"/>
            <a:ext cx="11027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In English, almost all of our nouns are neutral (that is, they do not have a gender). Some other languages (Spanish, French, Latin, etc.) assign gender to almost all of their nouns, even those that are not human. Here are some of the exceptions in English: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548413" y="3002516"/>
            <a:ext cx="0" cy="2621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518620" y="2784149"/>
            <a:ext cx="3862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chemeClr val="bg1"/>
                </a:solidFill>
              </a:rPr>
              <a:t>masculine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3130" y="2784148"/>
            <a:ext cx="4069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feminine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5339" y="3684901"/>
            <a:ext cx="23883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hero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actor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a</a:t>
            </a:r>
            <a:r>
              <a:rPr lang="en-US" sz="2400" dirty="0" smtClean="0">
                <a:solidFill>
                  <a:schemeClr val="bg1"/>
                </a:solidFill>
              </a:rPr>
              <a:t>viator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w</a:t>
            </a:r>
            <a:r>
              <a:rPr lang="en-US" sz="2400" dirty="0" smtClean="0">
                <a:solidFill>
                  <a:schemeClr val="bg1"/>
                </a:solidFill>
              </a:rPr>
              <a:t>aiter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</a:rPr>
              <a:t>father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69057" y="3673526"/>
            <a:ext cx="23883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heroine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actress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aviatrix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waitress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mother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parksandresorts.wdpromedia.com/media/disneyparks/blog/wp-content/uploads/2013/08/cpt177577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39" y="3526239"/>
            <a:ext cx="1349857" cy="208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ecx.images-amazon.com/images/I/71FljfPV9yL._SY355_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5" r="19611"/>
          <a:stretch/>
        </p:blipFill>
        <p:spPr bwMode="auto">
          <a:xfrm>
            <a:off x="4978191" y="3526239"/>
            <a:ext cx="917638" cy="199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646460" y="2579427"/>
            <a:ext cx="5076967" cy="313932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Today, most writing guidelines advise that writers should try to use gender-neutral language whenever possible, so as to be fair. Examples of gender-neutral language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c</a:t>
            </a:r>
            <a:r>
              <a:rPr lang="en-US" i="1" dirty="0" smtClean="0">
                <a:solidFill>
                  <a:schemeClr val="bg1"/>
                </a:solidFill>
              </a:rPr>
              <a:t>ongressperson</a:t>
            </a:r>
            <a:r>
              <a:rPr lang="en-US" dirty="0" smtClean="0">
                <a:solidFill>
                  <a:schemeClr val="bg1"/>
                </a:solidFill>
              </a:rPr>
              <a:t> instead of </a:t>
            </a:r>
            <a:r>
              <a:rPr lang="en-US" i="1" dirty="0" smtClean="0">
                <a:solidFill>
                  <a:schemeClr val="bg1"/>
                </a:solidFill>
              </a:rPr>
              <a:t>congressman</a:t>
            </a:r>
            <a:r>
              <a:rPr lang="en-US" dirty="0" smtClean="0">
                <a:solidFill>
                  <a:schemeClr val="bg1"/>
                </a:solidFill>
              </a:rPr>
              <a:t> or </a:t>
            </a:r>
            <a:r>
              <a:rPr lang="en-US" i="1" dirty="0" smtClean="0">
                <a:solidFill>
                  <a:schemeClr val="bg1"/>
                </a:solidFill>
              </a:rPr>
              <a:t>congresswoman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f</a:t>
            </a:r>
            <a:r>
              <a:rPr lang="en-US" i="1" dirty="0" smtClean="0">
                <a:solidFill>
                  <a:schemeClr val="bg1"/>
                </a:solidFill>
              </a:rPr>
              <a:t>light attendant </a:t>
            </a:r>
            <a:r>
              <a:rPr lang="en-US" dirty="0" smtClean="0">
                <a:solidFill>
                  <a:schemeClr val="bg1"/>
                </a:solidFill>
              </a:rPr>
              <a:t>instead of </a:t>
            </a:r>
            <a:r>
              <a:rPr lang="en-US" i="1" dirty="0" smtClean="0">
                <a:solidFill>
                  <a:schemeClr val="bg1"/>
                </a:solidFill>
              </a:rPr>
              <a:t>steward</a:t>
            </a:r>
            <a:r>
              <a:rPr lang="en-US" dirty="0" smtClean="0">
                <a:solidFill>
                  <a:schemeClr val="bg1"/>
                </a:solidFill>
              </a:rPr>
              <a:t> or </a:t>
            </a:r>
            <a:r>
              <a:rPr lang="en-US" i="1" dirty="0" smtClean="0">
                <a:solidFill>
                  <a:schemeClr val="bg1"/>
                </a:solidFill>
              </a:rPr>
              <a:t>stewardess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h</a:t>
            </a:r>
            <a:r>
              <a:rPr lang="en-US" i="1" dirty="0" smtClean="0">
                <a:solidFill>
                  <a:schemeClr val="bg1"/>
                </a:solidFill>
              </a:rPr>
              <a:t>e or she </a:t>
            </a:r>
            <a:r>
              <a:rPr lang="en-US" dirty="0" smtClean="0">
                <a:solidFill>
                  <a:schemeClr val="bg1"/>
                </a:solidFill>
              </a:rPr>
              <a:t>instead of </a:t>
            </a:r>
            <a:r>
              <a:rPr lang="en-US" i="1" dirty="0" smtClean="0">
                <a:solidFill>
                  <a:schemeClr val="bg1"/>
                </a:solidFill>
              </a:rPr>
              <a:t>he</a:t>
            </a:r>
            <a:r>
              <a:rPr lang="en-US" dirty="0" smtClean="0">
                <a:solidFill>
                  <a:schemeClr val="bg1"/>
                </a:solidFill>
              </a:rPr>
              <a:t> (and </a:t>
            </a:r>
            <a:r>
              <a:rPr lang="en-US" i="1" dirty="0" smtClean="0">
                <a:solidFill>
                  <a:schemeClr val="bg1"/>
                </a:solidFill>
              </a:rPr>
              <a:t>his or her </a:t>
            </a:r>
            <a:r>
              <a:rPr lang="en-US" dirty="0" smtClean="0">
                <a:solidFill>
                  <a:schemeClr val="bg1"/>
                </a:solidFill>
              </a:rPr>
              <a:t>instead of </a:t>
            </a:r>
            <a:r>
              <a:rPr lang="en-US" i="1" dirty="0" smtClean="0">
                <a:solidFill>
                  <a:schemeClr val="bg1"/>
                </a:solidFill>
              </a:rPr>
              <a:t>his</a:t>
            </a:r>
            <a:r>
              <a:rPr lang="en-US" dirty="0" smtClean="0">
                <a:solidFill>
                  <a:schemeClr val="bg1"/>
                </a:solidFill>
              </a:rPr>
              <a:t>, as well as </a:t>
            </a:r>
            <a:r>
              <a:rPr lang="en-US" i="1" dirty="0" smtClean="0">
                <a:solidFill>
                  <a:schemeClr val="bg1"/>
                </a:solidFill>
              </a:rPr>
              <a:t>him or her </a:t>
            </a:r>
            <a:r>
              <a:rPr lang="en-US" dirty="0" smtClean="0">
                <a:solidFill>
                  <a:schemeClr val="bg1"/>
                </a:solidFill>
              </a:rPr>
              <a:t>instead of </a:t>
            </a:r>
            <a:r>
              <a:rPr lang="en-US" i="1" dirty="0" smtClean="0">
                <a:solidFill>
                  <a:schemeClr val="bg1"/>
                </a:solidFill>
              </a:rPr>
              <a:t>him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h</a:t>
            </a:r>
            <a:r>
              <a:rPr lang="en-US" i="1" dirty="0" smtClean="0">
                <a:solidFill>
                  <a:schemeClr val="bg1"/>
                </a:solidFill>
              </a:rPr>
              <a:t>umanity</a:t>
            </a:r>
            <a:r>
              <a:rPr lang="en-US" dirty="0" smtClean="0">
                <a:solidFill>
                  <a:schemeClr val="bg1"/>
                </a:solidFill>
              </a:rPr>
              <a:t> or </a:t>
            </a:r>
            <a:r>
              <a:rPr lang="en-US" i="1" dirty="0" smtClean="0">
                <a:solidFill>
                  <a:schemeClr val="bg1"/>
                </a:solidFill>
              </a:rPr>
              <a:t>humankind</a:t>
            </a:r>
            <a:r>
              <a:rPr lang="en-US" dirty="0" smtClean="0">
                <a:solidFill>
                  <a:schemeClr val="bg1"/>
                </a:solidFill>
              </a:rPr>
              <a:t> instead of </a:t>
            </a:r>
            <a:r>
              <a:rPr lang="en-US" i="1" dirty="0" smtClean="0">
                <a:solidFill>
                  <a:schemeClr val="bg1"/>
                </a:solidFill>
              </a:rPr>
              <a:t>mankind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66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12458</TotalTime>
  <Words>915</Words>
  <Application>Microsoft Office PowerPoint</Application>
  <PresentationFormat>Widescreen</PresentationFormat>
  <Paragraphs>124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Cash Currency</vt:lpstr>
      <vt:lpstr>Office Theme</vt:lpstr>
      <vt:lpstr>Parts of Speech: Nouns and Articles and Superheroes</vt:lpstr>
      <vt:lpstr>Time Warp Back to Elementary School: What is a noun?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Speech: Nouns and Verbs</dc:title>
  <dc:creator>Chapman, Elizabeth M</dc:creator>
  <cp:lastModifiedBy>Chapman, Elizabeth M</cp:lastModifiedBy>
  <cp:revision>46</cp:revision>
  <dcterms:created xsi:type="dcterms:W3CDTF">2015-07-21T10:57:41Z</dcterms:created>
  <dcterms:modified xsi:type="dcterms:W3CDTF">2016-06-08T15:45:59Z</dcterms:modified>
</cp:coreProperties>
</file>