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045E9-B4D7-4469-BCD6-2C6388EBE875}" type="datetimeFigureOut">
              <a:rPr lang="en-US" smtClean="0"/>
              <a:t>6/23/2016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7B3B-DDC3-441D-8544-61286079D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326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045E9-B4D7-4469-BCD6-2C6388EBE875}" type="datetimeFigureOut">
              <a:rPr lang="en-US" smtClean="0"/>
              <a:t>6/23/2016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7B3B-DDC3-441D-8544-61286079D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888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045E9-B4D7-4469-BCD6-2C6388EBE875}" type="datetimeFigureOut">
              <a:rPr lang="en-US" smtClean="0"/>
              <a:t>6/23/2016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7B3B-DDC3-441D-8544-61286079D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37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045E9-B4D7-4469-BCD6-2C6388EBE875}" type="datetimeFigureOut">
              <a:rPr lang="en-US" smtClean="0"/>
              <a:t>6/23/2016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7B3B-DDC3-441D-8544-61286079D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07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045E9-B4D7-4469-BCD6-2C6388EBE875}" type="datetimeFigureOut">
              <a:rPr lang="en-US" smtClean="0"/>
              <a:t>6/23/2016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7B3B-DDC3-441D-8544-61286079D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126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045E9-B4D7-4469-BCD6-2C6388EBE875}" type="datetimeFigureOut">
              <a:rPr lang="en-US" smtClean="0"/>
              <a:t>6/23/2016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7B3B-DDC3-441D-8544-61286079D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34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045E9-B4D7-4469-BCD6-2C6388EBE875}" type="datetimeFigureOut">
              <a:rPr lang="en-US" smtClean="0"/>
              <a:t>6/23/2016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7B3B-DDC3-441D-8544-61286079D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53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045E9-B4D7-4469-BCD6-2C6388EBE875}" type="datetimeFigureOut">
              <a:rPr lang="en-US" smtClean="0"/>
              <a:t>6/23/2016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7B3B-DDC3-441D-8544-61286079D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33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045E9-B4D7-4469-BCD6-2C6388EBE875}" type="datetimeFigureOut">
              <a:rPr lang="en-US" smtClean="0"/>
              <a:t>6/23/2016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7B3B-DDC3-441D-8544-61286079D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185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045E9-B4D7-4469-BCD6-2C6388EBE875}" type="datetimeFigureOut">
              <a:rPr lang="en-US" smtClean="0"/>
              <a:t>6/23/2016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7B3B-DDC3-441D-8544-61286079D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70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045E9-B4D7-4469-BCD6-2C6388EBE875}" type="datetimeFigureOut">
              <a:rPr lang="en-US" smtClean="0"/>
              <a:t>6/23/2016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7B3B-DDC3-441D-8544-61286079D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25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045E9-B4D7-4469-BCD6-2C6388EBE875}" type="datetimeFigureOut">
              <a:rPr lang="en-US" smtClean="0"/>
              <a:t>6/23/2016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97B3B-DDC3-441D-8544-61286079D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077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Interjections and Villains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871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433047" cy="4351338"/>
          </a:xfrm>
        </p:spPr>
        <p:txBody>
          <a:bodyPr/>
          <a:lstStyle/>
          <a:p>
            <a:r>
              <a:rPr lang="en-US" dirty="0" smtClean="0"/>
              <a:t>Interjections are words or phrases that communicate emotion.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078071" y="365125"/>
            <a:ext cx="0" cy="62373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See original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3850" y="498126"/>
            <a:ext cx="1319899" cy="180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Callout 5"/>
          <p:cNvSpPr/>
          <p:nvPr/>
        </p:nvSpPr>
        <p:spPr>
          <a:xfrm>
            <a:off x="8359589" y="588614"/>
            <a:ext cx="2151529" cy="1237011"/>
          </a:xfrm>
          <a:prstGeom prst="wedgeEllipseCallout">
            <a:avLst>
              <a:gd name="adj1" fmla="val 70686"/>
              <a:gd name="adj2" fmla="val -17878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Ha! </a:t>
            </a:r>
            <a:r>
              <a:rPr lang="en-US" dirty="0" smtClean="0"/>
              <a:t>My evil plan has worked.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608052" y="2031478"/>
            <a:ext cx="1390837" cy="184892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4" descr="See original imag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76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76657" y="2033021"/>
            <a:ext cx="1600200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628111" y="4743587"/>
            <a:ext cx="1390837" cy="184892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4" descr="See original imag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76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96716" y="4745130"/>
            <a:ext cx="1600200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See original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674" y="3407165"/>
            <a:ext cx="1319899" cy="180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val Callout 16"/>
          <p:cNvSpPr/>
          <p:nvPr/>
        </p:nvSpPr>
        <p:spPr>
          <a:xfrm>
            <a:off x="8450955" y="2170154"/>
            <a:ext cx="2151529" cy="788199"/>
          </a:xfrm>
          <a:prstGeom prst="wedgeEllipseCallout">
            <a:avLst>
              <a:gd name="adj1" fmla="val -84314"/>
              <a:gd name="adj2" fmla="val -11356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Oh no!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18" name="Oval Callout 17"/>
          <p:cNvSpPr/>
          <p:nvPr/>
        </p:nvSpPr>
        <p:spPr>
          <a:xfrm>
            <a:off x="8176857" y="3302882"/>
            <a:ext cx="2287719" cy="2129729"/>
          </a:xfrm>
          <a:prstGeom prst="wedgeEllipseCallout">
            <a:avLst>
              <a:gd name="adj1" fmla="val 75649"/>
              <a:gd name="adj2" fmla="val 1630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Yes! </a:t>
            </a:r>
            <a:r>
              <a:rPr lang="en-US" dirty="0" smtClean="0"/>
              <a:t>Now I’m just going to detonate this explosive… </a:t>
            </a:r>
            <a:r>
              <a:rPr lang="en-US" b="1" u="sng" dirty="0" smtClean="0">
                <a:solidFill>
                  <a:srgbClr val="FF0000"/>
                </a:solidFill>
              </a:rPr>
              <a:t>Huh? Whoops!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20" name="Oval Callout 19"/>
          <p:cNvSpPr/>
          <p:nvPr/>
        </p:nvSpPr>
        <p:spPr>
          <a:xfrm>
            <a:off x="8542321" y="5876365"/>
            <a:ext cx="2151529" cy="919103"/>
          </a:xfrm>
          <a:prstGeom prst="wedgeEllipseCallout">
            <a:avLst>
              <a:gd name="adj1" fmla="val -86814"/>
              <a:gd name="adj2" fmla="val -81583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Hurray!</a:t>
            </a:r>
            <a:endParaRPr lang="en-US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17" grpId="0" animBg="1"/>
      <p:bldP spid="18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48" y="123781"/>
            <a:ext cx="5239871" cy="1325563"/>
          </a:xfrm>
        </p:spPr>
        <p:txBody>
          <a:bodyPr/>
          <a:lstStyle/>
          <a:p>
            <a:r>
              <a:rPr lang="en-US" dirty="0" smtClean="0"/>
              <a:t>Categories of </a:t>
            </a:r>
            <a:r>
              <a:rPr lang="en-US" dirty="0" smtClean="0"/>
              <a:t>Interjections*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6858" y="1493132"/>
            <a:ext cx="24742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Emotion – Surprise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</a:t>
            </a:r>
            <a:r>
              <a:rPr lang="en-US" dirty="0" smtClean="0"/>
              <a:t>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</a:t>
            </a:r>
            <a:r>
              <a:rPr lang="en-US" dirty="0" smtClean="0"/>
              <a:t>hoa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yikes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49923" y="4321915"/>
            <a:ext cx="31824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Agreement or Disagreement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yeah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nope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078071" y="365125"/>
            <a:ext cx="0" cy="62373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16857" y="2769024"/>
            <a:ext cx="31824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Emotion - Uncertainty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huh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well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95600" y="2769024"/>
            <a:ext cx="31824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Salutation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hello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bye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49922" y="5828638"/>
            <a:ext cx="3182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Emotion – Celebration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woohoo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hurray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16857" y="4590855"/>
            <a:ext cx="21873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Emotion – Negative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eww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yuck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ouch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uh-oh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(curse words are also interjections)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749923" y="1455227"/>
            <a:ext cx="31824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</a:t>
            </a:r>
            <a:r>
              <a:rPr lang="en-US" b="1" dirty="0" smtClean="0"/>
              <a:t>nomatopoeic</a:t>
            </a:r>
            <a:r>
              <a:rPr lang="en-US" b="1" dirty="0" smtClean="0"/>
              <a:t> </a:t>
            </a:r>
            <a:r>
              <a:rPr lang="en-US" b="1" dirty="0" smtClean="0"/>
              <a:t>Interjections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shhh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pssst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1324" y="800403"/>
            <a:ext cx="2619375" cy="17430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5974" y="2103227"/>
            <a:ext cx="2143125" cy="214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20907" r="17554"/>
          <a:stretch/>
        </p:blipFill>
        <p:spPr>
          <a:xfrm>
            <a:off x="6603347" y="4081009"/>
            <a:ext cx="2577352" cy="17182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03347" y="2693461"/>
            <a:ext cx="2577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Whoa, </a:t>
            </a:r>
            <a:r>
              <a:rPr lang="en-US" dirty="0" smtClean="0"/>
              <a:t>the Death Star is enormous!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614648" y="4334924"/>
            <a:ext cx="2577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Hey, </a:t>
            </a:r>
            <a:r>
              <a:rPr lang="en-US" dirty="0" smtClean="0"/>
              <a:t>is that a crocodile?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603347" y="5892135"/>
            <a:ext cx="2577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Hmm,</a:t>
            </a:r>
            <a:r>
              <a:rPr lang="en-US" dirty="0" smtClean="0"/>
              <a:t> that makeup is an interesting choice.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599328" y="365125"/>
            <a:ext cx="23330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*This is by no means a comprehensive list; there are many more interjections.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1077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  <p:bldP spid="13" grpId="0"/>
      <p:bldP spid="7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239871" cy="1325563"/>
          </a:xfrm>
        </p:spPr>
        <p:txBody>
          <a:bodyPr/>
          <a:lstStyle/>
          <a:p>
            <a:r>
              <a:rPr lang="en-US" dirty="0" smtClean="0"/>
              <a:t>Punctuating Interjections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6859" y="2111188"/>
            <a:ext cx="54326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Interjections are often offset from the rest of the sentence using punctuation. If you want a hard stop for strong emphasis, </a:t>
            </a:r>
            <a:r>
              <a:rPr lang="en-US" sz="2400" u="sng" dirty="0" smtClean="0"/>
              <a:t>you can make the interjection its own sentence with a period, exclamation mark, or question mark.</a:t>
            </a:r>
            <a:r>
              <a:rPr lang="en-US" sz="2400" dirty="0" smtClean="0"/>
              <a:t> Otherwise, you can just </a:t>
            </a:r>
            <a:r>
              <a:rPr lang="en-US" sz="2400" u="sng" dirty="0" smtClean="0"/>
              <a:t>separate the interjection with a comma.</a:t>
            </a:r>
            <a:endParaRPr lang="en-US" sz="2400" u="sng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078071" y="365125"/>
            <a:ext cx="0" cy="62373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674" y="1027906"/>
            <a:ext cx="3028950" cy="1514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0226" y="2071874"/>
            <a:ext cx="1962150" cy="23336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674" y="3921272"/>
            <a:ext cx="3028950" cy="18877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03346" y="2693461"/>
            <a:ext cx="2890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Aaaah</a:t>
            </a:r>
            <a:r>
              <a:rPr lang="en-US" dirty="0" smtClean="0"/>
              <a:t>! Godzilla is about to eat me!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7234518" y="2693461"/>
            <a:ext cx="174811" cy="3052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64673" y="5827401"/>
            <a:ext cx="3028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Mmm</a:t>
            </a:r>
            <a:r>
              <a:rPr lang="en-US" dirty="0" smtClean="0"/>
              <a:t>, blood is delicious.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800666" y="4511845"/>
            <a:ext cx="2221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Frankenstein just wants to be accepted. </a:t>
            </a:r>
            <a:r>
              <a:rPr lang="en-US" dirty="0" err="1" smtClean="0"/>
              <a:t>Aww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1214847" y="5129942"/>
            <a:ext cx="277907" cy="3052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059707" y="5894662"/>
            <a:ext cx="174811" cy="3052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98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  <p:bldP spid="13" grpId="0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216</Words>
  <Application>Microsoft Office PowerPoint</Application>
  <PresentationFormat>Widescreen</PresentationFormat>
  <Paragraphs>51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Interjections and Villains</vt:lpstr>
      <vt:lpstr>Definition</vt:lpstr>
      <vt:lpstr>Categories of Interjections*</vt:lpstr>
      <vt:lpstr>Punctuating Interjections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Interjections and Villains</dc:title>
  <dc:creator>Chapman, Elizabeth M</dc:creator>
  <cp:lastModifiedBy>Chapman, Elizabeth M</cp:lastModifiedBy>
  <cp:revision>16</cp:revision>
  <dcterms:created xsi:type="dcterms:W3CDTF">2016-06-08T13:48:47Z</dcterms:created>
  <dcterms:modified xsi:type="dcterms:W3CDTF">2016-06-23T09:56:01Z</dcterms:modified>
</cp:coreProperties>
</file>