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0" r:id="rId6"/>
    <p:sldId id="264"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69085C-ABCB-416E-AA6B-B5A8CB1A3B3E}"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800607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69085C-ABCB-416E-AA6B-B5A8CB1A3B3E}"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1410429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69085C-ABCB-416E-AA6B-B5A8CB1A3B3E}"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3408605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69085C-ABCB-416E-AA6B-B5A8CB1A3B3E}"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41119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69085C-ABCB-416E-AA6B-B5A8CB1A3B3E}" type="datetimeFigureOut">
              <a:rPr lang="en-US" smtClean="0"/>
              <a:t>6/17/2016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215738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9085C-ABCB-416E-AA6B-B5A8CB1A3B3E}" type="datetimeFigureOut">
              <a:rPr lang="en-US" smtClean="0"/>
              <a:t>6/17/2016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3599251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69085C-ABCB-416E-AA6B-B5A8CB1A3B3E}" type="datetimeFigureOut">
              <a:rPr lang="en-US" smtClean="0"/>
              <a:t>6/17/2016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22926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69085C-ABCB-416E-AA6B-B5A8CB1A3B3E}"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1585857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69085C-ABCB-416E-AA6B-B5A8CB1A3B3E}"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2492832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69085C-ABCB-416E-AA6B-B5A8CB1A3B3E}"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3936707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69085C-ABCB-416E-AA6B-B5A8CB1A3B3E}"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B9480-239A-4BF5-9128-034F81451510}" type="slidenum">
              <a:rPr lang="en-US" smtClean="0"/>
              <a:t>‹#›</a:t>
            </a:fld>
            <a:endParaRPr lang="en-US"/>
          </a:p>
        </p:txBody>
      </p:sp>
    </p:spTree>
    <p:extLst>
      <p:ext uri="{BB962C8B-B14F-4D97-AF65-F5344CB8AC3E}">
        <p14:creationId xmlns:p14="http://schemas.microsoft.com/office/powerpoint/2010/main" val="390800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9085C-ABCB-416E-AA6B-B5A8CB1A3B3E}" type="datetimeFigureOut">
              <a:rPr lang="en-US" smtClean="0"/>
              <a:t>6/17/2016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9480-239A-4BF5-9128-034F81451510}" type="slidenum">
              <a:rPr lang="en-US" smtClean="0"/>
              <a:t>‹#›</a:t>
            </a:fld>
            <a:endParaRPr lang="en-US"/>
          </a:p>
        </p:txBody>
      </p:sp>
    </p:spTree>
    <p:extLst>
      <p:ext uri="{BB962C8B-B14F-4D97-AF65-F5344CB8AC3E}">
        <p14:creationId xmlns:p14="http://schemas.microsoft.com/office/powerpoint/2010/main" val="542075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835" y="1700586"/>
            <a:ext cx="11698942" cy="2387600"/>
          </a:xfrm>
        </p:spPr>
        <p:txBody>
          <a:bodyPr>
            <a:normAutofit/>
          </a:bodyPr>
          <a:lstStyle/>
          <a:p>
            <a:r>
              <a:rPr lang="en-US" dirty="0" smtClean="0">
                <a:solidFill>
                  <a:schemeClr val="bg1"/>
                </a:solidFill>
              </a:rPr>
              <a:t>Parts of Speech:</a:t>
            </a:r>
            <a:br>
              <a:rPr lang="en-US" dirty="0" smtClean="0">
                <a:solidFill>
                  <a:schemeClr val="bg1"/>
                </a:solidFill>
              </a:rPr>
            </a:br>
            <a:r>
              <a:rPr lang="en-US" dirty="0" smtClean="0">
                <a:solidFill>
                  <a:schemeClr val="bg1"/>
                </a:solidFill>
              </a:rPr>
              <a:t>Conjunctions and Real-World Heroes</a:t>
            </a:r>
            <a:endParaRPr lang="en-US" dirty="0">
              <a:solidFill>
                <a:schemeClr val="bg1"/>
              </a:solidFill>
            </a:endParaRPr>
          </a:p>
        </p:txBody>
      </p:sp>
    </p:spTree>
    <p:extLst>
      <p:ext uri="{BB962C8B-B14F-4D97-AF65-F5344CB8AC3E}">
        <p14:creationId xmlns:p14="http://schemas.microsoft.com/office/powerpoint/2010/main" val="3431472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4471"/>
            <a:ext cx="10515600" cy="968188"/>
          </a:xfrm>
        </p:spPr>
        <p:txBody>
          <a:bodyPr/>
          <a:lstStyle/>
          <a:p>
            <a:r>
              <a:rPr lang="en-US" dirty="0" smtClean="0">
                <a:solidFill>
                  <a:schemeClr val="bg1"/>
                </a:solidFill>
              </a:rPr>
              <a:t>Before we begin… Real-Life </a:t>
            </a:r>
            <a:r>
              <a:rPr lang="en-US" dirty="0">
                <a:solidFill>
                  <a:schemeClr val="bg1"/>
                </a:solidFill>
              </a:rPr>
              <a:t>H</a:t>
            </a:r>
            <a:r>
              <a:rPr lang="en-US" dirty="0" smtClean="0">
                <a:solidFill>
                  <a:schemeClr val="bg1"/>
                </a:solidFill>
              </a:rPr>
              <a:t>eroes</a:t>
            </a:r>
            <a:endParaRPr lang="en-US" dirty="0">
              <a:solidFill>
                <a:schemeClr val="bg1"/>
              </a:solidFill>
            </a:endParaRPr>
          </a:p>
        </p:txBody>
      </p:sp>
      <p:sp>
        <p:nvSpPr>
          <p:cNvPr id="4" name="TextBox 3"/>
          <p:cNvSpPr txBox="1"/>
          <p:nvPr/>
        </p:nvSpPr>
        <p:spPr>
          <a:xfrm>
            <a:off x="313764" y="879521"/>
            <a:ext cx="11564471" cy="446276"/>
          </a:xfrm>
          <a:prstGeom prst="rect">
            <a:avLst/>
          </a:prstGeom>
          <a:noFill/>
        </p:spPr>
        <p:txBody>
          <a:bodyPr wrap="square" rtlCol="0">
            <a:spAutoFit/>
          </a:bodyPr>
          <a:lstStyle/>
          <a:p>
            <a:pPr algn="ctr"/>
            <a:r>
              <a:rPr lang="en-US" sz="2300" i="1" dirty="0" smtClean="0">
                <a:solidFill>
                  <a:schemeClr val="bg1"/>
                </a:solidFill>
              </a:rPr>
              <a:t>As we learn about conjunctions, we will use some of the following real-life heroes as examples</a:t>
            </a:r>
            <a:r>
              <a:rPr lang="en-US" i="1" dirty="0" smtClean="0">
                <a:solidFill>
                  <a:schemeClr val="bg1"/>
                </a:solidFill>
              </a:rPr>
              <a:t>.</a:t>
            </a:r>
            <a:endParaRPr lang="en-US" i="1" dirty="0">
              <a:solidFill>
                <a:schemeClr val="bg1"/>
              </a:solidFill>
            </a:endParaRPr>
          </a:p>
        </p:txBody>
      </p:sp>
      <p:sp>
        <p:nvSpPr>
          <p:cNvPr id="5" name="TextBox 4"/>
          <p:cNvSpPr txBox="1"/>
          <p:nvPr/>
        </p:nvSpPr>
        <p:spPr>
          <a:xfrm>
            <a:off x="699246" y="2983595"/>
            <a:ext cx="4249272" cy="954107"/>
          </a:xfrm>
          <a:prstGeom prst="rect">
            <a:avLst/>
          </a:prstGeom>
          <a:noFill/>
        </p:spPr>
        <p:txBody>
          <a:bodyPr wrap="square" rtlCol="0">
            <a:spAutoFit/>
          </a:bodyPr>
          <a:lstStyle/>
          <a:p>
            <a:r>
              <a:rPr lang="en-US" sz="1400" b="1" i="1" dirty="0" smtClean="0">
                <a:solidFill>
                  <a:schemeClr val="bg1"/>
                </a:solidFill>
              </a:rPr>
              <a:t>Louie Zamperini </a:t>
            </a:r>
            <a:r>
              <a:rPr lang="en-US" sz="1400" i="1" dirty="0" smtClean="0">
                <a:solidFill>
                  <a:schemeClr val="bg1"/>
                </a:solidFill>
              </a:rPr>
              <a:t>transformed from a hooligan to an American Olympic track star to a war hero who survived not only a plane crash over the Pacific Ocean, but also the horrors of a Japanese prisoner-of-war camp.</a:t>
            </a:r>
            <a:endParaRPr lang="en-US" sz="1400" i="1" dirty="0">
              <a:solidFill>
                <a:schemeClr val="bg1"/>
              </a:solidFill>
            </a:endParaRPr>
          </a:p>
        </p:txBody>
      </p:sp>
      <p:sp>
        <p:nvSpPr>
          <p:cNvPr id="6" name="TextBox 5"/>
          <p:cNvSpPr txBox="1"/>
          <p:nvPr/>
        </p:nvSpPr>
        <p:spPr>
          <a:xfrm>
            <a:off x="6862482" y="2874367"/>
            <a:ext cx="4249272" cy="954107"/>
          </a:xfrm>
          <a:prstGeom prst="rect">
            <a:avLst/>
          </a:prstGeom>
          <a:noFill/>
        </p:spPr>
        <p:txBody>
          <a:bodyPr wrap="square" rtlCol="0">
            <a:spAutoFit/>
          </a:bodyPr>
          <a:lstStyle/>
          <a:p>
            <a:r>
              <a:rPr lang="en-US" sz="1400" b="1" i="1" dirty="0" err="1" smtClean="0">
                <a:solidFill>
                  <a:schemeClr val="bg1"/>
                </a:solidFill>
              </a:rPr>
              <a:t>Malala</a:t>
            </a:r>
            <a:r>
              <a:rPr lang="en-US" sz="1400" b="1" i="1" dirty="0" smtClean="0">
                <a:solidFill>
                  <a:schemeClr val="bg1"/>
                </a:solidFill>
              </a:rPr>
              <a:t> </a:t>
            </a:r>
            <a:r>
              <a:rPr lang="en-US" sz="1400" b="1" i="1" dirty="0" err="1" smtClean="0">
                <a:solidFill>
                  <a:schemeClr val="bg1"/>
                </a:solidFill>
              </a:rPr>
              <a:t>Yousafzai</a:t>
            </a:r>
            <a:r>
              <a:rPr lang="en-US" sz="1400" i="1" dirty="0" smtClean="0">
                <a:solidFill>
                  <a:schemeClr val="bg1"/>
                </a:solidFill>
              </a:rPr>
              <a:t> was a teenage women’s rights and education activist who was shot in the head by the Taliban in an attempt to silence her. She survived and continued her work.</a:t>
            </a:r>
            <a:endParaRPr lang="en-US" sz="1400" i="1" dirty="0">
              <a:solidFill>
                <a:schemeClr val="bg1"/>
              </a:solidFill>
            </a:endParaRPr>
          </a:p>
        </p:txBody>
      </p:sp>
      <p:sp>
        <p:nvSpPr>
          <p:cNvPr id="7" name="TextBox 6"/>
          <p:cNvSpPr txBox="1"/>
          <p:nvPr/>
        </p:nvSpPr>
        <p:spPr>
          <a:xfrm>
            <a:off x="179293" y="5200922"/>
            <a:ext cx="4249272" cy="738664"/>
          </a:xfrm>
          <a:prstGeom prst="rect">
            <a:avLst/>
          </a:prstGeom>
          <a:noFill/>
        </p:spPr>
        <p:txBody>
          <a:bodyPr wrap="square" rtlCol="0">
            <a:spAutoFit/>
          </a:bodyPr>
          <a:lstStyle/>
          <a:p>
            <a:r>
              <a:rPr lang="en-US" sz="1400" b="1" i="1" dirty="0" smtClean="0">
                <a:solidFill>
                  <a:schemeClr val="bg1"/>
                </a:solidFill>
              </a:rPr>
              <a:t>The Tank Man</a:t>
            </a:r>
            <a:r>
              <a:rPr lang="en-US" sz="1400" i="1" dirty="0" smtClean="0">
                <a:solidFill>
                  <a:schemeClr val="bg1"/>
                </a:solidFill>
              </a:rPr>
              <a:t> was an unknown Chinese protestor who stood up against a tank in a demonstration against the government’s oppression of its people.</a:t>
            </a:r>
            <a:endParaRPr lang="en-US" sz="1400" i="1" dirty="0">
              <a:solidFill>
                <a:schemeClr val="bg1"/>
              </a:solidFill>
            </a:endParaRPr>
          </a:p>
        </p:txBody>
      </p:sp>
      <p:sp>
        <p:nvSpPr>
          <p:cNvPr id="8" name="TextBox 7"/>
          <p:cNvSpPr txBox="1"/>
          <p:nvPr/>
        </p:nvSpPr>
        <p:spPr>
          <a:xfrm>
            <a:off x="4267200" y="5794018"/>
            <a:ext cx="3845858" cy="954107"/>
          </a:xfrm>
          <a:prstGeom prst="rect">
            <a:avLst/>
          </a:prstGeom>
          <a:noFill/>
        </p:spPr>
        <p:txBody>
          <a:bodyPr wrap="square" rtlCol="0">
            <a:spAutoFit/>
          </a:bodyPr>
          <a:lstStyle/>
          <a:p>
            <a:r>
              <a:rPr lang="en-US" sz="1400" b="1" i="1" dirty="0" smtClean="0">
                <a:solidFill>
                  <a:schemeClr val="bg1"/>
                </a:solidFill>
              </a:rPr>
              <a:t>Nelson Mandela</a:t>
            </a:r>
            <a:r>
              <a:rPr lang="en-US" sz="1400" i="1" dirty="0" smtClean="0">
                <a:solidFill>
                  <a:schemeClr val="bg1"/>
                </a:solidFill>
              </a:rPr>
              <a:t> spent his fighting for equality and democracy in South Africa. He spent 27 years in prison for his political beliefs before being released and elected President of the country.</a:t>
            </a:r>
            <a:endParaRPr lang="en-US" sz="1400" i="1" dirty="0">
              <a:solidFill>
                <a:schemeClr val="bg1"/>
              </a:solidFill>
            </a:endParaRPr>
          </a:p>
        </p:txBody>
      </p:sp>
      <p:sp>
        <p:nvSpPr>
          <p:cNvPr id="9" name="TextBox 8"/>
          <p:cNvSpPr txBox="1"/>
          <p:nvPr/>
        </p:nvSpPr>
        <p:spPr>
          <a:xfrm>
            <a:off x="8113058" y="4866179"/>
            <a:ext cx="3935506" cy="954107"/>
          </a:xfrm>
          <a:prstGeom prst="rect">
            <a:avLst/>
          </a:prstGeom>
          <a:noFill/>
        </p:spPr>
        <p:txBody>
          <a:bodyPr wrap="square" rtlCol="0">
            <a:spAutoFit/>
          </a:bodyPr>
          <a:lstStyle/>
          <a:p>
            <a:r>
              <a:rPr lang="en-US" sz="1400" b="1" i="1" dirty="0" smtClean="0">
                <a:solidFill>
                  <a:schemeClr val="bg1"/>
                </a:solidFill>
              </a:rPr>
              <a:t>Helen Keller</a:t>
            </a:r>
            <a:r>
              <a:rPr lang="en-US" sz="1400" i="1" dirty="0" smtClean="0">
                <a:solidFill>
                  <a:schemeClr val="bg1"/>
                </a:solidFill>
              </a:rPr>
              <a:t> overcame blindness and deafness and learned to communicate. She campaigned for political causes such as women’s suffrage and freedom of speech.</a:t>
            </a:r>
            <a:endParaRPr lang="en-US" sz="1400" i="1" dirty="0">
              <a:solidFill>
                <a:schemeClr val="bg1"/>
              </a:solidFill>
            </a:endParaRPr>
          </a:p>
        </p:txBody>
      </p:sp>
      <p:pic>
        <p:nvPicPr>
          <p:cNvPr id="1026" name="Picture 2"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0586" y="1447929"/>
            <a:ext cx="1216025" cy="15356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origina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6120" y="1383861"/>
            <a:ext cx="1130268" cy="15065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original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485" y="3988730"/>
            <a:ext cx="1714557" cy="12121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original imag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795" t="7458" r="10391" b="9170"/>
          <a:stretch/>
        </p:blipFill>
        <p:spPr bwMode="auto">
          <a:xfrm>
            <a:off x="9426388" y="3687276"/>
            <a:ext cx="941294" cy="12102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e original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2437" y="4427360"/>
            <a:ext cx="1822209" cy="136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52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8766" y="442632"/>
            <a:ext cx="4607860" cy="1325563"/>
          </a:xfrm>
        </p:spPr>
        <p:txBody>
          <a:bodyPr/>
          <a:lstStyle/>
          <a:p>
            <a:r>
              <a:rPr lang="en-US" dirty="0" smtClean="0">
                <a:solidFill>
                  <a:schemeClr val="bg1"/>
                </a:solidFill>
              </a:rPr>
              <a:t>Example – </a:t>
            </a:r>
            <a:br>
              <a:rPr lang="en-US" dirty="0" smtClean="0">
                <a:solidFill>
                  <a:schemeClr val="bg1"/>
                </a:solidFill>
              </a:rPr>
            </a:br>
            <a:r>
              <a:rPr lang="en-US" dirty="0" smtClean="0">
                <a:solidFill>
                  <a:schemeClr val="bg1"/>
                </a:solidFill>
              </a:rPr>
              <a:t>Louie Zamperini</a:t>
            </a:r>
            <a:endParaRPr lang="en-US" dirty="0">
              <a:solidFill>
                <a:schemeClr val="bg1"/>
              </a:solidFill>
            </a:endParaRPr>
          </a:p>
        </p:txBody>
      </p:sp>
      <p:sp>
        <p:nvSpPr>
          <p:cNvPr id="3" name="Content Placeholder 2"/>
          <p:cNvSpPr>
            <a:spLocks noGrp="1"/>
          </p:cNvSpPr>
          <p:nvPr>
            <p:ph idx="1"/>
          </p:nvPr>
        </p:nvSpPr>
        <p:spPr>
          <a:xfrm>
            <a:off x="838200" y="1825625"/>
            <a:ext cx="5091953" cy="4351338"/>
          </a:xfrm>
        </p:spPr>
        <p:txBody>
          <a:bodyPr/>
          <a:lstStyle/>
          <a:p>
            <a:r>
              <a:rPr lang="en-US" dirty="0" smtClean="0">
                <a:solidFill>
                  <a:schemeClr val="bg1"/>
                </a:solidFill>
              </a:rPr>
              <a:t>A conjunction is a word that </a:t>
            </a:r>
            <a:r>
              <a:rPr lang="en-US" b="1" u="sng" dirty="0" smtClean="0">
                <a:solidFill>
                  <a:schemeClr val="bg1"/>
                </a:solidFill>
              </a:rPr>
              <a:t>joins</a:t>
            </a:r>
            <a:r>
              <a:rPr lang="en-US" dirty="0" smtClean="0">
                <a:solidFill>
                  <a:schemeClr val="bg1"/>
                </a:solidFill>
              </a:rPr>
              <a:t> two other words (or phrases, or clauses).</a:t>
            </a:r>
            <a:endParaRPr lang="en-US" dirty="0">
              <a:solidFill>
                <a:schemeClr val="bg1"/>
              </a:solidFill>
            </a:endParaRPr>
          </a:p>
        </p:txBody>
      </p:sp>
      <p:cxnSp>
        <p:nvCxnSpPr>
          <p:cNvPr id="5" name="Straight Connector 4"/>
          <p:cNvCxnSpPr/>
          <p:nvPr/>
        </p:nvCxnSpPr>
        <p:spPr>
          <a:xfrm>
            <a:off x="5688106" y="632012"/>
            <a:ext cx="0" cy="57687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990601" y="517525"/>
            <a:ext cx="4607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solidFill>
                  <a:schemeClr val="bg1"/>
                </a:solidFill>
              </a:rPr>
              <a:t>Definition</a:t>
            </a:r>
            <a:endParaRPr lang="en-US" dirty="0">
              <a:solidFill>
                <a:schemeClr val="bg1"/>
              </a:solidFill>
            </a:endParaRPr>
          </a:p>
        </p:txBody>
      </p:sp>
      <p:pic>
        <p:nvPicPr>
          <p:cNvPr id="8" name="Picture 2"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04080" y="286317"/>
            <a:ext cx="1546409" cy="195289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930153" y="2395526"/>
            <a:ext cx="6079877" cy="769441"/>
          </a:xfrm>
          <a:prstGeom prst="rect">
            <a:avLst/>
          </a:prstGeom>
          <a:noFill/>
        </p:spPr>
        <p:txBody>
          <a:bodyPr wrap="square" rtlCol="0">
            <a:spAutoFit/>
          </a:bodyPr>
          <a:lstStyle/>
          <a:p>
            <a:r>
              <a:rPr lang="en-US" sz="2200" dirty="0" smtClean="0">
                <a:solidFill>
                  <a:schemeClr val="bg1"/>
                </a:solidFill>
              </a:rPr>
              <a:t>Louie Zamperini was always stealing food as a child, </a:t>
            </a:r>
            <a:r>
              <a:rPr lang="en-US" sz="2200" b="1" u="sng" dirty="0" smtClean="0">
                <a:solidFill>
                  <a:srgbClr val="FFFF00"/>
                </a:solidFill>
              </a:rPr>
              <a:t>so</a:t>
            </a:r>
            <a:r>
              <a:rPr lang="en-US" sz="2200" dirty="0" smtClean="0">
                <a:solidFill>
                  <a:schemeClr val="bg1"/>
                </a:solidFill>
              </a:rPr>
              <a:t> he learned to run fast.</a:t>
            </a:r>
            <a:endParaRPr lang="en-US" sz="2200" dirty="0">
              <a:solidFill>
                <a:schemeClr val="bg1"/>
              </a:solidFill>
            </a:endParaRPr>
          </a:p>
        </p:txBody>
      </p:sp>
      <p:sp>
        <p:nvSpPr>
          <p:cNvPr id="10" name="TextBox 9"/>
          <p:cNvSpPr txBox="1"/>
          <p:nvPr/>
        </p:nvSpPr>
        <p:spPr>
          <a:xfrm>
            <a:off x="5930152" y="4881693"/>
            <a:ext cx="6079877" cy="769441"/>
          </a:xfrm>
          <a:prstGeom prst="rect">
            <a:avLst/>
          </a:prstGeom>
          <a:noFill/>
        </p:spPr>
        <p:txBody>
          <a:bodyPr wrap="square" rtlCol="0">
            <a:spAutoFit/>
          </a:bodyPr>
          <a:lstStyle/>
          <a:p>
            <a:r>
              <a:rPr lang="en-US" sz="2200" dirty="0" smtClean="0">
                <a:solidFill>
                  <a:schemeClr val="bg1"/>
                </a:solidFill>
              </a:rPr>
              <a:t>Louie Zamperini was </a:t>
            </a:r>
            <a:r>
              <a:rPr lang="en-US" sz="2200" b="1" u="sng" dirty="0" smtClean="0">
                <a:solidFill>
                  <a:srgbClr val="FFFF00"/>
                </a:solidFill>
              </a:rPr>
              <a:t>not only</a:t>
            </a:r>
            <a:r>
              <a:rPr lang="en-US" sz="2200" dirty="0" smtClean="0">
                <a:solidFill>
                  <a:schemeClr val="bg1"/>
                </a:solidFill>
              </a:rPr>
              <a:t> an outstanding athlete </a:t>
            </a:r>
            <a:r>
              <a:rPr lang="en-US" sz="2200" b="1" u="sng" dirty="0" smtClean="0">
                <a:solidFill>
                  <a:srgbClr val="FFFF00"/>
                </a:solidFill>
              </a:rPr>
              <a:t>but also</a:t>
            </a:r>
            <a:r>
              <a:rPr lang="en-US" sz="2200" dirty="0" smtClean="0">
                <a:solidFill>
                  <a:schemeClr val="bg1"/>
                </a:solidFill>
              </a:rPr>
              <a:t> a brave soldier.</a:t>
            </a:r>
            <a:endParaRPr lang="en-US" sz="2200" dirty="0">
              <a:solidFill>
                <a:schemeClr val="bg1"/>
              </a:solidFill>
            </a:endParaRPr>
          </a:p>
        </p:txBody>
      </p:sp>
      <p:sp>
        <p:nvSpPr>
          <p:cNvPr id="11" name="TextBox 10"/>
          <p:cNvSpPr txBox="1"/>
          <p:nvPr/>
        </p:nvSpPr>
        <p:spPr>
          <a:xfrm>
            <a:off x="5930152" y="3734868"/>
            <a:ext cx="6079877" cy="769441"/>
          </a:xfrm>
          <a:prstGeom prst="rect">
            <a:avLst/>
          </a:prstGeom>
          <a:noFill/>
        </p:spPr>
        <p:txBody>
          <a:bodyPr wrap="square" rtlCol="0">
            <a:spAutoFit/>
          </a:bodyPr>
          <a:lstStyle/>
          <a:p>
            <a:r>
              <a:rPr lang="en-US" sz="2200" b="1" u="sng" dirty="0" smtClean="0">
                <a:solidFill>
                  <a:srgbClr val="FFFF00"/>
                </a:solidFill>
              </a:rPr>
              <a:t>After</a:t>
            </a:r>
            <a:r>
              <a:rPr lang="en-US" sz="2200" dirty="0" smtClean="0">
                <a:solidFill>
                  <a:schemeClr val="bg1"/>
                </a:solidFill>
              </a:rPr>
              <a:t> he attended the Olympics, Zamperini joined the Air Force during World War II.</a:t>
            </a:r>
            <a:endParaRPr lang="en-US" sz="2200" dirty="0">
              <a:solidFill>
                <a:schemeClr val="bg1"/>
              </a:solidFill>
            </a:endParaRPr>
          </a:p>
        </p:txBody>
      </p:sp>
    </p:spTree>
    <p:extLst>
      <p:ext uri="{BB962C8B-B14F-4D97-AF65-F5344CB8AC3E}">
        <p14:creationId xmlns:p14="http://schemas.microsoft.com/office/powerpoint/2010/main" val="399666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8766" y="442632"/>
            <a:ext cx="4607860" cy="1325563"/>
          </a:xfrm>
        </p:spPr>
        <p:txBody>
          <a:bodyPr/>
          <a:lstStyle/>
          <a:p>
            <a:r>
              <a:rPr lang="en-US" dirty="0" smtClean="0">
                <a:solidFill>
                  <a:schemeClr val="bg1"/>
                </a:solidFill>
              </a:rPr>
              <a:t>Example – </a:t>
            </a:r>
            <a:br>
              <a:rPr lang="en-US" dirty="0" smtClean="0">
                <a:solidFill>
                  <a:schemeClr val="bg1"/>
                </a:solidFill>
              </a:rPr>
            </a:br>
            <a:r>
              <a:rPr lang="en-US" dirty="0" err="1" smtClean="0">
                <a:solidFill>
                  <a:schemeClr val="bg1"/>
                </a:solidFill>
              </a:rPr>
              <a:t>Malala</a:t>
            </a:r>
            <a:r>
              <a:rPr lang="en-US" dirty="0" smtClean="0">
                <a:solidFill>
                  <a:schemeClr val="bg1"/>
                </a:solidFill>
              </a:rPr>
              <a:t> </a:t>
            </a:r>
            <a:r>
              <a:rPr lang="en-US" dirty="0" err="1" smtClean="0">
                <a:solidFill>
                  <a:schemeClr val="bg1"/>
                </a:solidFill>
              </a:rPr>
              <a:t>Yousafzai</a:t>
            </a:r>
            <a:endParaRPr lang="en-US" dirty="0">
              <a:solidFill>
                <a:schemeClr val="bg1"/>
              </a:solidFill>
            </a:endParaRPr>
          </a:p>
        </p:txBody>
      </p:sp>
      <p:sp>
        <p:nvSpPr>
          <p:cNvPr id="3" name="Content Placeholder 2"/>
          <p:cNvSpPr>
            <a:spLocks noGrp="1"/>
          </p:cNvSpPr>
          <p:nvPr>
            <p:ph idx="1"/>
          </p:nvPr>
        </p:nvSpPr>
        <p:spPr>
          <a:xfrm>
            <a:off x="838200" y="1825625"/>
            <a:ext cx="4509247" cy="4897904"/>
          </a:xfrm>
        </p:spPr>
        <p:txBody>
          <a:bodyPr>
            <a:normAutofit lnSpcReduction="10000"/>
          </a:bodyPr>
          <a:lstStyle/>
          <a:p>
            <a:r>
              <a:rPr lang="en-US" dirty="0" smtClean="0">
                <a:solidFill>
                  <a:schemeClr val="bg1"/>
                </a:solidFill>
              </a:rPr>
              <a:t>Coordinating conjunctions join two elements of </a:t>
            </a:r>
            <a:r>
              <a:rPr lang="en-US" b="1" u="sng" dirty="0" smtClean="0">
                <a:solidFill>
                  <a:schemeClr val="bg1"/>
                </a:solidFill>
              </a:rPr>
              <a:t>equal</a:t>
            </a:r>
            <a:r>
              <a:rPr lang="en-US" dirty="0" smtClean="0">
                <a:solidFill>
                  <a:schemeClr val="bg1"/>
                </a:solidFill>
              </a:rPr>
              <a:t> value or significance.</a:t>
            </a:r>
          </a:p>
          <a:p>
            <a:r>
              <a:rPr lang="en-US" dirty="0" smtClean="0">
                <a:solidFill>
                  <a:schemeClr val="bg1"/>
                </a:solidFill>
              </a:rPr>
              <a:t>You probably know the mnemonic device FANBOYS, which lists all of the coordinating conjunctions:</a:t>
            </a:r>
          </a:p>
          <a:p>
            <a:pPr marL="457200" lvl="1" indent="0">
              <a:buNone/>
            </a:pPr>
            <a:r>
              <a:rPr lang="en-US" sz="1800" b="1" u="sng" dirty="0" smtClean="0">
                <a:solidFill>
                  <a:srgbClr val="FFFF00"/>
                </a:solidFill>
              </a:rPr>
              <a:t>F</a:t>
            </a:r>
            <a:r>
              <a:rPr lang="en-US" sz="1800" dirty="0" smtClean="0">
                <a:solidFill>
                  <a:schemeClr val="bg1"/>
                </a:solidFill>
              </a:rPr>
              <a:t>OR</a:t>
            </a:r>
          </a:p>
          <a:p>
            <a:pPr marL="457200" lvl="1" indent="0">
              <a:buNone/>
            </a:pPr>
            <a:r>
              <a:rPr lang="en-US" sz="1800" b="1" u="sng" dirty="0" smtClean="0">
                <a:solidFill>
                  <a:srgbClr val="FFFF00"/>
                </a:solidFill>
              </a:rPr>
              <a:t>A</a:t>
            </a:r>
            <a:r>
              <a:rPr lang="en-US" sz="1800" dirty="0" smtClean="0">
                <a:solidFill>
                  <a:schemeClr val="bg1"/>
                </a:solidFill>
              </a:rPr>
              <a:t>ND</a:t>
            </a:r>
          </a:p>
          <a:p>
            <a:pPr marL="457200" lvl="1" indent="0">
              <a:buNone/>
            </a:pPr>
            <a:r>
              <a:rPr lang="en-US" sz="1800" b="1" u="sng" dirty="0" smtClean="0">
                <a:solidFill>
                  <a:srgbClr val="FFFF00"/>
                </a:solidFill>
              </a:rPr>
              <a:t>N</a:t>
            </a:r>
            <a:r>
              <a:rPr lang="en-US" sz="1800" dirty="0" smtClean="0">
                <a:solidFill>
                  <a:schemeClr val="bg1"/>
                </a:solidFill>
              </a:rPr>
              <a:t>OR</a:t>
            </a:r>
          </a:p>
          <a:p>
            <a:pPr marL="457200" lvl="1" indent="0">
              <a:buNone/>
            </a:pPr>
            <a:r>
              <a:rPr lang="en-US" sz="1800" b="1" u="sng" dirty="0" smtClean="0">
                <a:solidFill>
                  <a:srgbClr val="FFFF00"/>
                </a:solidFill>
              </a:rPr>
              <a:t>B</a:t>
            </a:r>
            <a:r>
              <a:rPr lang="en-US" sz="1800" dirty="0" smtClean="0">
                <a:solidFill>
                  <a:schemeClr val="bg1"/>
                </a:solidFill>
              </a:rPr>
              <a:t>UT</a:t>
            </a:r>
          </a:p>
          <a:p>
            <a:pPr marL="457200" lvl="1" indent="0">
              <a:buNone/>
            </a:pPr>
            <a:r>
              <a:rPr lang="en-US" sz="1800" b="1" u="sng" dirty="0" smtClean="0">
                <a:solidFill>
                  <a:srgbClr val="FFFF00"/>
                </a:solidFill>
              </a:rPr>
              <a:t>O</a:t>
            </a:r>
            <a:r>
              <a:rPr lang="en-US" sz="1800" dirty="0" smtClean="0">
                <a:solidFill>
                  <a:schemeClr val="bg1"/>
                </a:solidFill>
              </a:rPr>
              <a:t>R</a:t>
            </a:r>
          </a:p>
          <a:p>
            <a:pPr marL="457200" lvl="1" indent="0">
              <a:buNone/>
            </a:pPr>
            <a:r>
              <a:rPr lang="en-US" sz="1800" b="1" u="sng" dirty="0" smtClean="0">
                <a:solidFill>
                  <a:srgbClr val="FFFF00"/>
                </a:solidFill>
              </a:rPr>
              <a:t>Y</a:t>
            </a:r>
            <a:r>
              <a:rPr lang="en-US" sz="1800" dirty="0" smtClean="0">
                <a:solidFill>
                  <a:schemeClr val="bg1"/>
                </a:solidFill>
              </a:rPr>
              <a:t>ET</a:t>
            </a:r>
          </a:p>
          <a:p>
            <a:pPr marL="457200" lvl="1" indent="0">
              <a:buNone/>
            </a:pPr>
            <a:r>
              <a:rPr lang="en-US" sz="1800" b="1" u="sng" dirty="0" smtClean="0">
                <a:solidFill>
                  <a:srgbClr val="FFFF00"/>
                </a:solidFill>
              </a:rPr>
              <a:t>S</a:t>
            </a:r>
            <a:r>
              <a:rPr lang="en-US" sz="1800" dirty="0" smtClean="0">
                <a:solidFill>
                  <a:schemeClr val="bg1"/>
                </a:solidFill>
              </a:rPr>
              <a:t>O</a:t>
            </a:r>
            <a:endParaRPr lang="en-US" sz="1800" dirty="0">
              <a:solidFill>
                <a:schemeClr val="bg1"/>
              </a:solidFill>
            </a:endParaRPr>
          </a:p>
        </p:txBody>
      </p:sp>
      <p:cxnSp>
        <p:nvCxnSpPr>
          <p:cNvPr id="5" name="Straight Connector 4"/>
          <p:cNvCxnSpPr/>
          <p:nvPr/>
        </p:nvCxnSpPr>
        <p:spPr>
          <a:xfrm>
            <a:off x="5688106" y="632012"/>
            <a:ext cx="0" cy="57687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990601" y="517525"/>
            <a:ext cx="4607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Coordinating Conjunctions</a:t>
            </a:r>
            <a:endParaRPr lang="en-US" dirty="0">
              <a:solidFill>
                <a:schemeClr val="bg1"/>
              </a:solidFill>
            </a:endParaRPr>
          </a:p>
        </p:txBody>
      </p:sp>
      <p:pic>
        <p:nvPicPr>
          <p:cNvPr id="6" name="Picture 4"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6626" y="119838"/>
            <a:ext cx="1371598" cy="182817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See origina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29" y="4576761"/>
            <a:ext cx="1216026" cy="18240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34636" y="2089179"/>
            <a:ext cx="6257364" cy="769441"/>
          </a:xfrm>
          <a:prstGeom prst="rect">
            <a:avLst/>
          </a:prstGeom>
          <a:noFill/>
        </p:spPr>
        <p:txBody>
          <a:bodyPr wrap="square" rtlCol="0">
            <a:spAutoFit/>
          </a:bodyPr>
          <a:lstStyle/>
          <a:p>
            <a:r>
              <a:rPr lang="en-US" sz="2200" dirty="0" err="1" smtClean="0">
                <a:solidFill>
                  <a:schemeClr val="bg1"/>
                </a:solidFill>
              </a:rPr>
              <a:t>Malala</a:t>
            </a:r>
            <a:r>
              <a:rPr lang="en-US" sz="2200" dirty="0" smtClean="0">
                <a:solidFill>
                  <a:schemeClr val="bg1"/>
                </a:solidFill>
              </a:rPr>
              <a:t> wanted to create schools for girls in Pakistan, </a:t>
            </a:r>
            <a:r>
              <a:rPr lang="en-US" sz="2200" b="1" u="sng" dirty="0" smtClean="0">
                <a:solidFill>
                  <a:srgbClr val="FFFF00"/>
                </a:solidFill>
              </a:rPr>
              <a:t>for</a:t>
            </a:r>
            <a:r>
              <a:rPr lang="en-US" sz="2200" dirty="0" smtClean="0">
                <a:solidFill>
                  <a:schemeClr val="bg1"/>
                </a:solidFill>
              </a:rPr>
              <a:t> she believed education is the key to freedom.</a:t>
            </a:r>
            <a:endParaRPr lang="en-US" sz="2200" dirty="0">
              <a:solidFill>
                <a:schemeClr val="bg1"/>
              </a:solidFill>
            </a:endParaRPr>
          </a:p>
        </p:txBody>
      </p:sp>
      <p:sp>
        <p:nvSpPr>
          <p:cNvPr id="8" name="TextBox 7"/>
          <p:cNvSpPr txBox="1"/>
          <p:nvPr/>
        </p:nvSpPr>
        <p:spPr>
          <a:xfrm>
            <a:off x="6293224" y="2858620"/>
            <a:ext cx="5298141" cy="338554"/>
          </a:xfrm>
          <a:prstGeom prst="rect">
            <a:avLst/>
          </a:prstGeom>
          <a:noFill/>
        </p:spPr>
        <p:txBody>
          <a:bodyPr wrap="square" rtlCol="0">
            <a:spAutoFit/>
          </a:bodyPr>
          <a:lstStyle/>
          <a:p>
            <a:r>
              <a:rPr lang="en-US" sz="1600" i="1" dirty="0" smtClean="0">
                <a:solidFill>
                  <a:schemeClr val="bg1"/>
                </a:solidFill>
              </a:rPr>
              <a:t>The coordinating conjunction “for” connects two clauses.</a:t>
            </a:r>
            <a:endParaRPr lang="en-US" sz="1600" i="1" dirty="0">
              <a:solidFill>
                <a:schemeClr val="bg1"/>
              </a:solidFill>
            </a:endParaRPr>
          </a:p>
        </p:txBody>
      </p:sp>
      <p:sp>
        <p:nvSpPr>
          <p:cNvPr id="10" name="TextBox 9"/>
          <p:cNvSpPr txBox="1"/>
          <p:nvPr/>
        </p:nvSpPr>
        <p:spPr>
          <a:xfrm>
            <a:off x="5921189" y="3626625"/>
            <a:ext cx="6257364" cy="430887"/>
          </a:xfrm>
          <a:prstGeom prst="rect">
            <a:avLst/>
          </a:prstGeom>
          <a:noFill/>
        </p:spPr>
        <p:txBody>
          <a:bodyPr wrap="square" rtlCol="0">
            <a:spAutoFit/>
          </a:bodyPr>
          <a:lstStyle/>
          <a:p>
            <a:r>
              <a:rPr lang="en-US" sz="2200" dirty="0" err="1" smtClean="0">
                <a:solidFill>
                  <a:schemeClr val="bg1"/>
                </a:solidFill>
              </a:rPr>
              <a:t>Malala</a:t>
            </a:r>
            <a:r>
              <a:rPr lang="en-US" sz="2200" dirty="0" smtClean="0">
                <a:solidFill>
                  <a:schemeClr val="bg1"/>
                </a:solidFill>
              </a:rPr>
              <a:t> </a:t>
            </a:r>
            <a:r>
              <a:rPr lang="en-US" sz="2200" b="1" u="sng" dirty="0" smtClean="0">
                <a:solidFill>
                  <a:srgbClr val="FFFF00"/>
                </a:solidFill>
              </a:rPr>
              <a:t>and</a:t>
            </a:r>
            <a:r>
              <a:rPr lang="en-US" sz="2200" dirty="0" smtClean="0">
                <a:solidFill>
                  <a:schemeClr val="bg1"/>
                </a:solidFill>
              </a:rPr>
              <a:t> her father opposed the Taliban.</a:t>
            </a:r>
            <a:endParaRPr lang="en-US" sz="2200" dirty="0">
              <a:solidFill>
                <a:schemeClr val="bg1"/>
              </a:solidFill>
            </a:endParaRPr>
          </a:p>
        </p:txBody>
      </p:sp>
      <p:sp>
        <p:nvSpPr>
          <p:cNvPr id="11" name="TextBox 10"/>
          <p:cNvSpPr txBox="1"/>
          <p:nvPr/>
        </p:nvSpPr>
        <p:spPr>
          <a:xfrm>
            <a:off x="6293224" y="4048746"/>
            <a:ext cx="5298141" cy="584775"/>
          </a:xfrm>
          <a:prstGeom prst="rect">
            <a:avLst/>
          </a:prstGeom>
          <a:noFill/>
        </p:spPr>
        <p:txBody>
          <a:bodyPr wrap="square" rtlCol="0">
            <a:spAutoFit/>
          </a:bodyPr>
          <a:lstStyle/>
          <a:p>
            <a:r>
              <a:rPr lang="en-US" sz="1600" i="1" dirty="0" smtClean="0">
                <a:solidFill>
                  <a:schemeClr val="bg1"/>
                </a:solidFill>
              </a:rPr>
              <a:t>The coordinating conjunction “and” connects two nouns to create a compound subject.</a:t>
            </a:r>
            <a:endParaRPr lang="en-US" sz="1600" i="1" dirty="0">
              <a:solidFill>
                <a:schemeClr val="bg1"/>
              </a:solidFill>
            </a:endParaRPr>
          </a:p>
        </p:txBody>
      </p:sp>
      <p:sp>
        <p:nvSpPr>
          <p:cNvPr id="12" name="TextBox 11"/>
          <p:cNvSpPr txBox="1"/>
          <p:nvPr/>
        </p:nvSpPr>
        <p:spPr>
          <a:xfrm>
            <a:off x="5934636" y="4975819"/>
            <a:ext cx="6257364" cy="769441"/>
          </a:xfrm>
          <a:prstGeom prst="rect">
            <a:avLst/>
          </a:prstGeom>
          <a:noFill/>
        </p:spPr>
        <p:txBody>
          <a:bodyPr wrap="square" rtlCol="0">
            <a:spAutoFit/>
          </a:bodyPr>
          <a:lstStyle/>
          <a:p>
            <a:r>
              <a:rPr lang="en-US" sz="2200" dirty="0" smtClean="0">
                <a:solidFill>
                  <a:schemeClr val="bg1"/>
                </a:solidFill>
              </a:rPr>
              <a:t>Terrorists attempted to assassinate </a:t>
            </a:r>
            <a:r>
              <a:rPr lang="en-US" sz="2200" dirty="0" err="1" smtClean="0">
                <a:solidFill>
                  <a:schemeClr val="bg1"/>
                </a:solidFill>
              </a:rPr>
              <a:t>Malala</a:t>
            </a:r>
            <a:r>
              <a:rPr lang="en-US" sz="2200" dirty="0" smtClean="0">
                <a:solidFill>
                  <a:schemeClr val="bg1"/>
                </a:solidFill>
              </a:rPr>
              <a:t>, </a:t>
            </a:r>
            <a:r>
              <a:rPr lang="en-US" sz="2200" b="1" u="sng" dirty="0" smtClean="0">
                <a:solidFill>
                  <a:srgbClr val="FFFF00"/>
                </a:solidFill>
              </a:rPr>
              <a:t>yet</a:t>
            </a:r>
            <a:r>
              <a:rPr lang="en-US" sz="2200" dirty="0" smtClean="0">
                <a:solidFill>
                  <a:schemeClr val="bg1"/>
                </a:solidFill>
              </a:rPr>
              <a:t> she survived.</a:t>
            </a:r>
            <a:endParaRPr lang="en-US" sz="2200" dirty="0">
              <a:solidFill>
                <a:schemeClr val="bg1"/>
              </a:solidFill>
            </a:endParaRPr>
          </a:p>
        </p:txBody>
      </p:sp>
      <p:sp>
        <p:nvSpPr>
          <p:cNvPr id="13" name="TextBox 12"/>
          <p:cNvSpPr txBox="1"/>
          <p:nvPr/>
        </p:nvSpPr>
        <p:spPr>
          <a:xfrm>
            <a:off x="6148484" y="5687594"/>
            <a:ext cx="5298141" cy="584775"/>
          </a:xfrm>
          <a:prstGeom prst="rect">
            <a:avLst/>
          </a:prstGeom>
          <a:noFill/>
        </p:spPr>
        <p:txBody>
          <a:bodyPr wrap="square" rtlCol="0">
            <a:spAutoFit/>
          </a:bodyPr>
          <a:lstStyle/>
          <a:p>
            <a:r>
              <a:rPr lang="en-US" sz="1600" i="1" dirty="0" smtClean="0">
                <a:solidFill>
                  <a:schemeClr val="bg1"/>
                </a:solidFill>
              </a:rPr>
              <a:t>The coordinating conjunction “yet” connects two clauses – both have equal importance in the sentence.</a:t>
            </a:r>
            <a:endParaRPr lang="en-US" sz="1600" i="1" dirty="0">
              <a:solidFill>
                <a:schemeClr val="bg1"/>
              </a:solidFill>
            </a:endParaRPr>
          </a:p>
        </p:txBody>
      </p:sp>
    </p:spTree>
    <p:extLst>
      <p:ext uri="{BB962C8B-B14F-4D97-AF65-F5344CB8AC3E}">
        <p14:creationId xmlns:p14="http://schemas.microsoft.com/office/powerpoint/2010/main" val="20556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8766" y="442632"/>
            <a:ext cx="4607860" cy="1325563"/>
          </a:xfrm>
        </p:spPr>
        <p:txBody>
          <a:bodyPr/>
          <a:lstStyle/>
          <a:p>
            <a:r>
              <a:rPr lang="en-US" dirty="0" smtClean="0">
                <a:solidFill>
                  <a:schemeClr val="bg1"/>
                </a:solidFill>
              </a:rPr>
              <a:t>Example – </a:t>
            </a:r>
            <a:br>
              <a:rPr lang="en-US" dirty="0" smtClean="0">
                <a:solidFill>
                  <a:schemeClr val="bg1"/>
                </a:solidFill>
              </a:rPr>
            </a:br>
            <a:r>
              <a:rPr lang="en-US" dirty="0" smtClean="0">
                <a:solidFill>
                  <a:schemeClr val="bg1"/>
                </a:solidFill>
              </a:rPr>
              <a:t>The Tank Man</a:t>
            </a:r>
            <a:endParaRPr lang="en-US" dirty="0">
              <a:solidFill>
                <a:schemeClr val="bg1"/>
              </a:solidFill>
            </a:endParaRPr>
          </a:p>
        </p:txBody>
      </p:sp>
      <p:sp>
        <p:nvSpPr>
          <p:cNvPr id="3" name="Content Placeholder 2"/>
          <p:cNvSpPr>
            <a:spLocks noGrp="1"/>
          </p:cNvSpPr>
          <p:nvPr>
            <p:ph idx="1"/>
          </p:nvPr>
        </p:nvSpPr>
        <p:spPr>
          <a:xfrm>
            <a:off x="838200" y="1825624"/>
            <a:ext cx="4760261" cy="4803775"/>
          </a:xfrm>
        </p:spPr>
        <p:txBody>
          <a:bodyPr>
            <a:normAutofit fontScale="85000" lnSpcReduction="20000"/>
          </a:bodyPr>
          <a:lstStyle/>
          <a:p>
            <a:r>
              <a:rPr lang="en-US" dirty="0" smtClean="0">
                <a:solidFill>
                  <a:schemeClr val="bg1"/>
                </a:solidFill>
              </a:rPr>
              <a:t>When you have three or more items in a series, you will need to separate them with commas after every item and a coordinating conjunction in front of the last item.</a:t>
            </a:r>
          </a:p>
          <a:p>
            <a:pPr marL="0" indent="0">
              <a:buNone/>
            </a:pPr>
            <a:endParaRPr lang="en-US" dirty="0">
              <a:solidFill>
                <a:schemeClr val="bg1"/>
              </a:solidFill>
            </a:endParaRPr>
          </a:p>
          <a:p>
            <a:pPr marL="0" indent="0" algn="ctr">
              <a:buNone/>
            </a:pPr>
            <a:r>
              <a:rPr lang="en-US" i="1" dirty="0" smtClean="0">
                <a:solidFill>
                  <a:srgbClr val="FFFF00"/>
                </a:solidFill>
              </a:rPr>
              <a:t>item, item, item, &lt;and&gt; item</a:t>
            </a:r>
          </a:p>
          <a:p>
            <a:pPr marL="0" indent="0">
              <a:buNone/>
            </a:pPr>
            <a:endParaRPr lang="en-US" dirty="0" smtClean="0">
              <a:solidFill>
                <a:schemeClr val="bg1"/>
              </a:solidFill>
            </a:endParaRPr>
          </a:p>
          <a:p>
            <a:r>
              <a:rPr lang="en-US" dirty="0" smtClean="0">
                <a:solidFill>
                  <a:schemeClr val="bg1"/>
                </a:solidFill>
              </a:rPr>
              <a:t>This is called the “Oxford Comma.” A few people argue that it is unnecessary, but eliminating it can sometimes lead to confusion. For this class, I expect you to use the Oxford Comma.</a:t>
            </a:r>
            <a:endParaRPr lang="en-US" dirty="0">
              <a:solidFill>
                <a:schemeClr val="bg1"/>
              </a:solidFill>
            </a:endParaRPr>
          </a:p>
        </p:txBody>
      </p:sp>
      <p:cxnSp>
        <p:nvCxnSpPr>
          <p:cNvPr id="5" name="Straight Connector 4"/>
          <p:cNvCxnSpPr/>
          <p:nvPr/>
        </p:nvCxnSpPr>
        <p:spPr>
          <a:xfrm>
            <a:off x="5688106" y="632012"/>
            <a:ext cx="0" cy="57687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990601" y="517525"/>
            <a:ext cx="4607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Punctuating Items in a Series</a:t>
            </a:r>
            <a:endParaRPr lang="en-US" dirty="0">
              <a:solidFill>
                <a:schemeClr val="bg1"/>
              </a:solidFill>
            </a:endParaRPr>
          </a:p>
        </p:txBody>
      </p:sp>
      <p:pic>
        <p:nvPicPr>
          <p:cNvPr id="6" name="Picture 6" descr="See origina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05608" y="183211"/>
            <a:ext cx="2347775" cy="165987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1976718" y="4021091"/>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58035" y="4021091"/>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66249" y="4021091"/>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559859" y="4227511"/>
            <a:ext cx="1806390" cy="3982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131859" y="2353235"/>
            <a:ext cx="5513294" cy="769441"/>
          </a:xfrm>
          <a:prstGeom prst="rect">
            <a:avLst/>
          </a:prstGeom>
          <a:noFill/>
        </p:spPr>
        <p:txBody>
          <a:bodyPr wrap="square" rtlCol="0">
            <a:spAutoFit/>
          </a:bodyPr>
          <a:lstStyle/>
          <a:p>
            <a:r>
              <a:rPr lang="en-US" sz="2200" dirty="0" smtClean="0">
                <a:solidFill>
                  <a:schemeClr val="bg1"/>
                </a:solidFill>
              </a:rPr>
              <a:t>The Tank Man literally stood up against tyranny, oppression, </a:t>
            </a:r>
            <a:r>
              <a:rPr lang="en-US" sz="2200" b="1" u="sng" dirty="0" smtClean="0">
                <a:solidFill>
                  <a:srgbClr val="FFFF00"/>
                </a:solidFill>
              </a:rPr>
              <a:t>and</a:t>
            </a:r>
            <a:r>
              <a:rPr lang="en-US" sz="2200" dirty="0" smtClean="0">
                <a:solidFill>
                  <a:schemeClr val="bg1"/>
                </a:solidFill>
              </a:rPr>
              <a:t> injustice.</a:t>
            </a:r>
            <a:endParaRPr lang="en-US" sz="2200" dirty="0">
              <a:solidFill>
                <a:schemeClr val="bg1"/>
              </a:solidFill>
            </a:endParaRPr>
          </a:p>
        </p:txBody>
      </p:sp>
      <p:sp>
        <p:nvSpPr>
          <p:cNvPr id="13" name="TextBox 12"/>
          <p:cNvSpPr txBox="1"/>
          <p:nvPr/>
        </p:nvSpPr>
        <p:spPr>
          <a:xfrm>
            <a:off x="6145311" y="4021091"/>
            <a:ext cx="5513294" cy="430887"/>
          </a:xfrm>
          <a:prstGeom prst="rect">
            <a:avLst/>
          </a:prstGeom>
          <a:noFill/>
        </p:spPr>
        <p:txBody>
          <a:bodyPr wrap="square" rtlCol="0">
            <a:spAutoFit/>
          </a:bodyPr>
          <a:lstStyle/>
          <a:p>
            <a:r>
              <a:rPr lang="en-US" sz="2200" dirty="0" smtClean="0">
                <a:solidFill>
                  <a:schemeClr val="bg1"/>
                </a:solidFill>
              </a:rPr>
              <a:t>We don’t know his name, his story, </a:t>
            </a:r>
            <a:r>
              <a:rPr lang="en-US" sz="2200" b="1" u="sng" dirty="0" smtClean="0">
                <a:solidFill>
                  <a:srgbClr val="FFFF00"/>
                </a:solidFill>
              </a:rPr>
              <a:t>or</a:t>
            </a:r>
            <a:r>
              <a:rPr lang="en-US" sz="2200" dirty="0" smtClean="0">
                <a:solidFill>
                  <a:schemeClr val="bg1"/>
                </a:solidFill>
              </a:rPr>
              <a:t> his fate.</a:t>
            </a:r>
            <a:endParaRPr lang="en-US" sz="2200" dirty="0">
              <a:solidFill>
                <a:schemeClr val="bg1"/>
              </a:solidFill>
            </a:endParaRPr>
          </a:p>
        </p:txBody>
      </p:sp>
      <p:sp>
        <p:nvSpPr>
          <p:cNvPr id="14" name="Oval 13"/>
          <p:cNvSpPr/>
          <p:nvPr/>
        </p:nvSpPr>
        <p:spPr>
          <a:xfrm>
            <a:off x="7014884" y="2907524"/>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399931" y="2907524"/>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005049" y="4236534"/>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0067366" y="4250983"/>
            <a:ext cx="161364" cy="1613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12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animBg="1"/>
      <p:bldP spid="9" grpId="0" animBg="1"/>
      <p:bldP spid="12" grpId="0"/>
      <p:bldP spid="13" grpId="0"/>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5556" y="547968"/>
            <a:ext cx="5486400" cy="5486400"/>
          </a:xfrm>
          <a:prstGeom prst="rect">
            <a:avLst/>
          </a:prstGeom>
        </p:spPr>
      </p:pic>
      <p:pic>
        <p:nvPicPr>
          <p:cNvPr id="1026" name="Picture 2"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740" y="416859"/>
            <a:ext cx="4762500" cy="610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31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8766" y="442632"/>
            <a:ext cx="4607860" cy="1325563"/>
          </a:xfrm>
        </p:spPr>
        <p:txBody>
          <a:bodyPr/>
          <a:lstStyle/>
          <a:p>
            <a:r>
              <a:rPr lang="en-US" dirty="0" smtClean="0">
                <a:solidFill>
                  <a:schemeClr val="bg1"/>
                </a:solidFill>
              </a:rPr>
              <a:t>Example – </a:t>
            </a:r>
            <a:br>
              <a:rPr lang="en-US" dirty="0" smtClean="0">
                <a:solidFill>
                  <a:schemeClr val="bg1"/>
                </a:solidFill>
              </a:rPr>
            </a:br>
            <a:r>
              <a:rPr lang="en-US" dirty="0" smtClean="0">
                <a:solidFill>
                  <a:schemeClr val="bg1"/>
                </a:solidFill>
              </a:rPr>
              <a:t>Nelson Mandela</a:t>
            </a:r>
            <a:endParaRPr lang="en-US" dirty="0">
              <a:solidFill>
                <a:schemeClr val="bg1"/>
              </a:solidFill>
            </a:endParaRPr>
          </a:p>
        </p:txBody>
      </p:sp>
      <p:sp>
        <p:nvSpPr>
          <p:cNvPr id="3" name="Content Placeholder 2"/>
          <p:cNvSpPr>
            <a:spLocks noGrp="1"/>
          </p:cNvSpPr>
          <p:nvPr>
            <p:ph idx="1"/>
          </p:nvPr>
        </p:nvSpPr>
        <p:spPr>
          <a:xfrm>
            <a:off x="838200" y="1825625"/>
            <a:ext cx="4760261" cy="4351338"/>
          </a:xfrm>
        </p:spPr>
        <p:txBody>
          <a:bodyPr/>
          <a:lstStyle/>
          <a:p>
            <a:r>
              <a:rPr lang="en-US" dirty="0" smtClean="0">
                <a:solidFill>
                  <a:schemeClr val="bg1"/>
                </a:solidFill>
              </a:rPr>
              <a:t>Correlative conjunctions are </a:t>
            </a:r>
            <a:r>
              <a:rPr lang="en-US" b="1" u="sng" dirty="0" smtClean="0">
                <a:solidFill>
                  <a:schemeClr val="bg1"/>
                </a:solidFill>
              </a:rPr>
              <a:t>pairs</a:t>
            </a:r>
            <a:r>
              <a:rPr lang="en-US" dirty="0" smtClean="0">
                <a:solidFill>
                  <a:schemeClr val="bg1"/>
                </a:solidFill>
              </a:rPr>
              <a:t> of conjunctions:</a:t>
            </a:r>
          </a:p>
          <a:p>
            <a:pPr marL="0" indent="0">
              <a:buNone/>
            </a:pPr>
            <a:endParaRPr lang="en-US" dirty="0" smtClean="0">
              <a:solidFill>
                <a:schemeClr val="bg1"/>
              </a:solidFill>
            </a:endParaRPr>
          </a:p>
          <a:p>
            <a:pPr lvl="1"/>
            <a:r>
              <a:rPr lang="en-US" dirty="0" smtClean="0">
                <a:solidFill>
                  <a:schemeClr val="bg1"/>
                </a:solidFill>
              </a:rPr>
              <a:t>either…or</a:t>
            </a:r>
          </a:p>
          <a:p>
            <a:pPr lvl="1"/>
            <a:r>
              <a:rPr lang="en-US" dirty="0" smtClean="0">
                <a:solidFill>
                  <a:schemeClr val="bg1"/>
                </a:solidFill>
              </a:rPr>
              <a:t>neither…nor</a:t>
            </a:r>
          </a:p>
          <a:p>
            <a:pPr lvl="1"/>
            <a:r>
              <a:rPr lang="en-US" dirty="0" smtClean="0">
                <a:solidFill>
                  <a:schemeClr val="bg1"/>
                </a:solidFill>
              </a:rPr>
              <a:t>both…and</a:t>
            </a:r>
          </a:p>
          <a:p>
            <a:pPr lvl="1"/>
            <a:r>
              <a:rPr lang="en-US" dirty="0" smtClean="0">
                <a:solidFill>
                  <a:schemeClr val="bg1"/>
                </a:solidFill>
              </a:rPr>
              <a:t>not only…but also</a:t>
            </a:r>
            <a:endParaRPr lang="en-US" dirty="0">
              <a:solidFill>
                <a:schemeClr val="bg1"/>
              </a:solidFill>
            </a:endParaRPr>
          </a:p>
        </p:txBody>
      </p:sp>
      <p:cxnSp>
        <p:nvCxnSpPr>
          <p:cNvPr id="5" name="Straight Connector 4"/>
          <p:cNvCxnSpPr/>
          <p:nvPr/>
        </p:nvCxnSpPr>
        <p:spPr>
          <a:xfrm>
            <a:off x="5688106" y="632012"/>
            <a:ext cx="0" cy="57687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990601" y="517525"/>
            <a:ext cx="4607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Correlative Conjunctions</a:t>
            </a:r>
            <a:endParaRPr lang="en-US" dirty="0">
              <a:solidFill>
                <a:schemeClr val="bg1"/>
              </a:solidFill>
            </a:endParaRPr>
          </a:p>
        </p:txBody>
      </p:sp>
      <p:pic>
        <p:nvPicPr>
          <p:cNvPr id="6" name="Picture 10" descr="See 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8059" y="151196"/>
            <a:ext cx="2057493" cy="15431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28766" y="2286000"/>
            <a:ext cx="5804646" cy="1107996"/>
          </a:xfrm>
          <a:prstGeom prst="rect">
            <a:avLst/>
          </a:prstGeom>
          <a:noFill/>
        </p:spPr>
        <p:txBody>
          <a:bodyPr wrap="square" rtlCol="0">
            <a:spAutoFit/>
          </a:bodyPr>
          <a:lstStyle/>
          <a:p>
            <a:r>
              <a:rPr lang="en-US" sz="2200" dirty="0" smtClean="0">
                <a:solidFill>
                  <a:schemeClr val="bg1"/>
                </a:solidFill>
              </a:rPr>
              <a:t>Nelson Mandela grew up in South Africa during a time when black people could </a:t>
            </a:r>
            <a:r>
              <a:rPr lang="en-US" sz="2200" b="1" u="sng" dirty="0" smtClean="0">
                <a:solidFill>
                  <a:srgbClr val="FFFF00"/>
                </a:solidFill>
              </a:rPr>
              <a:t>neither</a:t>
            </a:r>
            <a:r>
              <a:rPr lang="en-US" sz="2200" dirty="0" smtClean="0">
                <a:solidFill>
                  <a:schemeClr val="bg1"/>
                </a:solidFill>
              </a:rPr>
              <a:t> live freely </a:t>
            </a:r>
            <a:r>
              <a:rPr lang="en-US" sz="2200" b="1" u="sng" dirty="0" smtClean="0">
                <a:solidFill>
                  <a:srgbClr val="FFFF00"/>
                </a:solidFill>
              </a:rPr>
              <a:t>nor</a:t>
            </a:r>
            <a:r>
              <a:rPr lang="en-US" sz="2200" dirty="0" smtClean="0">
                <a:solidFill>
                  <a:schemeClr val="bg1"/>
                </a:solidFill>
              </a:rPr>
              <a:t> vote to change things.</a:t>
            </a:r>
            <a:endParaRPr lang="en-US" sz="2200" dirty="0">
              <a:solidFill>
                <a:schemeClr val="bg1"/>
              </a:solidFill>
            </a:endParaRPr>
          </a:p>
        </p:txBody>
      </p:sp>
      <p:sp>
        <p:nvSpPr>
          <p:cNvPr id="8" name="TextBox 7"/>
          <p:cNvSpPr txBox="1"/>
          <p:nvPr/>
        </p:nvSpPr>
        <p:spPr>
          <a:xfrm>
            <a:off x="6028766" y="4001294"/>
            <a:ext cx="5804646" cy="1446550"/>
          </a:xfrm>
          <a:prstGeom prst="rect">
            <a:avLst/>
          </a:prstGeom>
          <a:noFill/>
        </p:spPr>
        <p:txBody>
          <a:bodyPr wrap="square" rtlCol="0">
            <a:spAutoFit/>
          </a:bodyPr>
          <a:lstStyle/>
          <a:p>
            <a:r>
              <a:rPr lang="en-US" sz="2200" dirty="0" smtClean="0">
                <a:solidFill>
                  <a:schemeClr val="bg1"/>
                </a:solidFill>
              </a:rPr>
              <a:t>After decades of fighting against the system, Mandela </a:t>
            </a:r>
            <a:r>
              <a:rPr lang="en-US" sz="2200" b="1" u="sng" dirty="0" smtClean="0">
                <a:solidFill>
                  <a:srgbClr val="FFFF00"/>
                </a:solidFill>
              </a:rPr>
              <a:t>not only </a:t>
            </a:r>
            <a:r>
              <a:rPr lang="en-US" sz="2200" dirty="0" smtClean="0">
                <a:solidFill>
                  <a:schemeClr val="bg1"/>
                </a:solidFill>
              </a:rPr>
              <a:t>secured freedom from prison </a:t>
            </a:r>
            <a:r>
              <a:rPr lang="en-US" sz="2200" b="1" u="sng" dirty="0" smtClean="0">
                <a:solidFill>
                  <a:srgbClr val="FFFF00"/>
                </a:solidFill>
              </a:rPr>
              <a:t>but also </a:t>
            </a:r>
            <a:r>
              <a:rPr lang="en-US" sz="2200" dirty="0" smtClean="0">
                <a:solidFill>
                  <a:schemeClr val="bg1"/>
                </a:solidFill>
              </a:rPr>
              <a:t>was elected President in the first democratic elections in the country.</a:t>
            </a:r>
            <a:endParaRPr lang="en-US" sz="2200" dirty="0">
              <a:solidFill>
                <a:schemeClr val="bg1"/>
              </a:solidFill>
            </a:endParaRPr>
          </a:p>
        </p:txBody>
      </p:sp>
    </p:spTree>
    <p:extLst>
      <p:ext uri="{BB962C8B-B14F-4D97-AF65-F5344CB8AC3E}">
        <p14:creationId xmlns:p14="http://schemas.microsoft.com/office/powerpoint/2010/main" val="41496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8765" y="164146"/>
            <a:ext cx="4607860" cy="1325563"/>
          </a:xfrm>
        </p:spPr>
        <p:txBody>
          <a:bodyPr/>
          <a:lstStyle/>
          <a:p>
            <a:r>
              <a:rPr lang="en-US" dirty="0" smtClean="0">
                <a:solidFill>
                  <a:schemeClr val="bg1"/>
                </a:solidFill>
              </a:rPr>
              <a:t>Example – </a:t>
            </a:r>
            <a:br>
              <a:rPr lang="en-US" dirty="0" smtClean="0">
                <a:solidFill>
                  <a:schemeClr val="bg1"/>
                </a:solidFill>
              </a:rPr>
            </a:br>
            <a:r>
              <a:rPr lang="en-US" dirty="0" smtClean="0">
                <a:solidFill>
                  <a:schemeClr val="bg1"/>
                </a:solidFill>
              </a:rPr>
              <a:t>Helen Keller</a:t>
            </a:r>
            <a:endParaRPr lang="en-US" dirty="0">
              <a:solidFill>
                <a:schemeClr val="bg1"/>
              </a:solidFill>
            </a:endParaRPr>
          </a:p>
        </p:txBody>
      </p:sp>
      <p:sp>
        <p:nvSpPr>
          <p:cNvPr id="3" name="Content Placeholder 2"/>
          <p:cNvSpPr>
            <a:spLocks noGrp="1"/>
          </p:cNvSpPr>
          <p:nvPr>
            <p:ph idx="1"/>
          </p:nvPr>
        </p:nvSpPr>
        <p:spPr>
          <a:xfrm>
            <a:off x="282388" y="1489709"/>
            <a:ext cx="5316073" cy="5180032"/>
          </a:xfrm>
        </p:spPr>
        <p:txBody>
          <a:bodyPr/>
          <a:lstStyle/>
          <a:p>
            <a:r>
              <a:rPr lang="en-US" sz="2000" dirty="0" smtClean="0">
                <a:solidFill>
                  <a:schemeClr val="bg1"/>
                </a:solidFill>
              </a:rPr>
              <a:t>A subordinating conjunction still connects two words (or phrases, or clauses), but it </a:t>
            </a:r>
            <a:r>
              <a:rPr lang="en-US" sz="2000" b="1" u="sng" dirty="0" smtClean="0">
                <a:solidFill>
                  <a:schemeClr val="bg1"/>
                </a:solidFill>
              </a:rPr>
              <a:t>suggests that one of those elements in less important</a:t>
            </a:r>
            <a:r>
              <a:rPr lang="en-US" sz="2000" dirty="0" smtClean="0">
                <a:solidFill>
                  <a:schemeClr val="bg1"/>
                </a:solidFill>
              </a:rPr>
              <a:t>.</a:t>
            </a:r>
          </a:p>
          <a:p>
            <a:r>
              <a:rPr lang="en-US" sz="2000" dirty="0" smtClean="0">
                <a:solidFill>
                  <a:schemeClr val="bg1"/>
                </a:solidFill>
              </a:rPr>
              <a:t>There are many more subordinating conjunctions than coordinating ones. You can remember them by thinking of the mnemonic device “a white bus.”*</a:t>
            </a:r>
          </a:p>
          <a:p>
            <a:pPr marL="0" indent="0">
              <a:spcBef>
                <a:spcPts val="0"/>
              </a:spcBef>
              <a:buNone/>
            </a:pPr>
            <a:endParaRPr lang="en-US" sz="2000" dirty="0" smtClean="0">
              <a:solidFill>
                <a:schemeClr val="bg1"/>
              </a:solidFill>
            </a:endParaRPr>
          </a:p>
          <a:p>
            <a:pPr marL="0" indent="0">
              <a:spcBef>
                <a:spcPts val="0"/>
              </a:spcBef>
              <a:buNone/>
            </a:pPr>
            <a:r>
              <a:rPr lang="en-US" sz="1800" b="1" u="sng" dirty="0" smtClean="0">
                <a:solidFill>
                  <a:srgbClr val="FFFF00"/>
                </a:solidFill>
              </a:rPr>
              <a:t>A</a:t>
            </a:r>
            <a:r>
              <a:rPr lang="en-US" sz="1800" dirty="0" smtClean="0">
                <a:solidFill>
                  <a:schemeClr val="bg1"/>
                </a:solidFill>
              </a:rPr>
              <a:t> – after, although, as</a:t>
            </a:r>
          </a:p>
          <a:p>
            <a:pPr marL="0" indent="0">
              <a:spcBef>
                <a:spcPts val="0"/>
              </a:spcBef>
              <a:buNone/>
            </a:pPr>
            <a:endParaRPr lang="en-US" sz="1800" dirty="0" smtClean="0">
              <a:solidFill>
                <a:schemeClr val="bg1"/>
              </a:solidFill>
            </a:endParaRPr>
          </a:p>
          <a:p>
            <a:pPr marL="0" indent="0">
              <a:spcBef>
                <a:spcPts val="0"/>
              </a:spcBef>
              <a:buNone/>
            </a:pPr>
            <a:r>
              <a:rPr lang="en-US" sz="1800" b="1" u="sng" dirty="0" smtClean="0">
                <a:solidFill>
                  <a:srgbClr val="FFFF00"/>
                </a:solidFill>
              </a:rPr>
              <a:t>W</a:t>
            </a:r>
            <a:r>
              <a:rPr lang="en-US" sz="1800" dirty="0" smtClean="0">
                <a:solidFill>
                  <a:schemeClr val="bg1"/>
                </a:solidFill>
              </a:rPr>
              <a:t> – when, whenever, where, wherever, while</a:t>
            </a:r>
          </a:p>
          <a:p>
            <a:pPr marL="0" indent="0">
              <a:spcBef>
                <a:spcPts val="0"/>
              </a:spcBef>
              <a:buNone/>
            </a:pPr>
            <a:r>
              <a:rPr lang="en-US" sz="1800" b="1" u="sng" dirty="0" smtClean="0">
                <a:solidFill>
                  <a:srgbClr val="FFFF00"/>
                </a:solidFill>
              </a:rPr>
              <a:t>H</a:t>
            </a:r>
            <a:r>
              <a:rPr lang="en-US" sz="1800" dirty="0" smtClean="0">
                <a:solidFill>
                  <a:schemeClr val="bg1"/>
                </a:solidFill>
              </a:rPr>
              <a:t> – how</a:t>
            </a:r>
          </a:p>
          <a:p>
            <a:pPr marL="0" indent="0">
              <a:spcBef>
                <a:spcPts val="0"/>
              </a:spcBef>
              <a:buNone/>
            </a:pPr>
            <a:r>
              <a:rPr lang="en-US" sz="1800" b="1" u="sng" dirty="0" smtClean="0">
                <a:solidFill>
                  <a:srgbClr val="FFFF00"/>
                </a:solidFill>
              </a:rPr>
              <a:t>I</a:t>
            </a:r>
            <a:r>
              <a:rPr lang="en-US" sz="1800" dirty="0" smtClean="0">
                <a:solidFill>
                  <a:schemeClr val="bg1"/>
                </a:solidFill>
              </a:rPr>
              <a:t> – if</a:t>
            </a:r>
          </a:p>
          <a:p>
            <a:pPr marL="0" indent="0">
              <a:spcBef>
                <a:spcPts val="0"/>
              </a:spcBef>
              <a:buNone/>
            </a:pPr>
            <a:r>
              <a:rPr lang="en-US" sz="1800" b="1" u="sng" dirty="0" smtClean="0">
                <a:solidFill>
                  <a:srgbClr val="FFFF00"/>
                </a:solidFill>
              </a:rPr>
              <a:t>T</a:t>
            </a:r>
            <a:r>
              <a:rPr lang="en-US" sz="1800" dirty="0" smtClean="0">
                <a:solidFill>
                  <a:schemeClr val="bg1"/>
                </a:solidFill>
              </a:rPr>
              <a:t> – than, though</a:t>
            </a:r>
          </a:p>
          <a:p>
            <a:pPr marL="0" indent="0">
              <a:spcBef>
                <a:spcPts val="0"/>
              </a:spcBef>
              <a:buNone/>
            </a:pPr>
            <a:r>
              <a:rPr lang="en-US" sz="1800" b="1" u="sng" dirty="0" smtClean="0">
                <a:solidFill>
                  <a:srgbClr val="FFFF00"/>
                </a:solidFill>
              </a:rPr>
              <a:t>E</a:t>
            </a:r>
            <a:r>
              <a:rPr lang="en-US" sz="1800" dirty="0" smtClean="0">
                <a:solidFill>
                  <a:schemeClr val="bg1"/>
                </a:solidFill>
              </a:rPr>
              <a:t> – even though, even if</a:t>
            </a:r>
          </a:p>
          <a:p>
            <a:pPr marL="0" indent="0">
              <a:spcBef>
                <a:spcPts val="0"/>
              </a:spcBef>
              <a:buNone/>
            </a:pPr>
            <a:endParaRPr lang="en-US" sz="1800" dirty="0">
              <a:solidFill>
                <a:schemeClr val="bg1"/>
              </a:solidFill>
            </a:endParaRPr>
          </a:p>
          <a:p>
            <a:pPr marL="0" indent="0">
              <a:spcBef>
                <a:spcPts val="0"/>
              </a:spcBef>
              <a:buNone/>
            </a:pPr>
            <a:r>
              <a:rPr lang="en-US" sz="1800" b="1" u="sng" dirty="0" smtClean="0">
                <a:solidFill>
                  <a:srgbClr val="FFFF00"/>
                </a:solidFill>
              </a:rPr>
              <a:t>B</a:t>
            </a:r>
            <a:r>
              <a:rPr lang="en-US" sz="1800" dirty="0" smtClean="0">
                <a:solidFill>
                  <a:schemeClr val="bg1"/>
                </a:solidFill>
              </a:rPr>
              <a:t> – because, before</a:t>
            </a:r>
          </a:p>
          <a:p>
            <a:pPr marL="0" indent="0">
              <a:spcBef>
                <a:spcPts val="0"/>
              </a:spcBef>
              <a:buNone/>
            </a:pPr>
            <a:r>
              <a:rPr lang="en-US" sz="1800" b="1" u="sng" dirty="0" smtClean="0">
                <a:solidFill>
                  <a:srgbClr val="FFFF00"/>
                </a:solidFill>
              </a:rPr>
              <a:t>U</a:t>
            </a:r>
            <a:r>
              <a:rPr lang="en-US" sz="1800" dirty="0" smtClean="0">
                <a:solidFill>
                  <a:schemeClr val="bg1"/>
                </a:solidFill>
              </a:rPr>
              <a:t> – unless, until</a:t>
            </a:r>
          </a:p>
          <a:p>
            <a:pPr marL="0" indent="0">
              <a:spcBef>
                <a:spcPts val="0"/>
              </a:spcBef>
              <a:buNone/>
            </a:pPr>
            <a:r>
              <a:rPr lang="en-US" sz="1800" b="1" u="sng" dirty="0" smtClean="0">
                <a:solidFill>
                  <a:srgbClr val="FFFF00"/>
                </a:solidFill>
              </a:rPr>
              <a:t>S</a:t>
            </a:r>
            <a:r>
              <a:rPr lang="en-US" sz="1800" dirty="0" smtClean="0">
                <a:solidFill>
                  <a:schemeClr val="bg1"/>
                </a:solidFill>
              </a:rPr>
              <a:t> – since, so that</a:t>
            </a:r>
          </a:p>
        </p:txBody>
      </p:sp>
      <p:cxnSp>
        <p:nvCxnSpPr>
          <p:cNvPr id="5" name="Straight Connector 4"/>
          <p:cNvCxnSpPr/>
          <p:nvPr/>
        </p:nvCxnSpPr>
        <p:spPr>
          <a:xfrm>
            <a:off x="5688106" y="632012"/>
            <a:ext cx="0" cy="57687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945778" y="164147"/>
            <a:ext cx="4607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chemeClr val="bg1"/>
                </a:solidFill>
              </a:rPr>
              <a:t>Subordinating Conjunctions</a:t>
            </a:r>
            <a:endParaRPr lang="en-US" dirty="0">
              <a:solidFill>
                <a:schemeClr val="bg1"/>
              </a:solidFill>
            </a:endParaRPr>
          </a:p>
        </p:txBody>
      </p:sp>
      <p:pic>
        <p:nvPicPr>
          <p:cNvPr id="6" name="Picture 8" descr="See original im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95" t="7458" r="10391" b="9170"/>
          <a:stretch/>
        </p:blipFill>
        <p:spPr bwMode="auto">
          <a:xfrm>
            <a:off x="10771094" y="164147"/>
            <a:ext cx="1237131" cy="15905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origina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4072" y="4935652"/>
            <a:ext cx="2068304" cy="1379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28765" y="1809336"/>
            <a:ext cx="5979460" cy="769441"/>
          </a:xfrm>
          <a:prstGeom prst="rect">
            <a:avLst/>
          </a:prstGeom>
          <a:noFill/>
        </p:spPr>
        <p:txBody>
          <a:bodyPr wrap="square" rtlCol="0">
            <a:spAutoFit/>
          </a:bodyPr>
          <a:lstStyle/>
          <a:p>
            <a:r>
              <a:rPr lang="en-US" sz="2200" dirty="0" smtClean="0">
                <a:solidFill>
                  <a:schemeClr val="bg1"/>
                </a:solidFill>
              </a:rPr>
              <a:t>Helen Keller lost her hearing and eyesight </a:t>
            </a:r>
            <a:r>
              <a:rPr lang="en-US" sz="2200" b="1" u="sng" dirty="0" smtClean="0">
                <a:solidFill>
                  <a:srgbClr val="FFFF00"/>
                </a:solidFill>
              </a:rPr>
              <a:t>after</a:t>
            </a:r>
            <a:r>
              <a:rPr lang="en-US" sz="2200" dirty="0" smtClean="0">
                <a:solidFill>
                  <a:schemeClr val="bg1"/>
                </a:solidFill>
              </a:rPr>
              <a:t> contracting scarlet fever.</a:t>
            </a:r>
            <a:endParaRPr lang="en-US" sz="2200" dirty="0">
              <a:solidFill>
                <a:schemeClr val="bg1"/>
              </a:solidFill>
            </a:endParaRPr>
          </a:p>
        </p:txBody>
      </p:sp>
      <p:sp>
        <p:nvSpPr>
          <p:cNvPr id="8" name="TextBox 7"/>
          <p:cNvSpPr txBox="1"/>
          <p:nvPr/>
        </p:nvSpPr>
        <p:spPr>
          <a:xfrm>
            <a:off x="6387152" y="2578777"/>
            <a:ext cx="5500048" cy="830997"/>
          </a:xfrm>
          <a:prstGeom prst="rect">
            <a:avLst/>
          </a:prstGeom>
          <a:noFill/>
        </p:spPr>
        <p:txBody>
          <a:bodyPr wrap="square" rtlCol="0">
            <a:spAutoFit/>
          </a:bodyPr>
          <a:lstStyle/>
          <a:p>
            <a:r>
              <a:rPr lang="en-US" sz="1600" i="1" dirty="0" smtClean="0">
                <a:solidFill>
                  <a:schemeClr val="bg1"/>
                </a:solidFill>
              </a:rPr>
              <a:t>The use of the subordinating conjunction “after” tells us that the most important part of this sentence is that Helen lost her hearing and eyesight, not the type of disease that she caught.</a:t>
            </a:r>
            <a:endParaRPr lang="en-US" sz="1600" i="1" dirty="0">
              <a:solidFill>
                <a:schemeClr val="bg1"/>
              </a:solidFill>
            </a:endParaRPr>
          </a:p>
        </p:txBody>
      </p:sp>
      <p:sp>
        <p:nvSpPr>
          <p:cNvPr id="10" name="TextBox 9"/>
          <p:cNvSpPr txBox="1"/>
          <p:nvPr/>
        </p:nvSpPr>
        <p:spPr>
          <a:xfrm>
            <a:off x="6028765" y="3794494"/>
            <a:ext cx="5979460" cy="769441"/>
          </a:xfrm>
          <a:prstGeom prst="rect">
            <a:avLst/>
          </a:prstGeom>
          <a:noFill/>
        </p:spPr>
        <p:txBody>
          <a:bodyPr wrap="square" rtlCol="0">
            <a:spAutoFit/>
          </a:bodyPr>
          <a:lstStyle/>
          <a:p>
            <a:r>
              <a:rPr lang="en-US" sz="2200" b="1" u="sng" dirty="0" smtClean="0">
                <a:solidFill>
                  <a:srgbClr val="FFFF00"/>
                </a:solidFill>
              </a:rPr>
              <a:t>Even though </a:t>
            </a:r>
            <a:r>
              <a:rPr lang="en-US" sz="2200" dirty="0" smtClean="0">
                <a:solidFill>
                  <a:schemeClr val="bg1"/>
                </a:solidFill>
              </a:rPr>
              <a:t>she couldn’t hear or see, Helen worked her entire life to secure rights for others.</a:t>
            </a:r>
            <a:endParaRPr lang="en-US" sz="2200" dirty="0">
              <a:solidFill>
                <a:schemeClr val="bg1"/>
              </a:solidFill>
            </a:endParaRPr>
          </a:p>
        </p:txBody>
      </p:sp>
      <p:sp>
        <p:nvSpPr>
          <p:cNvPr id="11" name="TextBox 10"/>
          <p:cNvSpPr txBox="1"/>
          <p:nvPr/>
        </p:nvSpPr>
        <p:spPr>
          <a:xfrm>
            <a:off x="6387152" y="4559219"/>
            <a:ext cx="5500048" cy="830997"/>
          </a:xfrm>
          <a:prstGeom prst="rect">
            <a:avLst/>
          </a:prstGeom>
          <a:noFill/>
        </p:spPr>
        <p:txBody>
          <a:bodyPr wrap="square" rtlCol="0">
            <a:spAutoFit/>
          </a:bodyPr>
          <a:lstStyle/>
          <a:p>
            <a:r>
              <a:rPr lang="en-US" sz="1600" i="1" dirty="0" smtClean="0">
                <a:solidFill>
                  <a:schemeClr val="bg1"/>
                </a:solidFill>
              </a:rPr>
              <a:t>The use of the subordinating conjunction “even though” indicates that the most important part of the sentence is about the success Helen was able to achieve, not her limitations.</a:t>
            </a:r>
            <a:endParaRPr lang="en-US" sz="1600" i="1" dirty="0">
              <a:solidFill>
                <a:schemeClr val="bg1"/>
              </a:solidFill>
            </a:endParaRPr>
          </a:p>
        </p:txBody>
      </p:sp>
      <p:sp>
        <p:nvSpPr>
          <p:cNvPr id="9" name="TextBox 8"/>
          <p:cNvSpPr txBox="1"/>
          <p:nvPr/>
        </p:nvSpPr>
        <p:spPr>
          <a:xfrm>
            <a:off x="2129051" y="6400800"/>
            <a:ext cx="3350526" cy="461665"/>
          </a:xfrm>
          <a:prstGeom prst="rect">
            <a:avLst/>
          </a:prstGeom>
          <a:noFill/>
        </p:spPr>
        <p:txBody>
          <a:bodyPr wrap="square" rtlCol="0">
            <a:spAutoFit/>
          </a:bodyPr>
          <a:lstStyle/>
          <a:p>
            <a:pPr algn="r"/>
            <a:r>
              <a:rPr lang="en-US" sz="1200" dirty="0" smtClean="0">
                <a:solidFill>
                  <a:schemeClr val="bg1"/>
                </a:solidFill>
              </a:rPr>
              <a:t>*This isn’t a complete list of all subordinating conjunctions, but it covers many.</a:t>
            </a:r>
            <a:endParaRPr lang="en-US" sz="1200" dirty="0">
              <a:solidFill>
                <a:schemeClr val="bg1"/>
              </a:solidFill>
            </a:endParaRPr>
          </a:p>
        </p:txBody>
      </p:sp>
    </p:spTree>
    <p:extLst>
      <p:ext uri="{BB962C8B-B14F-4D97-AF65-F5344CB8AC3E}">
        <p14:creationId xmlns:p14="http://schemas.microsoft.com/office/powerpoint/2010/main" val="230734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0" grpId="0"/>
      <p:bldP spid="11"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TotalTime>
  <Words>777</Words>
  <Application>Microsoft Office PowerPoint</Application>
  <PresentationFormat>Widescreen</PresentationFormat>
  <Paragraphs>71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Parts of Speech: Conjunctions and Real-World Heroes</vt:lpstr>
      <vt:lpstr>Before we begin… Real-Life Heroes</vt:lpstr>
      <vt:lpstr>Example –  Louie Zamperini</vt:lpstr>
      <vt:lpstr>Example –  Malala Yousafzai</vt:lpstr>
      <vt:lpstr>Example –  The Tank Man</vt:lpstr>
      <vt:lpstr>PowerPoint Presentation</vt:lpstr>
      <vt:lpstr>Example –  Nelson Mandela</vt:lpstr>
      <vt:lpstr>Example –  Helen Keller</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Parts of Speech: Conjunctions and</dc:title>
  <dc:creator>Chapman, Elizabeth M</dc:creator>
  <cp:lastModifiedBy>Chapman, Elizabeth M</cp:lastModifiedBy>
  <cp:revision>27</cp:revision>
  <dcterms:created xsi:type="dcterms:W3CDTF">2015-09-04T01:40:00Z</dcterms:created>
  <dcterms:modified xsi:type="dcterms:W3CDTF">2016-06-17T07:30:31Z</dcterms:modified>
</cp:coreProperties>
</file>