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9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59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99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4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7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6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11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2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9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11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23960-32EA-4536-A2ED-AD4161C133AF}" type="datetimeFigureOut">
              <a:rPr lang="en-US" smtClean="0"/>
              <a:t>6/24/2016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365" y="1122363"/>
            <a:ext cx="11846859" cy="2387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Parts of Speech: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Adjectives, Adverbs, and Greek Heroes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9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an adjective?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>
            <a:stCxn id="2" idx="2"/>
          </p:cNvCxnSpPr>
          <p:nvPr/>
        </p:nvCxnSpPr>
        <p:spPr>
          <a:xfrm>
            <a:off x="6096001" y="1216707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6657" y="1582057"/>
            <a:ext cx="569323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Adjectives are words that </a:t>
            </a:r>
            <a:r>
              <a:rPr lang="en-US" sz="2600" b="1" u="sng" dirty="0" smtClean="0">
                <a:solidFill>
                  <a:schemeClr val="bg1"/>
                </a:solidFill>
              </a:rPr>
              <a:t>modify</a:t>
            </a:r>
            <a:r>
              <a:rPr lang="en-US" sz="2600" dirty="0" smtClean="0">
                <a:solidFill>
                  <a:schemeClr val="bg1"/>
                </a:solidFill>
              </a:rPr>
              <a:t> (describe) a noun or pronoun. Adjectives answer the following questions:</a:t>
            </a:r>
            <a:endParaRPr lang="en-US" sz="2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What </a:t>
            </a:r>
            <a:r>
              <a:rPr lang="en-US" sz="2600" dirty="0" smtClean="0">
                <a:solidFill>
                  <a:schemeClr val="bg1"/>
                </a:solidFill>
              </a:rPr>
              <a:t>kind?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/>
                </a:solidFill>
              </a:rPr>
              <a:t>How many?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/>
                </a:solidFill>
              </a:rPr>
              <a:t>How much?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/>
                </a:solidFill>
              </a:rPr>
              <a:t>Which one?*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6656" y="6371419"/>
            <a:ext cx="5551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*adapted from </a:t>
            </a:r>
            <a:r>
              <a:rPr lang="en-US" sz="1400" dirty="0">
                <a:solidFill>
                  <a:schemeClr val="bg1"/>
                </a:solidFill>
              </a:rPr>
              <a:t>http://</a:t>
            </a:r>
            <a:r>
              <a:rPr lang="en-US" sz="1400" dirty="0" smtClean="0">
                <a:solidFill>
                  <a:schemeClr val="bg1"/>
                </a:solidFill>
              </a:rPr>
              <a:t>www.chompchomp.com/terms/adjective.htm and the Holt High School Handbook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vignette1.wikia.nocookie.net/kingdomhearts/images/3/30/Hercules_KHREC.png/revision/latest?cb=201406090408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647" y="1216707"/>
            <a:ext cx="3602987" cy="524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37515" y="1187984"/>
            <a:ext cx="3370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Heracles is considered by many to be the greatest Greek hero. He was a strong, brave, and just man.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4776" y="2457979"/>
            <a:ext cx="3726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Heracles is famous for completing the Twelve Labors, difficult challenges which included slaying a hydra with nine heads.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31437" y="2051038"/>
            <a:ext cx="227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What kind?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53210" y="3509721"/>
            <a:ext cx="227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How many?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37518" y="3931179"/>
            <a:ext cx="3726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Heracles was a hero because he had more bravery than the average person.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57693" y="4845457"/>
            <a:ext cx="227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How much?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2001" y="5374491"/>
            <a:ext cx="3726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We remember those stories about Heracles even today.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31437" y="6062794"/>
            <a:ext cx="227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Which one?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0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0" grpId="0"/>
      <p:bldP spid="13" grpId="0"/>
      <p:bldP spid="14" grpId="0"/>
      <p:bldP spid="12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Adjectives and Commas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>
            <a:stCxn id="2" idx="2"/>
          </p:cNvCxnSpPr>
          <p:nvPr/>
        </p:nvCxnSpPr>
        <p:spPr>
          <a:xfrm>
            <a:off x="6096001" y="1216707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6657" y="1582057"/>
            <a:ext cx="569323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When you have multiple adjectives in a list, you sometimes need commas to separate them.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b="1" u="sng" dirty="0" smtClean="0">
                <a:solidFill>
                  <a:schemeClr val="bg1"/>
                </a:solidFill>
              </a:rPr>
              <a:t>Coordinate adjectives</a:t>
            </a:r>
            <a:r>
              <a:rPr lang="en-US" sz="2200" u="sng" dirty="0" smtClean="0">
                <a:solidFill>
                  <a:schemeClr val="bg1"/>
                </a:solidFill>
              </a:rPr>
              <a:t> </a:t>
            </a:r>
            <a:r>
              <a:rPr lang="en-US" sz="2200" dirty="0" smtClean="0">
                <a:solidFill>
                  <a:schemeClr val="bg1"/>
                </a:solidFill>
              </a:rPr>
              <a:t>occur in a list whose meaning stays the same, even when the adjectives are rearranged. You need to separate these with commas.</a:t>
            </a:r>
          </a:p>
          <a:p>
            <a:endParaRPr lang="en-US" sz="2200" b="1" dirty="0">
              <a:solidFill>
                <a:schemeClr val="bg1"/>
              </a:solidFill>
            </a:endParaRPr>
          </a:p>
          <a:p>
            <a:r>
              <a:rPr lang="en-US" sz="2200" b="1" u="sng" dirty="0" err="1" smtClean="0">
                <a:solidFill>
                  <a:schemeClr val="bg1"/>
                </a:solidFill>
              </a:rPr>
              <a:t>Noncoordinate</a:t>
            </a:r>
            <a:r>
              <a:rPr lang="en-US" sz="2200" b="1" u="sng" dirty="0" smtClean="0">
                <a:solidFill>
                  <a:schemeClr val="bg1"/>
                </a:solidFill>
              </a:rPr>
              <a:t> adjectives</a:t>
            </a:r>
            <a:r>
              <a:rPr lang="en-US" sz="2200" dirty="0" smtClean="0">
                <a:solidFill>
                  <a:schemeClr val="bg1"/>
                </a:solidFill>
              </a:rPr>
              <a:t> occur when the list must retain its order to preserve its meaning. You do not need to separate these with commas.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3631" y="3384544"/>
            <a:ext cx="5636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When Heracles was a young man, he was given a choice between a </a:t>
            </a:r>
            <a:r>
              <a:rPr lang="en-US" b="1" i="1" u="sng" dirty="0" smtClean="0">
                <a:solidFill>
                  <a:schemeClr val="bg1"/>
                </a:solidFill>
              </a:rPr>
              <a:t>happy</a:t>
            </a:r>
            <a:r>
              <a:rPr lang="en-US" b="1" i="1" dirty="0" smtClean="0">
                <a:solidFill>
                  <a:schemeClr val="bg1"/>
                </a:solidFill>
              </a:rPr>
              <a:t>, </a:t>
            </a:r>
            <a:r>
              <a:rPr lang="en-US" b="1" i="1" u="sng" dirty="0" smtClean="0">
                <a:solidFill>
                  <a:schemeClr val="bg1"/>
                </a:solidFill>
              </a:rPr>
              <a:t>easy</a:t>
            </a:r>
            <a:r>
              <a:rPr lang="en-US" b="1" i="1" dirty="0" smtClean="0">
                <a:solidFill>
                  <a:schemeClr val="bg1"/>
                </a:solidFill>
              </a:rPr>
              <a:t>, </a:t>
            </a:r>
            <a:r>
              <a:rPr lang="en-US" b="1" i="1" u="sng" dirty="0" smtClean="0">
                <a:solidFill>
                  <a:schemeClr val="bg1"/>
                </a:solidFill>
              </a:rPr>
              <a:t>forgettable</a:t>
            </a:r>
            <a:r>
              <a:rPr lang="en-US" dirty="0" smtClean="0">
                <a:solidFill>
                  <a:schemeClr val="bg1"/>
                </a:solidFill>
              </a:rPr>
              <a:t> life, or a </a:t>
            </a:r>
            <a:r>
              <a:rPr lang="en-US" b="1" i="1" u="sng" dirty="0" smtClean="0">
                <a:solidFill>
                  <a:schemeClr val="bg1"/>
                </a:solidFill>
              </a:rPr>
              <a:t>difficult</a:t>
            </a:r>
            <a:r>
              <a:rPr lang="en-US" b="1" i="1" dirty="0" smtClean="0">
                <a:solidFill>
                  <a:schemeClr val="bg1"/>
                </a:solidFill>
              </a:rPr>
              <a:t>, </a:t>
            </a:r>
            <a:r>
              <a:rPr lang="en-US" b="1" i="1" u="sng" dirty="0" smtClean="0">
                <a:solidFill>
                  <a:schemeClr val="bg1"/>
                </a:solidFill>
              </a:rPr>
              <a:t>painful</a:t>
            </a:r>
            <a:r>
              <a:rPr lang="en-US" b="1" i="1" dirty="0" smtClean="0">
                <a:solidFill>
                  <a:schemeClr val="bg1"/>
                </a:solidFill>
              </a:rPr>
              <a:t>, </a:t>
            </a:r>
            <a:r>
              <a:rPr lang="en-US" b="1" i="1" u="sng" dirty="0" smtClean="0">
                <a:solidFill>
                  <a:schemeClr val="bg1"/>
                </a:solidFill>
              </a:rPr>
              <a:t>glorious</a:t>
            </a:r>
            <a:r>
              <a:rPr lang="en-US" dirty="0" smtClean="0">
                <a:solidFill>
                  <a:schemeClr val="bg1"/>
                </a:solidFill>
              </a:rPr>
              <a:t> life.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37516" y="5136876"/>
            <a:ext cx="5447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Of Zeus’s </a:t>
            </a:r>
            <a:r>
              <a:rPr lang="en-US" b="1" i="1" u="sng" dirty="0" smtClean="0">
                <a:solidFill>
                  <a:schemeClr val="bg1"/>
                </a:solidFill>
              </a:rPr>
              <a:t>many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i="1" u="sng" dirty="0" smtClean="0">
                <a:solidFill>
                  <a:schemeClr val="bg1"/>
                </a:solidFill>
              </a:rPr>
              <a:t>illegitimate</a:t>
            </a:r>
            <a:r>
              <a:rPr lang="en-US" b="1" i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children, Heracles is the one most people know about today.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13501" y="4259831"/>
            <a:ext cx="507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These two lists of adjectives could be rearranged; therefore they are coordinate and require commas.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13501" y="5781449"/>
            <a:ext cx="5076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It wouldn’t make sense for you to say “illegitimate, many”; therefore, the adjectives are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noncoordinate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and should not have commas.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http://www.wga.hu/art/c/carracci/annibale/1/herac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106" y="1128722"/>
            <a:ext cx="2921575" cy="202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398908" y="3159065"/>
            <a:ext cx="2901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The Choice of Heracles </a:t>
            </a:r>
            <a:r>
              <a:rPr lang="en-US" sz="1200" dirty="0" smtClean="0">
                <a:solidFill>
                  <a:schemeClr val="bg1"/>
                </a:solidFill>
              </a:rPr>
              <a:t>(1596), Carracci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65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0" grpId="0"/>
      <p:bldP spid="13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412" y="275773"/>
            <a:ext cx="11349317" cy="940934"/>
          </a:xfrm>
        </p:spPr>
        <p:txBody>
          <a:bodyPr>
            <a:noAutofit/>
          </a:bodyPr>
          <a:lstStyle/>
          <a:p>
            <a:r>
              <a:rPr lang="en-US" sz="5000" dirty="0" smtClean="0">
                <a:solidFill>
                  <a:schemeClr val="bg1"/>
                </a:solidFill>
              </a:rPr>
              <a:t>Comparative and Superlative Adjectives</a:t>
            </a:r>
            <a:endParaRPr lang="en-US" sz="5000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87036" y="1270495"/>
            <a:ext cx="8965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9677" y="1270495"/>
            <a:ext cx="56932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Some adjectives also give us information about whether the noun being described is more or most in a certain category.</a:t>
            </a:r>
          </a:p>
          <a:p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98651" y="2317439"/>
            <a:ext cx="38202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Hippomenes</a:t>
            </a:r>
            <a:r>
              <a:rPr lang="en-US" dirty="0" smtClean="0">
                <a:solidFill>
                  <a:schemeClr val="bg1"/>
                </a:solidFill>
              </a:rPr>
              <a:t> fell in love with </a:t>
            </a:r>
            <a:r>
              <a:rPr lang="en-US" dirty="0" err="1" smtClean="0">
                <a:solidFill>
                  <a:schemeClr val="bg1"/>
                </a:solidFill>
              </a:rPr>
              <a:t>Atalanta</a:t>
            </a:r>
            <a:r>
              <a:rPr lang="en-US" dirty="0" smtClean="0">
                <a:solidFill>
                  <a:schemeClr val="bg1"/>
                </a:solidFill>
              </a:rPr>
              <a:t>, and even though she was </a:t>
            </a:r>
            <a:r>
              <a:rPr lang="en-US" b="1" i="1" u="sng" dirty="0" smtClean="0">
                <a:solidFill>
                  <a:schemeClr val="bg1"/>
                </a:solidFill>
              </a:rPr>
              <a:t>faster</a:t>
            </a:r>
            <a:r>
              <a:rPr lang="en-US" dirty="0" smtClean="0">
                <a:solidFill>
                  <a:schemeClr val="bg1"/>
                </a:solidFill>
              </a:rPr>
              <a:t> than he was, he tricked her by throwing golden apples in her path. She lost the race and had to marry him.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1936" y="4040817"/>
            <a:ext cx="37265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Although Theseus is </a:t>
            </a:r>
            <a:r>
              <a:rPr lang="en-US" b="1" i="1" u="sng" dirty="0" smtClean="0">
                <a:solidFill>
                  <a:schemeClr val="bg1"/>
                </a:solidFill>
              </a:rPr>
              <a:t>most</a:t>
            </a:r>
            <a:r>
              <a:rPr lang="en-US" dirty="0" smtClean="0">
                <a:solidFill>
                  <a:schemeClr val="bg1"/>
                </a:solidFill>
              </a:rPr>
              <a:t> famous for defeating the Minotaur, it was actually the Princess Ariadne who came up with the idea for him to escape the labyrinth using a ball of twine.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Ariadne was </a:t>
            </a:r>
            <a:r>
              <a:rPr lang="en-US" b="1" i="1" u="sng" dirty="0" smtClean="0">
                <a:solidFill>
                  <a:schemeClr val="bg1"/>
                </a:solidFill>
              </a:rPr>
              <a:t>more</a:t>
            </a:r>
            <a:r>
              <a:rPr lang="en-US" dirty="0" smtClean="0">
                <a:solidFill>
                  <a:schemeClr val="bg1"/>
                </a:solidFill>
              </a:rPr>
              <a:t> intelligent than many other Greek princesses.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98651" y="1425058"/>
            <a:ext cx="3609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Atalanta</a:t>
            </a:r>
            <a:r>
              <a:rPr lang="en-US" dirty="0" smtClean="0">
                <a:solidFill>
                  <a:schemeClr val="bg1"/>
                </a:solidFill>
              </a:rPr>
              <a:t> was the </a:t>
            </a:r>
            <a:r>
              <a:rPr lang="en-US" b="1" i="1" u="sng" dirty="0" smtClean="0">
                <a:solidFill>
                  <a:schemeClr val="bg1"/>
                </a:solidFill>
              </a:rPr>
              <a:t>fastest</a:t>
            </a:r>
            <a:r>
              <a:rPr lang="en-US" dirty="0" smtClean="0">
                <a:solidFill>
                  <a:schemeClr val="bg1"/>
                </a:solidFill>
              </a:rPr>
              <a:t> person, male or female, in Ancient Greece.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2" name="Picture 4" descr="http://www.liechtensteincollections.at/de/pages/showImage.asp?src=/assets/images/5038C.jpg&amp;width=4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983" y="1343342"/>
            <a:ext cx="1876410" cy="208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33983" y="3428716"/>
            <a:ext cx="1876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</a:rPr>
              <a:t>The Race Between </a:t>
            </a:r>
            <a:r>
              <a:rPr lang="en-US" sz="1000" i="1" dirty="0" err="1" smtClean="0">
                <a:solidFill>
                  <a:schemeClr val="bg1"/>
                </a:solidFill>
              </a:rPr>
              <a:t>Atalanta</a:t>
            </a:r>
            <a:r>
              <a:rPr lang="en-US" sz="1000" i="1" dirty="0" smtClean="0">
                <a:solidFill>
                  <a:schemeClr val="bg1"/>
                </a:solidFill>
              </a:rPr>
              <a:t> and </a:t>
            </a:r>
            <a:r>
              <a:rPr lang="en-US" sz="1000" i="1" dirty="0" err="1" smtClean="0">
                <a:solidFill>
                  <a:schemeClr val="bg1"/>
                </a:solidFill>
              </a:rPr>
              <a:t>Hippomenes</a:t>
            </a:r>
            <a:r>
              <a:rPr lang="en-US" sz="1000" i="1" dirty="0" smtClean="0">
                <a:solidFill>
                  <a:schemeClr val="bg1"/>
                </a:solidFill>
              </a:rPr>
              <a:t> </a:t>
            </a:r>
            <a:r>
              <a:rPr lang="en-US" sz="1000" dirty="0" smtClean="0">
                <a:solidFill>
                  <a:schemeClr val="bg1"/>
                </a:solidFill>
              </a:rPr>
              <a:t>(1680), </a:t>
            </a:r>
            <a:r>
              <a:rPr lang="en-US" sz="1000" dirty="0" err="1" smtClean="0">
                <a:solidFill>
                  <a:schemeClr val="bg1"/>
                </a:solidFill>
              </a:rPr>
              <a:t>Columbel</a:t>
            </a:r>
            <a:endParaRPr lang="en-US" sz="1000" dirty="0">
              <a:solidFill>
                <a:schemeClr val="bg1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217036"/>
              </p:ext>
            </p:extLst>
          </p:nvPr>
        </p:nvGraphicFramePr>
        <p:xfrm>
          <a:off x="299677" y="2553774"/>
          <a:ext cx="5693231" cy="2173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7055"/>
                <a:gridCol w="2168088"/>
                <a:gridCol w="2168088"/>
              </a:tblGrid>
              <a:tr h="282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kind of adjective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comparative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superlative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54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one syllable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add “</a:t>
                      </a:r>
                      <a:r>
                        <a:rPr lang="en-US" sz="1400" dirty="0" err="1">
                          <a:effectLst/>
                        </a:rPr>
                        <a:t>er</a:t>
                      </a:r>
                      <a:r>
                        <a:rPr lang="en-US" sz="1400" dirty="0">
                          <a:effectLst/>
                        </a:rPr>
                        <a:t>,” “</a:t>
                      </a:r>
                      <a:r>
                        <a:rPr lang="en-US" sz="1400" dirty="0" err="1">
                          <a:effectLst/>
                        </a:rPr>
                        <a:t>ier</a:t>
                      </a:r>
                      <a:r>
                        <a:rPr lang="en-US" sz="1400" dirty="0">
                          <a:effectLst/>
                        </a:rPr>
                        <a:t>,” or “r” to the end of the word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add “est,” “iest,” or “st” to the end of the word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54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two syllables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add “</a:t>
                      </a:r>
                      <a:r>
                        <a:rPr lang="en-US" sz="1400" dirty="0" err="1">
                          <a:effectLst/>
                        </a:rPr>
                        <a:t>er</a:t>
                      </a:r>
                      <a:r>
                        <a:rPr lang="en-US" sz="1400" dirty="0">
                          <a:effectLst/>
                        </a:rPr>
                        <a:t>,” “</a:t>
                      </a:r>
                      <a:r>
                        <a:rPr lang="en-US" sz="1400" dirty="0" err="1">
                          <a:effectLst/>
                        </a:rPr>
                        <a:t>ier</a:t>
                      </a:r>
                      <a:r>
                        <a:rPr lang="en-US" sz="1400" dirty="0">
                          <a:effectLst/>
                        </a:rPr>
                        <a:t>,” or “r” to the end of the word (usually)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add “</a:t>
                      </a:r>
                      <a:r>
                        <a:rPr lang="en-US" sz="1400" dirty="0" err="1">
                          <a:effectLst/>
                        </a:rPr>
                        <a:t>est</a:t>
                      </a:r>
                      <a:r>
                        <a:rPr lang="en-US" sz="1400" dirty="0">
                          <a:effectLst/>
                        </a:rPr>
                        <a:t>,” “</a:t>
                      </a:r>
                      <a:r>
                        <a:rPr lang="en-US" sz="1400" dirty="0" err="1">
                          <a:effectLst/>
                        </a:rPr>
                        <a:t>iest</a:t>
                      </a:r>
                      <a:r>
                        <a:rPr lang="en-US" sz="1400" dirty="0">
                          <a:effectLst/>
                        </a:rPr>
                        <a:t>,” or “</a:t>
                      </a:r>
                      <a:r>
                        <a:rPr lang="en-US" sz="1400" dirty="0" err="1">
                          <a:effectLst/>
                        </a:rPr>
                        <a:t>st</a:t>
                      </a:r>
                      <a:r>
                        <a:rPr lang="en-US" sz="1400" dirty="0">
                          <a:effectLst/>
                        </a:rPr>
                        <a:t>” to the end of the word (usually)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2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three syllables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add “more” in front of the word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add “most” in front of the word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907928"/>
              </p:ext>
            </p:extLst>
          </p:nvPr>
        </p:nvGraphicFramePr>
        <p:xfrm>
          <a:off x="286657" y="5610489"/>
          <a:ext cx="3011022" cy="1076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3241"/>
                <a:gridCol w="1120100"/>
                <a:gridCol w="1187681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adjective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comparative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superlative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good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better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best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bad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worse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worst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little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less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least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much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more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most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far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farther/further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farthest/furthest*</a:t>
                      </a:r>
                      <a:endParaRPr lang="en-US" sz="11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03412" y="4991113"/>
            <a:ext cx="2277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Exceptions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55894" y="5610912"/>
            <a:ext cx="248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*Farther/farthest refer to literal distance (“It is farther to Dallas that to Austin.”), which further/furthest refer to non-literal distance (“Studying will take you further in life than watching TV.”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054" name="Picture 6" descr="Theseus and Ariadne at the Entrance of the Labyrint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239" y="4127696"/>
            <a:ext cx="2212975" cy="153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130534" y="5719192"/>
            <a:ext cx="18764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</a:rPr>
              <a:t>Theseus and Ariadne at the Entrance of the Labyrinth </a:t>
            </a:r>
            <a:r>
              <a:rPr lang="en-US" sz="1000" dirty="0" smtClean="0">
                <a:solidFill>
                  <a:schemeClr val="bg1"/>
                </a:solidFill>
              </a:rPr>
              <a:t>(1812), </a:t>
            </a:r>
            <a:r>
              <a:rPr lang="en-US" sz="1000" dirty="0" err="1" smtClean="0">
                <a:solidFill>
                  <a:schemeClr val="bg1"/>
                </a:solidFill>
              </a:rPr>
              <a:t>Westall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6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4" grpId="0"/>
      <p:bldP spid="8" grpId="0"/>
      <p:bldP spid="16" grpId="0"/>
      <p:bldP spid="17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Adjectives and Writing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652682" y="1216707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6657" y="1582057"/>
            <a:ext cx="43660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In general, writers should attempt to use more precise, specific nouns instead of general nouns along with adjectives.</a:t>
            </a:r>
          </a:p>
          <a:p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This allows writers to communicate their message more efficiently.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4728" y="3647431"/>
            <a:ext cx="7016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Perseus decided to go on a difficult journey to defeat Medusa. Medusa was a scary woman who had serpents for hair. People who looked into her eyes would be turned into stone. Perseus defeated Medusa by holding up a shiny metal shield so that she turned herself into a statue.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4728" y="4999725"/>
            <a:ext cx="7016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Perseus decided to go on a </a:t>
            </a:r>
            <a:r>
              <a:rPr lang="en-US" strike="sngStrike" dirty="0" smtClean="0">
                <a:solidFill>
                  <a:schemeClr val="bg1"/>
                </a:solidFill>
              </a:rPr>
              <a:t>difficult journey </a:t>
            </a:r>
            <a:r>
              <a:rPr lang="en-US" dirty="0" smtClean="0">
                <a:solidFill>
                  <a:schemeClr val="bg1"/>
                </a:solidFill>
              </a:rPr>
              <a:t>to defeat Medusa. Medusa was a </a:t>
            </a:r>
            <a:r>
              <a:rPr lang="en-US" strike="sngStrike" dirty="0" smtClean="0">
                <a:solidFill>
                  <a:schemeClr val="bg1"/>
                </a:solidFill>
              </a:rPr>
              <a:t>scary woman</a:t>
            </a:r>
            <a:r>
              <a:rPr lang="en-US" dirty="0" smtClean="0">
                <a:solidFill>
                  <a:schemeClr val="bg1"/>
                </a:solidFill>
              </a:rPr>
              <a:t> who had serpents for hair. People who looked into her eyes would be turned into stone. Perseus defeated Medusa by holding up a </a:t>
            </a:r>
            <a:r>
              <a:rPr lang="en-US" strike="sngStrike" dirty="0" smtClean="0">
                <a:solidFill>
                  <a:schemeClr val="bg1"/>
                </a:solidFill>
              </a:rPr>
              <a:t>shiny metal</a:t>
            </a:r>
            <a:r>
              <a:rPr lang="en-US" dirty="0" smtClean="0">
                <a:solidFill>
                  <a:schemeClr val="bg1"/>
                </a:solidFill>
              </a:rPr>
              <a:t> shield so that she turned herself into a statue.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0660" y="4879150"/>
            <a:ext cx="155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quest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46381" y="5340831"/>
            <a:ext cx="155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monster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64948" y="6161098"/>
            <a:ext cx="155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reflective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3074" name="Picture 2" descr="http://www.greekmyths-greekmythology.com/wp-content/uploads/2009/08/perseus-medu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620" y="1234650"/>
            <a:ext cx="3172811" cy="201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90551" y="3270501"/>
            <a:ext cx="3211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Perseus with the Head of Medusa </a:t>
            </a:r>
            <a:r>
              <a:rPr lang="en-US" sz="1200" dirty="0" smtClean="0">
                <a:solidFill>
                  <a:schemeClr val="bg1"/>
                </a:solidFill>
              </a:rPr>
              <a:t>(1545), Cellini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38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7" grpId="0"/>
      <p:bldP spid="3" grpId="0"/>
      <p:bldP spid="18" grpId="0"/>
      <p:bldP spid="19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an adverb?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616824" y="1223018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6657" y="1582056"/>
            <a:ext cx="40432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Adverbs are words </a:t>
            </a:r>
            <a:r>
              <a:rPr lang="en-US" sz="2600" dirty="0">
                <a:solidFill>
                  <a:schemeClr val="bg1"/>
                </a:solidFill>
              </a:rPr>
              <a:t>used to </a:t>
            </a:r>
            <a:r>
              <a:rPr lang="en-US" sz="2600" b="1" u="sng" dirty="0">
                <a:solidFill>
                  <a:schemeClr val="bg1"/>
                </a:solidFill>
              </a:rPr>
              <a:t>modify</a:t>
            </a:r>
            <a:r>
              <a:rPr lang="en-US" sz="2600" dirty="0">
                <a:solidFill>
                  <a:schemeClr val="bg1"/>
                </a:solidFill>
              </a:rPr>
              <a:t> a verb, an adjective, or another </a:t>
            </a:r>
            <a:r>
              <a:rPr lang="en-US" sz="2600" dirty="0" smtClean="0">
                <a:solidFill>
                  <a:schemeClr val="bg1"/>
                </a:solidFill>
              </a:rPr>
              <a:t>adverb.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52148" y="1629407"/>
            <a:ext cx="6687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Jason was a prince in Ancient Greece who had to go on an adventure to prove that he was worthy of being king of his homeland.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1" y="2686886"/>
            <a:ext cx="743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</a:t>
            </a:r>
            <a:r>
              <a:rPr lang="en-US" b="1" u="sng" dirty="0" smtClean="0">
                <a:solidFill>
                  <a:schemeClr val="bg1"/>
                </a:solidFill>
              </a:rPr>
              <a:t>fearlessly</a:t>
            </a:r>
            <a:r>
              <a:rPr lang="en-US" dirty="0" smtClean="0">
                <a:solidFill>
                  <a:schemeClr val="bg1"/>
                </a:solidFill>
              </a:rPr>
              <a:t> sailed between two great clashing rocks to reach a distant land.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93041" y="3131543"/>
            <a:ext cx="383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“fearlessly” modifies a verb (“sailed”)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35606" y="3913544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slaughtered the Harpies, a trio of </a:t>
            </a:r>
            <a:r>
              <a:rPr lang="en-US" b="1" u="sng" dirty="0" smtClean="0">
                <a:solidFill>
                  <a:schemeClr val="bg1"/>
                </a:solidFill>
              </a:rPr>
              <a:t>very</a:t>
            </a:r>
            <a:r>
              <a:rPr lang="en-US" dirty="0" smtClean="0">
                <a:solidFill>
                  <a:schemeClr val="bg1"/>
                </a:solidFill>
              </a:rPr>
              <a:t> vicious, bird-like monsters who tormented people.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93978" y="4511075"/>
            <a:ext cx="4000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“very” modifies an adjective (“vicious”)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65595" y="5278776"/>
            <a:ext cx="7247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myths about Jason are </a:t>
            </a:r>
            <a:r>
              <a:rPr lang="en-US" b="1" u="sng" dirty="0" smtClean="0">
                <a:solidFill>
                  <a:schemeClr val="bg1"/>
                </a:solidFill>
              </a:rPr>
              <a:t>still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u="sng" dirty="0" smtClean="0">
                <a:solidFill>
                  <a:schemeClr val="bg1"/>
                </a:solidFill>
              </a:rPr>
              <a:t>widely</a:t>
            </a:r>
            <a:r>
              <a:rPr lang="en-US" dirty="0" smtClean="0">
                <a:solidFill>
                  <a:schemeClr val="bg1"/>
                </a:solidFill>
              </a:rPr>
              <a:t> known in our world today, in large part because of the films and TV shows that depict his adventures.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94196" y="5930373"/>
            <a:ext cx="675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“still” modifies another adverb (“widely,” which modifies “known”)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 descr="http://theargonauts.com/about/images/jason-and-the-argonauts-battling-skeleton-warrio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82" y="3280378"/>
            <a:ext cx="3412191" cy="253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7541" y="5897775"/>
            <a:ext cx="340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Jason and the Argonauts (1963), </a:t>
            </a:r>
            <a:r>
              <a:rPr lang="en-US" sz="1200" dirty="0" smtClean="0">
                <a:solidFill>
                  <a:schemeClr val="bg1"/>
                </a:solidFill>
              </a:rPr>
              <a:t>Columbia Pictures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Arc 7"/>
          <p:cNvSpPr/>
          <p:nvPr/>
        </p:nvSpPr>
        <p:spPr>
          <a:xfrm rot="19346338">
            <a:off x="5730623" y="2664986"/>
            <a:ext cx="645459" cy="562251"/>
          </a:xfrm>
          <a:prstGeom prst="arc">
            <a:avLst>
              <a:gd name="adj1" fmla="val 15730277"/>
              <a:gd name="adj2" fmla="val 0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/>
          <p:cNvSpPr/>
          <p:nvPr/>
        </p:nvSpPr>
        <p:spPr>
          <a:xfrm rot="19346338">
            <a:off x="8375143" y="3918168"/>
            <a:ext cx="645459" cy="562251"/>
          </a:xfrm>
          <a:prstGeom prst="arc">
            <a:avLst>
              <a:gd name="adj1" fmla="val 15730277"/>
              <a:gd name="adj2" fmla="val 0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 rot="19346338">
            <a:off x="7520733" y="5258023"/>
            <a:ext cx="645459" cy="562251"/>
          </a:xfrm>
          <a:prstGeom prst="arc">
            <a:avLst>
              <a:gd name="adj1" fmla="val 15730277"/>
              <a:gd name="adj2" fmla="val 0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 rot="19346338">
            <a:off x="8169017" y="5251297"/>
            <a:ext cx="645459" cy="562251"/>
          </a:xfrm>
          <a:prstGeom prst="arc">
            <a:avLst>
              <a:gd name="adj1" fmla="val 15730277"/>
              <a:gd name="adj2" fmla="val 0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6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3" grpId="0"/>
      <p:bldP spid="14" grpId="0"/>
      <p:bldP spid="12" grpId="0"/>
      <p:bldP spid="15" grpId="0"/>
      <p:bldP spid="16" grpId="0"/>
      <p:bldP spid="3" grpId="0"/>
      <p:bldP spid="8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Kinds of Adverbs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136342" y="1216707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9999" y="1082237"/>
            <a:ext cx="5697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Adverbs of </a:t>
            </a:r>
            <a:r>
              <a:rPr lang="en-US" sz="2000" b="1" i="1" u="sng" dirty="0" smtClean="0">
                <a:solidFill>
                  <a:schemeClr val="accent1"/>
                </a:solidFill>
              </a:rPr>
              <a:t>manner</a:t>
            </a:r>
            <a:r>
              <a:rPr lang="en-US" sz="2000" b="1" i="1" dirty="0" smtClean="0">
                <a:solidFill>
                  <a:schemeClr val="accent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describe </a:t>
            </a:r>
            <a:r>
              <a:rPr lang="en-US" sz="2000" b="1" u="sng" dirty="0" smtClean="0">
                <a:solidFill>
                  <a:schemeClr val="bg1"/>
                </a:solidFill>
              </a:rPr>
              <a:t>how</a:t>
            </a:r>
            <a:r>
              <a:rPr lang="en-US" sz="2000" dirty="0" smtClean="0">
                <a:solidFill>
                  <a:schemeClr val="bg1"/>
                </a:solidFill>
              </a:rPr>
              <a:t> something is done.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9999" y="1942489"/>
            <a:ext cx="5697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Adverbs of </a:t>
            </a:r>
            <a:r>
              <a:rPr lang="en-US" sz="2000" b="1" i="1" u="sng" dirty="0" smtClean="0">
                <a:solidFill>
                  <a:schemeClr val="accent1"/>
                </a:solidFill>
              </a:rPr>
              <a:t>time</a:t>
            </a:r>
            <a:r>
              <a:rPr lang="en-US" sz="2000" b="1" i="1" dirty="0" smtClean="0">
                <a:solidFill>
                  <a:schemeClr val="accent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describe </a:t>
            </a:r>
            <a:r>
              <a:rPr lang="en-US" sz="2000" b="1" u="sng" dirty="0" smtClean="0">
                <a:solidFill>
                  <a:schemeClr val="bg1"/>
                </a:solidFill>
              </a:rPr>
              <a:t>when</a:t>
            </a:r>
            <a:r>
              <a:rPr lang="en-US" sz="2000" dirty="0" smtClean="0">
                <a:solidFill>
                  <a:schemeClr val="bg1"/>
                </a:solidFill>
              </a:rPr>
              <a:t> something is done.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4482" y="1476683"/>
            <a:ext cx="58318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Examples: angrily, quickly, skillfully (often words that end in “-</a:t>
            </a:r>
            <a:r>
              <a:rPr lang="en-US" sz="1600" dirty="0" err="1" smtClean="0">
                <a:solidFill>
                  <a:schemeClr val="bg1"/>
                </a:solidFill>
              </a:rPr>
              <a:t>ly</a:t>
            </a:r>
            <a:r>
              <a:rPr lang="en-US" sz="1600" dirty="0" smtClean="0">
                <a:solidFill>
                  <a:schemeClr val="bg1"/>
                </a:solidFill>
              </a:rPr>
              <a:t>”)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8965" y="2355221"/>
            <a:ext cx="5831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Examples: </a:t>
            </a:r>
            <a:r>
              <a:rPr lang="en-US" sz="1600" dirty="0" smtClean="0">
                <a:solidFill>
                  <a:schemeClr val="bg1"/>
                </a:solidFill>
              </a:rPr>
              <a:t>afterwards, already, always, early, finally, immediately, now, recently, soon, still, then, today, tomorrow, yesterday, yet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1035" y="3116861"/>
            <a:ext cx="5697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Adverbs of </a:t>
            </a:r>
            <a:r>
              <a:rPr lang="en-US" sz="2000" b="1" i="1" u="sng" dirty="0" smtClean="0">
                <a:solidFill>
                  <a:schemeClr val="accent1"/>
                </a:solidFill>
              </a:rPr>
              <a:t>place</a:t>
            </a:r>
            <a:r>
              <a:rPr lang="en-US" sz="2000" b="1" i="1" dirty="0" smtClean="0">
                <a:solidFill>
                  <a:schemeClr val="accent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describe </a:t>
            </a:r>
            <a:r>
              <a:rPr lang="en-US" sz="2000" b="1" u="sng" dirty="0" smtClean="0">
                <a:solidFill>
                  <a:schemeClr val="bg1"/>
                </a:solidFill>
              </a:rPr>
              <a:t>where</a:t>
            </a:r>
            <a:r>
              <a:rPr lang="en-US" sz="2000" dirty="0" smtClean="0">
                <a:solidFill>
                  <a:schemeClr val="bg1"/>
                </a:solidFill>
              </a:rPr>
              <a:t> something is done.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3448" y="3489252"/>
            <a:ext cx="58318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Examples: </a:t>
            </a:r>
            <a:r>
              <a:rPr lang="en-US" sz="1600" dirty="0" smtClean="0">
                <a:solidFill>
                  <a:schemeClr val="bg1"/>
                </a:solidFill>
              </a:rPr>
              <a:t>above, below, here, outside, there, under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2071" y="3874376"/>
            <a:ext cx="5697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Adverbs of </a:t>
            </a:r>
            <a:r>
              <a:rPr lang="en-US" sz="2000" b="1" i="1" u="sng" dirty="0" smtClean="0">
                <a:solidFill>
                  <a:schemeClr val="accent1"/>
                </a:solidFill>
              </a:rPr>
              <a:t>degree</a:t>
            </a:r>
            <a:r>
              <a:rPr lang="en-US" sz="2000" b="1" i="1" dirty="0" smtClean="0">
                <a:solidFill>
                  <a:schemeClr val="accent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describe </a:t>
            </a:r>
            <a:r>
              <a:rPr lang="en-US" sz="2000" b="1" u="sng" dirty="0" smtClean="0">
                <a:solidFill>
                  <a:schemeClr val="bg1"/>
                </a:solidFill>
              </a:rPr>
              <a:t>to what extent</a:t>
            </a:r>
            <a:r>
              <a:rPr lang="en-US" sz="2000" dirty="0" smtClean="0">
                <a:solidFill>
                  <a:schemeClr val="bg1"/>
                </a:solidFill>
              </a:rPr>
              <a:t> or </a:t>
            </a:r>
            <a:r>
              <a:rPr lang="en-US" sz="2000" b="1" u="sng" dirty="0" smtClean="0">
                <a:solidFill>
                  <a:schemeClr val="bg1"/>
                </a:solidFill>
              </a:rPr>
              <a:t>how much</a:t>
            </a:r>
            <a:r>
              <a:rPr lang="en-US" sz="2000" dirty="0" smtClean="0">
                <a:solidFill>
                  <a:schemeClr val="bg1"/>
                </a:solidFill>
              </a:rPr>
              <a:t> something is done.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7931" y="4596389"/>
            <a:ext cx="5831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Examples: a (little) </a:t>
            </a:r>
            <a:r>
              <a:rPr lang="en-US" sz="1600" dirty="0" smtClean="0">
                <a:solidFill>
                  <a:schemeClr val="bg1"/>
                </a:solidFill>
              </a:rPr>
              <a:t>bit, a lot, absolutely, almost, completely, enough, entirely, extremely, fairly, highly, nearly, perfectly, pretty, quite, rather, really, slightly, so, somewhat, too, totally, utterly, very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3107" y="5505946"/>
            <a:ext cx="5697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Adverbs of </a:t>
            </a:r>
            <a:r>
              <a:rPr lang="en-US" sz="2000" b="1" i="1" u="sng" dirty="0" smtClean="0">
                <a:solidFill>
                  <a:schemeClr val="accent1"/>
                </a:solidFill>
              </a:rPr>
              <a:t>frequency</a:t>
            </a:r>
            <a:r>
              <a:rPr lang="en-US" sz="2000" b="1" i="1" dirty="0" smtClean="0">
                <a:solidFill>
                  <a:schemeClr val="accent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describe </a:t>
            </a:r>
            <a:r>
              <a:rPr lang="en-US" sz="2000" b="1" u="sng" dirty="0" smtClean="0">
                <a:solidFill>
                  <a:schemeClr val="bg1"/>
                </a:solidFill>
              </a:rPr>
              <a:t>how often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something is done.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2414" y="6106936"/>
            <a:ext cx="5831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Examples: </a:t>
            </a:r>
            <a:r>
              <a:rPr lang="en-US" sz="1600" dirty="0" smtClean="0">
                <a:solidFill>
                  <a:schemeClr val="bg1"/>
                </a:solidFill>
              </a:rPr>
              <a:t>again, almost, always, ever, frequently, generally, hardly, never, occasionally, often, rarely, seldom, sometimes, twice, usually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1434" y="1136025"/>
            <a:ext cx="51098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What kind of adverb is used in the following sentences?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02189" y="2225701"/>
            <a:ext cx="2272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 of </a:t>
            </a:r>
            <a:r>
              <a:rPr lang="en-US" sz="2000" b="1" i="1" u="sng" dirty="0" smtClean="0">
                <a:solidFill>
                  <a:schemeClr val="accent1"/>
                </a:solidFill>
              </a:rPr>
              <a:t>manner</a:t>
            </a:r>
            <a:endParaRPr lang="en-US" sz="2000" b="1" i="1" u="sng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54033" y="2225701"/>
            <a:ext cx="1748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 of </a:t>
            </a:r>
            <a:r>
              <a:rPr lang="en-US" sz="2000" b="1" i="1" u="sng" dirty="0" smtClean="0">
                <a:solidFill>
                  <a:schemeClr val="accent1"/>
                </a:solidFill>
              </a:rPr>
              <a:t>time</a:t>
            </a:r>
            <a:endParaRPr lang="en-US" sz="2000" b="1" i="1" u="sng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323173" y="2306383"/>
            <a:ext cx="1868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 of </a:t>
            </a:r>
            <a:r>
              <a:rPr lang="en-US" sz="2000" b="1" i="1" u="sng" dirty="0" smtClean="0">
                <a:solidFill>
                  <a:schemeClr val="accent1"/>
                </a:solidFill>
              </a:rPr>
              <a:t>place</a:t>
            </a:r>
            <a:endParaRPr lang="en-US" sz="2000" b="1" i="1" u="sng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66428" y="2636069"/>
            <a:ext cx="2068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 of </a:t>
            </a:r>
            <a:r>
              <a:rPr lang="en-US" sz="2000" b="1" i="1" u="sng" dirty="0" smtClean="0">
                <a:solidFill>
                  <a:schemeClr val="accent1"/>
                </a:solidFill>
              </a:rPr>
              <a:t>degree</a:t>
            </a:r>
            <a:endParaRPr lang="en-US" sz="2000" b="1" i="1" u="sng" dirty="0">
              <a:solidFill>
                <a:schemeClr val="accent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12624" y="2642892"/>
            <a:ext cx="2303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 of </a:t>
            </a:r>
            <a:r>
              <a:rPr lang="en-US" sz="2000" b="1" i="1" u="sng" dirty="0" smtClean="0">
                <a:solidFill>
                  <a:schemeClr val="accent1"/>
                </a:solidFill>
              </a:rPr>
              <a:t>frequency</a:t>
            </a:r>
            <a:endParaRPr lang="en-US" sz="2000" b="1" i="1" u="sng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81482" y="3173506"/>
            <a:ext cx="5329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1. Theseus </a:t>
            </a:r>
            <a:r>
              <a:rPr lang="en-US" u="sng" dirty="0" smtClean="0">
                <a:solidFill>
                  <a:schemeClr val="bg1"/>
                </a:solidFill>
              </a:rPr>
              <a:t>never</a:t>
            </a:r>
            <a:r>
              <a:rPr lang="en-US" dirty="0" smtClean="0">
                <a:solidFill>
                  <a:schemeClr val="bg1"/>
                </a:solidFill>
              </a:rPr>
              <a:t> thought he would be trapped in a labyrinth with a man-eating beast.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81482" y="3957164"/>
            <a:ext cx="532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2. The maze seemed </a:t>
            </a:r>
            <a:r>
              <a:rPr lang="en-US" u="sng" dirty="0" smtClean="0">
                <a:solidFill>
                  <a:schemeClr val="bg1"/>
                </a:solidFill>
              </a:rPr>
              <a:t>completely</a:t>
            </a:r>
            <a:r>
              <a:rPr lang="en-US" dirty="0" smtClean="0">
                <a:solidFill>
                  <a:schemeClr val="bg1"/>
                </a:solidFill>
              </a:rPr>
              <a:t> impossible to escape.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81482" y="4608039"/>
            <a:ext cx="5329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3. But Ariadne had </a:t>
            </a:r>
            <a:r>
              <a:rPr lang="en-US" u="sng" dirty="0" smtClean="0">
                <a:solidFill>
                  <a:schemeClr val="bg1"/>
                </a:solidFill>
              </a:rPr>
              <a:t>craftily</a:t>
            </a:r>
            <a:r>
              <a:rPr lang="en-US" dirty="0" smtClean="0">
                <a:solidFill>
                  <a:schemeClr val="bg1"/>
                </a:solidFill>
              </a:rPr>
              <a:t> suggested that he mark his path with a ball of string.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2522" y="5425264"/>
            <a:ext cx="5329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4. When he stepped </a:t>
            </a:r>
            <a:r>
              <a:rPr lang="en-US" u="sng" dirty="0" smtClean="0">
                <a:solidFill>
                  <a:schemeClr val="bg1"/>
                </a:solidFill>
              </a:rPr>
              <a:t>inside</a:t>
            </a:r>
            <a:r>
              <a:rPr lang="en-US" dirty="0" smtClean="0">
                <a:solidFill>
                  <a:schemeClr val="bg1"/>
                </a:solidFill>
              </a:rPr>
              <a:t> the maze, Theseus unwound the string.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47707" y="6146597"/>
            <a:ext cx="5329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5. </a:t>
            </a:r>
            <a:r>
              <a:rPr lang="en-US" u="sng" dirty="0" smtClean="0">
                <a:solidFill>
                  <a:schemeClr val="bg1"/>
                </a:solidFill>
              </a:rPr>
              <a:t>After</a:t>
            </a:r>
            <a:r>
              <a:rPr lang="en-US" dirty="0" smtClean="0">
                <a:solidFill>
                  <a:schemeClr val="bg1"/>
                </a:solidFill>
              </a:rPr>
              <a:t> he finally killed the Minotaur, he was able to find his way out again.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8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6" grpId="0"/>
      <p:bldP spid="3" grpId="0"/>
      <p:bldP spid="16" grpId="0"/>
      <p:bldP spid="17" grpId="0"/>
      <p:bldP spid="18" grpId="0"/>
      <p:bldP spid="19" grpId="0"/>
      <p:bldP spid="7" grpId="0"/>
      <p:bldP spid="30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9999" y="275773"/>
            <a:ext cx="11681330" cy="792337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Do not use an adjective in place of an adverb.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3743" y="1615618"/>
            <a:ext cx="102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It must have been </a:t>
            </a:r>
            <a:r>
              <a:rPr lang="en-US" sz="2400" u="sng" dirty="0" smtClean="0">
                <a:solidFill>
                  <a:schemeClr val="bg1"/>
                </a:solidFill>
              </a:rPr>
              <a:t>real</a:t>
            </a:r>
            <a:r>
              <a:rPr lang="en-US" sz="2400" dirty="0" smtClean="0">
                <a:solidFill>
                  <a:schemeClr val="bg1"/>
                </a:solidFill>
              </a:rPr>
              <a:t> difficult for Atlas to hold the entire world on his shoulders.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0777" y="1384785"/>
            <a:ext cx="1237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accent1"/>
                </a:solidFill>
              </a:rPr>
              <a:t>really</a:t>
            </a:r>
            <a:endParaRPr lang="en-US" sz="2400" i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3743" y="2393958"/>
            <a:ext cx="102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Because Heracles did </a:t>
            </a:r>
            <a:r>
              <a:rPr lang="en-US" sz="2400" u="sng" dirty="0" smtClean="0">
                <a:solidFill>
                  <a:schemeClr val="bg1"/>
                </a:solidFill>
              </a:rPr>
              <a:t>good</a:t>
            </a:r>
            <a:r>
              <a:rPr lang="en-US" sz="2400" dirty="0" smtClean="0">
                <a:solidFill>
                  <a:schemeClr val="bg1"/>
                </a:solidFill>
              </a:rPr>
              <a:t> on his Twelve Labors, he was released from servitude.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39353" y="2118800"/>
            <a:ext cx="1237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accent1"/>
                </a:solidFill>
              </a:rPr>
              <a:t>well</a:t>
            </a:r>
            <a:endParaRPr lang="en-US" sz="2400" i="1" dirty="0">
              <a:solidFill>
                <a:schemeClr val="accent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200400" y="1846450"/>
            <a:ext cx="5647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675529" y="2624790"/>
            <a:ext cx="5647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73743" y="3172298"/>
            <a:ext cx="102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Atalanta</a:t>
            </a:r>
            <a:r>
              <a:rPr lang="en-US" sz="2400" dirty="0" smtClean="0">
                <a:solidFill>
                  <a:schemeClr val="bg1"/>
                </a:solidFill>
              </a:rPr>
              <a:t> ran </a:t>
            </a:r>
            <a:r>
              <a:rPr lang="en-US" sz="2400" u="sng" dirty="0" smtClean="0">
                <a:solidFill>
                  <a:schemeClr val="bg1"/>
                </a:solidFill>
              </a:rPr>
              <a:t>quick</a:t>
            </a:r>
            <a:r>
              <a:rPr lang="en-US" sz="2400" dirty="0" smtClean="0">
                <a:solidFill>
                  <a:schemeClr val="bg1"/>
                </a:solidFill>
              </a:rPr>
              <a:t> to try to win the race.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2568389" y="3383332"/>
            <a:ext cx="5647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250141" y="2887482"/>
            <a:ext cx="1237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accent1"/>
                </a:solidFill>
              </a:rPr>
              <a:t>quickly</a:t>
            </a:r>
            <a:endParaRPr lang="en-US" sz="2400" i="1" dirty="0">
              <a:solidFill>
                <a:schemeClr val="accent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0" y="381000"/>
            <a:ext cx="5105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7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" grpId="0"/>
      <p:bldP spid="16" grpId="0"/>
      <p:bldP spid="17" grpId="0"/>
      <p:bldP spid="30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damnfunny.com/wp-content/uploads/2013/06/Tracy-Morgan-On-Doing-Good-Doing-Well-On-30-Ro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598" y="484094"/>
            <a:ext cx="51054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5230906" y="2622176"/>
            <a:ext cx="2554941" cy="605118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879043" y="2232212"/>
            <a:ext cx="38055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Why is this incorrect?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932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Adverbs and Writing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652682" y="1216707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6657" y="1582057"/>
            <a:ext cx="436602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The same rule for writing with adjectives applies to adverbs: if you have a choice of a vague verb coupled with an adverb and a more precise verb, choose the more precise verb. This will help your writing to be clear and concise.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4728" y="3647431"/>
            <a:ext cx="7016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Orpheus was a very good musician. One day, his bride, Eurydice, was killed unjustly by a satyr. He cried a lot. He went to the Underworld to sincerely ask Hades to let him take Eurydice back….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4728" y="4999725"/>
            <a:ext cx="701637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Orpheus was </a:t>
            </a:r>
            <a:r>
              <a:rPr lang="en-US" strike="sngStrike" dirty="0">
                <a:solidFill>
                  <a:schemeClr val="bg1"/>
                </a:solidFill>
              </a:rPr>
              <a:t>a very good </a:t>
            </a:r>
            <a:r>
              <a:rPr lang="en-US" dirty="0">
                <a:solidFill>
                  <a:schemeClr val="bg1"/>
                </a:solidFill>
              </a:rPr>
              <a:t>musician. One day, his bride, Eurydice, was </a:t>
            </a:r>
            <a:r>
              <a:rPr lang="en-US" strike="sngStrike" dirty="0">
                <a:solidFill>
                  <a:schemeClr val="bg1"/>
                </a:solidFill>
              </a:rPr>
              <a:t>killed unjustly </a:t>
            </a:r>
            <a:r>
              <a:rPr lang="en-US" dirty="0">
                <a:solidFill>
                  <a:schemeClr val="bg1"/>
                </a:solidFill>
              </a:rPr>
              <a:t>by a satyr. He cried a lot. He went to the Underworld to </a:t>
            </a:r>
            <a:r>
              <a:rPr lang="en-US" strike="sngStrike" dirty="0">
                <a:solidFill>
                  <a:schemeClr val="bg1"/>
                </a:solidFill>
              </a:rPr>
              <a:t>sincerely ask</a:t>
            </a:r>
            <a:r>
              <a:rPr lang="en-US" dirty="0">
                <a:solidFill>
                  <a:schemeClr val="bg1"/>
                </a:solidFill>
              </a:rPr>
              <a:t> Hades to let him take Eurydice </a:t>
            </a:r>
            <a:r>
              <a:rPr lang="en-US" dirty="0" smtClean="0">
                <a:solidFill>
                  <a:schemeClr val="bg1"/>
                </a:solidFill>
              </a:rPr>
              <a:t>back….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9188" y="5742904"/>
            <a:ext cx="155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beg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59188" y="5313940"/>
            <a:ext cx="155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murdered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7598" y="4884976"/>
            <a:ext cx="155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an excellent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7143" y="3270642"/>
            <a:ext cx="4020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Orpheus Leading Eurydice from the Underworld </a:t>
            </a:r>
            <a:r>
              <a:rPr lang="en-US" sz="1200" dirty="0" smtClean="0">
                <a:solidFill>
                  <a:schemeClr val="bg1"/>
                </a:solidFill>
              </a:rPr>
              <a:t>(1861), Corot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File:Jean-Baptiste-Camille Corot - Orphé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5" y="1216566"/>
            <a:ext cx="2471738" cy="205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7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7" grpId="0"/>
      <p:bldP spid="3" grpId="0"/>
      <p:bldP spid="18" grpId="0"/>
      <p:bldP spid="19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13592</TotalTime>
  <Words>1414</Words>
  <Application>Microsoft Office PowerPoint</Application>
  <PresentationFormat>Widescreen</PresentationFormat>
  <Paragraphs>126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Garamond</vt:lpstr>
      <vt:lpstr>Times New Roman</vt:lpstr>
      <vt:lpstr>Office Theme</vt:lpstr>
      <vt:lpstr>Parts of Speech: Adjectives, Adverbs, and Greek Heroes</vt:lpstr>
      <vt:lpstr>What is an adjective?</vt:lpstr>
      <vt:lpstr>Adjectives and Commas</vt:lpstr>
      <vt:lpstr>Comparative and Superlative Adjectives</vt:lpstr>
      <vt:lpstr>Adjectives and Writing</vt:lpstr>
      <vt:lpstr>What is an adverb?</vt:lpstr>
      <vt:lpstr>Kinds of Adverbs</vt:lpstr>
      <vt:lpstr>Do not use an adjective in place of an adverb.</vt:lpstr>
      <vt:lpstr>PowerPoint Presentation</vt:lpstr>
      <vt:lpstr>Adverbs and Writing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Parts of Speech: Adjectives and Greek Heroes</dc:title>
  <dc:creator>Chapman, Elizabeth M</dc:creator>
  <cp:lastModifiedBy>Chapman, Elizabeth M</cp:lastModifiedBy>
  <cp:revision>42</cp:revision>
  <dcterms:created xsi:type="dcterms:W3CDTF">2015-09-04T01:26:57Z</dcterms:created>
  <dcterms:modified xsi:type="dcterms:W3CDTF">2016-06-24T13:20:22Z</dcterms:modified>
</cp:coreProperties>
</file>