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x-msvide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3" r:id="rId4"/>
    <p:sldId id="264" r:id="rId5"/>
    <p:sldId id="259" r:id="rId6"/>
    <p:sldId id="258" r:id="rId7"/>
    <p:sldId id="260" r:id="rId8"/>
    <p:sldId id="261" r:id="rId9"/>
    <p:sldId id="262" r:id="rId10"/>
    <p:sldId id="265" r:id="rId11"/>
    <p:sldId id="266" r:id="rId12"/>
    <p:sldId id="268" r:id="rId13"/>
    <p:sldId id="269" r:id="rId14"/>
    <p:sldId id="267" r:id="rId15"/>
    <p:sldId id="270" r:id="rId16"/>
    <p:sldId id="271" r:id="rId17"/>
    <p:sldId id="272" r:id="rId18"/>
    <p:sldId id="273" r:id="rId19"/>
    <p:sldId id="274" r:id="rId20"/>
    <p:sldId id="275" r:id="rId21"/>
    <p:sldId id="276" r:id="rId22"/>
    <p:sldId id="278" r:id="rId23"/>
    <p:sldId id="279" r:id="rId24"/>
    <p:sldId id="277"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Chapman"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528"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29504-2D16-224C-9B81-05AF3D99B806}" type="datetimeFigureOut">
              <a:rPr lang="en-US" smtClean="0"/>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29504-2D16-224C-9B81-05AF3D99B806}" type="datetimeFigureOut">
              <a:rPr lang="en-US" smtClean="0"/>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29504-2D16-224C-9B81-05AF3D99B806}" type="datetimeFigureOut">
              <a:rPr lang="en-US" smtClean="0"/>
              <a:t>8/26/2015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29504-2D16-224C-9B81-05AF3D99B806}" type="datetimeFigureOut">
              <a:rPr lang="en-US" smtClean="0"/>
              <a:t>8/26/2015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29504-2D16-224C-9B81-05AF3D99B806}" type="datetimeFigureOut">
              <a:rPr lang="en-US" smtClean="0"/>
              <a:t>8/26/2015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29504-2D16-224C-9B81-05AF3D99B806}" type="datetimeFigureOut">
              <a:rPr lang="en-US" smtClean="0"/>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29504-2D16-224C-9B81-05AF3D99B806}" type="datetimeFigureOut">
              <a:rPr lang="en-US" smtClean="0"/>
              <a:t>8/26/2015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29504-2D16-224C-9B81-05AF3D99B806}" type="datetimeFigureOut">
              <a:rPr lang="en-US" smtClean="0"/>
              <a:t>8/26/2015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91B2D-3AA2-F744-A4BB-C2C58B653F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295" y="1388745"/>
            <a:ext cx="8908815" cy="1470025"/>
          </a:xfrm>
        </p:spPr>
        <p:txBody>
          <a:bodyPr>
            <a:noAutofit/>
          </a:bodyPr>
          <a:lstStyle/>
          <a:p>
            <a:r>
              <a:rPr lang="en-US" sz="54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 in English I</a:t>
            </a:r>
            <a:endParaRPr lang="en-US" sz="5400" dirty="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ndParaRPr>
          </a:p>
        </p:txBody>
      </p:sp>
      <p:sp>
        <p:nvSpPr>
          <p:cNvPr id="3" name="Subtitle 2"/>
          <p:cNvSpPr>
            <a:spLocks noGrp="1"/>
          </p:cNvSpPr>
          <p:nvPr>
            <p:ph type="subTitle" idx="1"/>
          </p:nvPr>
        </p:nvSpPr>
        <p:spPr/>
        <p:txBody>
          <a:bodyPr/>
          <a:lstStyle/>
          <a:p>
            <a:r>
              <a:rPr lang="en-US" b="1" dirty="0" smtClean="0">
                <a:solidFill>
                  <a:schemeClr val="tx1"/>
                </a:solidFill>
              </a:rPr>
              <a:t>Ms. Chapman’s Class</a:t>
            </a:r>
          </a:p>
          <a:p>
            <a:r>
              <a:rPr lang="en-US" b="1" dirty="0" smtClean="0">
                <a:solidFill>
                  <a:schemeClr val="tx1"/>
                </a:solidFill>
              </a:rPr>
              <a:t>Bellaire High School</a:t>
            </a:r>
            <a:r>
              <a:rPr lang="en-US" b="1" smtClean="0">
                <a:solidFill>
                  <a:schemeClr val="tx1"/>
                </a:solidFill>
              </a:rPr>
              <a:t>, </a:t>
            </a:r>
            <a:r>
              <a:rPr lang="en-US" b="1" smtClean="0">
                <a:solidFill>
                  <a:schemeClr val="tx1"/>
                </a:solidFill>
              </a:rPr>
              <a:t>2015-2016</a:t>
            </a:r>
            <a:endParaRPr lang="en-US" b="1" dirty="0">
              <a:solidFill>
                <a:schemeClr val="tx1"/>
              </a:solidFill>
            </a:endParaRPr>
          </a:p>
        </p:txBody>
      </p:sp>
      <p:sp>
        <p:nvSpPr>
          <p:cNvPr id="4" name="TextBox 3"/>
          <p:cNvSpPr txBox="1"/>
          <p:nvPr/>
        </p:nvSpPr>
        <p:spPr>
          <a:xfrm>
            <a:off x="889950" y="2707044"/>
            <a:ext cx="7314273" cy="523220"/>
          </a:xfrm>
          <a:prstGeom prst="rect">
            <a:avLst/>
          </a:prstGeom>
          <a:noFill/>
        </p:spPr>
        <p:txBody>
          <a:bodyPr wrap="square" rtlCol="0">
            <a:spAutoFit/>
          </a:bodyPr>
          <a:lstStyle/>
          <a:p>
            <a:pPr algn="ctr"/>
            <a:r>
              <a:rPr lang="en-US" sz="2800" b="1" dirty="0" smtClean="0">
                <a:ln>
                  <a:solidFill>
                    <a:schemeClr val="bg1"/>
                  </a:solidFill>
                </a:ln>
              </a:rPr>
              <a:t>An exciting adventure into the world of words!</a:t>
            </a:r>
            <a:endParaRPr lang="en-US" sz="2800" b="1" dirty="0">
              <a:ln>
                <a:solidFill>
                  <a:schemeClr val="bg1"/>
                </a:solidFill>
              </a:l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Introduction</a:t>
            </a:r>
            <a:endParaRPr lang="en-US" dirty="0"/>
          </a:p>
        </p:txBody>
      </p:sp>
      <p:sp>
        <p:nvSpPr>
          <p:cNvPr id="3" name="Content Placeholder 2"/>
          <p:cNvSpPr>
            <a:spLocks noGrp="1"/>
          </p:cNvSpPr>
          <p:nvPr>
            <p:ph idx="1"/>
          </p:nvPr>
        </p:nvSpPr>
        <p:spPr/>
        <p:txBody>
          <a:bodyPr/>
          <a:lstStyle/>
          <a:p>
            <a:r>
              <a:rPr lang="en-US" dirty="0" smtClean="0"/>
              <a:t>Congratulations! Over the course of this year, you will have the opportunity to learn hundreds of new words in our English class!</a:t>
            </a:r>
          </a:p>
          <a:p>
            <a:r>
              <a:rPr lang="en-US" dirty="0" smtClean="0"/>
              <a:t>I’ll distribute a list of words at the beginning of the week, then we’ll talk about them each day, and you’ll have a quiz to test your understanding of them the following Monday.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pPr algn="l"/>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 – What’s in it for You?</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 – What Does it Mean to Know a Word?</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III – How to Learn Words, Or: </a:t>
            </a:r>
            <a:r>
              <a:rPr lang="en-US"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 – What’s in it for You?</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sz="5400" dirty="0" smtClean="0"/>
              <a:t>Money</a:t>
            </a:r>
            <a:r>
              <a:rPr lang="en-US" sz="4000" dirty="0" smtClean="0"/>
              <a:t> </a:t>
            </a:r>
          </a:p>
          <a:p>
            <a:endParaRPr lang="en-US" dirty="0"/>
          </a:p>
        </p:txBody>
      </p:sp>
      <p:sp>
        <p:nvSpPr>
          <p:cNvPr id="6" name="Content Placeholder 5"/>
          <p:cNvSpPr>
            <a:spLocks noGrp="1"/>
          </p:cNvSpPr>
          <p:nvPr>
            <p:ph sz="half" idx="2"/>
          </p:nvPr>
        </p:nvSpPr>
        <p:spPr/>
        <p:txBody>
          <a:bodyPr/>
          <a:lstStyle/>
          <a:p>
            <a:r>
              <a:rPr lang="en-US" sz="5400" dirty="0" smtClean="0"/>
              <a:t>Power</a:t>
            </a:r>
          </a:p>
          <a:p>
            <a:endParaRPr lang="en-US" dirty="0"/>
          </a:p>
        </p:txBody>
      </p:sp>
      <p:pic>
        <p:nvPicPr>
          <p:cNvPr id="4" name="Picture 3"/>
          <p:cNvPicPr>
            <a:picLocks noChangeAspect="1"/>
          </p:cNvPicPr>
          <p:nvPr/>
        </p:nvPicPr>
        <p:blipFill>
          <a:blip r:embed="rId2"/>
          <a:stretch>
            <a:fillRect/>
          </a:stretch>
        </p:blipFill>
        <p:spPr>
          <a:xfrm>
            <a:off x="457200" y="2912304"/>
            <a:ext cx="2857500" cy="2844800"/>
          </a:xfrm>
          <a:prstGeom prst="rect">
            <a:avLst/>
          </a:prstGeom>
        </p:spPr>
      </p:pic>
      <p:pic>
        <p:nvPicPr>
          <p:cNvPr id="5" name="Picture 4"/>
          <p:cNvPicPr>
            <a:picLocks noChangeAspect="1"/>
          </p:cNvPicPr>
          <p:nvPr/>
        </p:nvPicPr>
        <p:blipFill>
          <a:blip r:embed="rId3"/>
          <a:stretch>
            <a:fillRect/>
          </a:stretch>
        </p:blipFill>
        <p:spPr>
          <a:xfrm>
            <a:off x="5061348" y="3064704"/>
            <a:ext cx="3022600" cy="2692400"/>
          </a:xfrm>
          <a:prstGeom prst="rect">
            <a:avLst/>
          </a:prstGeom>
        </p:spPr>
      </p:pic>
      <p:sp>
        <p:nvSpPr>
          <p:cNvPr id="8" name="Title 1"/>
          <p:cNvSpPr txBox="1">
            <a:spLocks/>
          </p:cNvSpPr>
          <p:nvPr/>
        </p:nvSpPr>
        <p:spPr>
          <a:xfrm>
            <a:off x="516900" y="297244"/>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What’s in it for You?</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8174" y="1600200"/>
            <a:ext cx="5868626" cy="4525963"/>
          </a:xfrm>
        </p:spPr>
        <p:txBody>
          <a:bodyPr>
            <a:normAutofit fontScale="92500"/>
          </a:bodyPr>
          <a:lstStyle/>
          <a:p>
            <a:pPr lvl="1"/>
            <a:r>
              <a:rPr lang="en-US" dirty="0" smtClean="0"/>
              <a:t>US Armed Forces scientists have determined that for every standard deviation higher a person scores on a vocabulary-based test, he or she can expect to see an annual salary increase of $10,000. (1)</a:t>
            </a:r>
          </a:p>
          <a:p>
            <a:r>
              <a:rPr lang="en-US" dirty="0" smtClean="0"/>
              <a:t>A strong vocabulary is essential to performing well on standardized college admissions tests.</a:t>
            </a:r>
            <a:endParaRPr lang="en-US"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Money-Money-Money-</a:t>
            </a:r>
            <a:r>
              <a:rPr kumimoji="0" lang="en-US" sz="5333" b="0" i="0" u="sng"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MONEY</a:t>
            </a:r>
            <a:endParaRPr kumimoji="0" lang="en-US" sz="5333"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917754" y="6341156"/>
            <a:ext cx="7954446" cy="369332"/>
          </a:xfrm>
          <a:prstGeom prst="rect">
            <a:avLst/>
          </a:prstGeom>
          <a:noFill/>
        </p:spPr>
        <p:txBody>
          <a:bodyPr wrap="square" rtlCol="0">
            <a:spAutoFit/>
          </a:bodyPr>
          <a:lstStyle/>
          <a:p>
            <a:r>
              <a:rPr lang="en-US" dirty="0" smtClean="0"/>
              <a:t>(1) http://www.city-journal.org/2013/23_1_vocabulary.html</a:t>
            </a:r>
            <a:endParaRPr lang="en-US" dirty="0"/>
          </a:p>
        </p:txBody>
      </p:sp>
      <p:pic>
        <p:nvPicPr>
          <p:cNvPr id="7" name="Picture 6"/>
          <p:cNvPicPr>
            <a:picLocks noChangeAspect="1"/>
          </p:cNvPicPr>
          <p:nvPr/>
        </p:nvPicPr>
        <p:blipFill>
          <a:blip r:embed="rId2"/>
          <a:stretch>
            <a:fillRect/>
          </a:stretch>
        </p:blipFill>
        <p:spPr>
          <a:xfrm>
            <a:off x="218682" y="3431263"/>
            <a:ext cx="2758568" cy="2066263"/>
          </a:xfrm>
          <a:prstGeom prst="rect">
            <a:avLst/>
          </a:prstGeom>
        </p:spPr>
      </p:pic>
      <p:sp>
        <p:nvSpPr>
          <p:cNvPr id="8" name="Oval Callout 7"/>
          <p:cNvSpPr/>
          <p:nvPr/>
        </p:nvSpPr>
        <p:spPr>
          <a:xfrm>
            <a:off x="398623" y="1770704"/>
            <a:ext cx="2419551" cy="1483312"/>
          </a:xfrm>
          <a:prstGeom prst="wedgeEllipseCallout">
            <a:avLst>
              <a:gd name="adj1" fmla="val -26979"/>
              <a:gd name="adj2" fmla="val 10062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All because I took my vocabulary quizzes seriously...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061" y="1600200"/>
            <a:ext cx="5130800" cy="4525963"/>
          </a:xfrm>
        </p:spPr>
        <p:txBody>
          <a:bodyPr>
            <a:normAutofit fontScale="92500" lnSpcReduction="20000"/>
          </a:bodyPr>
          <a:lstStyle/>
          <a:p>
            <a:pPr algn="ctr">
              <a:buNone/>
            </a:pPr>
            <a:r>
              <a:rPr lang="en-US" sz="6000" dirty="0" smtClean="0"/>
              <a:t>But building and strengthening your vocabulary also makes you more powerful.</a:t>
            </a:r>
            <a:endParaRPr lang="en-US" sz="60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5581689" y="1292108"/>
            <a:ext cx="3389920" cy="3364559"/>
          </a:xfrm>
          <a:prstGeom prst="rect">
            <a:avLst/>
          </a:prstGeom>
        </p:spPr>
      </p:pic>
      <p:sp>
        <p:nvSpPr>
          <p:cNvPr id="8" name="TextBox 7"/>
          <p:cNvSpPr txBox="1"/>
          <p:nvPr/>
        </p:nvSpPr>
        <p:spPr>
          <a:xfrm>
            <a:off x="5581689" y="4656667"/>
            <a:ext cx="3389920" cy="830997"/>
          </a:xfrm>
          <a:prstGeom prst="rect">
            <a:avLst/>
          </a:prstGeom>
          <a:noFill/>
        </p:spPr>
        <p:txBody>
          <a:bodyPr wrap="square" rtlCol="0">
            <a:spAutoFit/>
          </a:bodyPr>
          <a:lstStyle/>
          <a:p>
            <a:pPr algn="ctr"/>
            <a:r>
              <a:rPr lang="en-US" sz="2400" b="1" cap="small" dirty="0" smtClean="0">
                <a:solidFill>
                  <a:srgbClr val="FFFF00"/>
                </a:solidFill>
              </a:rPr>
              <a:t>Behold! The might of VOCABULARY!!!</a:t>
            </a:r>
            <a:endParaRPr lang="en-US" sz="2400" b="1" cap="small"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0478" y="1600200"/>
            <a:ext cx="4246322" cy="4525963"/>
          </a:xfrm>
        </p:spPr>
        <p:txBody>
          <a:bodyPr>
            <a:normAutofit/>
          </a:bodyPr>
          <a:lstStyle/>
          <a:p>
            <a:r>
              <a:rPr lang="en-US" sz="2800" dirty="0" smtClean="0"/>
              <a:t>The word “vocabulary” actually comes from the Latin word </a:t>
            </a:r>
            <a:r>
              <a:rPr lang="en-US" sz="2800" i="1" dirty="0" err="1" smtClean="0"/>
              <a:t>vocare</a:t>
            </a:r>
            <a:r>
              <a:rPr lang="en-US" sz="2800" dirty="0" smtClean="0"/>
              <a:t>, which means “to call” and is related to the word </a:t>
            </a:r>
            <a:r>
              <a:rPr lang="en-US" sz="2800" i="1" dirty="0" err="1" smtClean="0"/>
              <a:t>vox</a:t>
            </a:r>
            <a:r>
              <a:rPr lang="en-US" sz="2800" dirty="0" smtClean="0"/>
              <a:t> which means “voice.” Thus, by strengthening your vocabulary, you are strengthening your voice.</a:t>
            </a:r>
            <a:endParaRPr lang="en-US" sz="28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2</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2"/>
          <a:stretch>
            <a:fillRect/>
          </a:stretch>
        </p:blipFill>
        <p:spPr>
          <a:xfrm>
            <a:off x="1302899" y="1435989"/>
            <a:ext cx="1883470" cy="2986135"/>
          </a:xfrm>
          <a:prstGeom prst="rect">
            <a:avLst/>
          </a:prstGeom>
        </p:spPr>
      </p:pic>
      <p:sp>
        <p:nvSpPr>
          <p:cNvPr id="6" name="TextBox 5"/>
          <p:cNvSpPr txBox="1"/>
          <p:nvPr/>
        </p:nvSpPr>
        <p:spPr>
          <a:xfrm>
            <a:off x="463515" y="4422124"/>
            <a:ext cx="3652502" cy="2031325"/>
          </a:xfrm>
          <a:prstGeom prst="rect">
            <a:avLst/>
          </a:prstGeom>
          <a:noFill/>
        </p:spPr>
        <p:txBody>
          <a:bodyPr wrap="square" rtlCol="0">
            <a:spAutoFit/>
          </a:bodyPr>
          <a:lstStyle/>
          <a:p>
            <a:r>
              <a:rPr lang="en-US" dirty="0" smtClean="0"/>
              <a:t>Think of </a:t>
            </a:r>
            <a:r>
              <a:rPr lang="en-US" b="1" u="sng" dirty="0" smtClean="0"/>
              <a:t>AVOXES</a:t>
            </a:r>
            <a:r>
              <a:rPr lang="en-US" dirty="0" smtClean="0"/>
              <a:t> in </a:t>
            </a:r>
            <a:r>
              <a:rPr lang="en-US" i="1" dirty="0" smtClean="0"/>
              <a:t>The Hunger Games</a:t>
            </a:r>
            <a:r>
              <a:rPr lang="en-US" dirty="0" smtClean="0"/>
              <a:t> – the name literally means “without a voice.” (And side note – we get the word “language” from the Latin word </a:t>
            </a:r>
            <a:r>
              <a:rPr lang="en-US" i="1" dirty="0" smtClean="0"/>
              <a:t>lingua</a:t>
            </a:r>
            <a:r>
              <a:rPr lang="en-US" dirty="0" smtClean="0"/>
              <a:t> meaning “tongue” – thus, </a:t>
            </a:r>
            <a:r>
              <a:rPr lang="en-US" dirty="0" err="1"/>
              <a:t>a</a:t>
            </a:r>
            <a:r>
              <a:rPr lang="en-US" dirty="0" err="1" smtClean="0"/>
              <a:t>voxes</a:t>
            </a:r>
            <a:r>
              <a:rPr lang="en-US" dirty="0" smtClean="0"/>
              <a:t> are not only without tongues but also without language.)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6415053" cy="4861477"/>
          </a:xfrm>
        </p:spPr>
        <p:txBody>
          <a:bodyPr>
            <a:normAutofit fontScale="85000" lnSpcReduction="20000"/>
          </a:bodyPr>
          <a:lstStyle/>
          <a:p>
            <a:r>
              <a:rPr lang="en-US" sz="2800" dirty="0" smtClean="0"/>
              <a:t>Building the number of words you know also makes you mentally stronger.</a:t>
            </a:r>
          </a:p>
          <a:p>
            <a:r>
              <a:rPr lang="en-US" sz="2800" dirty="0" smtClean="0"/>
              <a:t>Understanding more words means that you will understand more nuanced and specific ideas.</a:t>
            </a:r>
          </a:p>
          <a:p>
            <a:pPr lvl="1"/>
            <a:r>
              <a:rPr lang="en-US" sz="2400" dirty="0" smtClean="0"/>
              <a:t>You may have heard the old story about how the people who live near the Arctic have many more words for “snow” than we do in English – since they’re surrounded by the stuff, the thinking goes that while we might not be able to perceive the differences in different kinds of frozen H20, they possess the mental ability to appreciate the variety. While contemporary anthropologists aren’t exactly sure that that study is true, the fact remains that language shapes the way we think (and the better your mastery of language, the sharper your thinking – consider how you grew as a child when you learned different terms for the idea of “sad” – “depressed,” “frustrated,” “melancholy,” etc.).</a:t>
            </a:r>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3</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7165948" y="1217123"/>
            <a:ext cx="1673252" cy="1253324"/>
          </a:xfrm>
          <a:prstGeom prst="rect">
            <a:avLst/>
          </a:prstGeom>
        </p:spPr>
      </p:pic>
      <p:pic>
        <p:nvPicPr>
          <p:cNvPr id="8" name="Picture 7"/>
          <p:cNvPicPr>
            <a:picLocks noChangeAspect="1"/>
          </p:cNvPicPr>
          <p:nvPr/>
        </p:nvPicPr>
        <p:blipFill>
          <a:blip r:embed="rId3"/>
          <a:stretch>
            <a:fillRect/>
          </a:stretch>
        </p:blipFill>
        <p:spPr>
          <a:xfrm>
            <a:off x="7489226" y="2623608"/>
            <a:ext cx="1039453" cy="1146313"/>
          </a:xfrm>
          <a:prstGeom prst="rect">
            <a:avLst/>
          </a:prstGeom>
        </p:spPr>
      </p:pic>
      <p:pic>
        <p:nvPicPr>
          <p:cNvPr id="9" name="Picture 8"/>
          <p:cNvPicPr>
            <a:picLocks noChangeAspect="1"/>
          </p:cNvPicPr>
          <p:nvPr/>
        </p:nvPicPr>
        <p:blipFill>
          <a:blip r:embed="rId4"/>
          <a:stretch>
            <a:fillRect/>
          </a:stretch>
        </p:blipFill>
        <p:spPr>
          <a:xfrm>
            <a:off x="7369888" y="4154377"/>
            <a:ext cx="1255297" cy="940261"/>
          </a:xfrm>
          <a:prstGeom prst="rect">
            <a:avLst/>
          </a:prstGeom>
        </p:spPr>
      </p:pic>
      <p:pic>
        <p:nvPicPr>
          <p:cNvPr id="10" name="Picture 9"/>
          <p:cNvPicPr>
            <a:picLocks noChangeAspect="1"/>
          </p:cNvPicPr>
          <p:nvPr/>
        </p:nvPicPr>
        <p:blipFill>
          <a:blip r:embed="rId5"/>
          <a:stretch>
            <a:fillRect/>
          </a:stretch>
        </p:blipFill>
        <p:spPr>
          <a:xfrm>
            <a:off x="7511372" y="5478982"/>
            <a:ext cx="1023790" cy="11391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42664"/>
          </a:xfrm>
        </p:spPr>
        <p:txBody>
          <a:bodyPr>
            <a:normAutofit fontScale="90000"/>
          </a:bodyPr>
          <a:lstStyle/>
          <a:p>
            <a:r>
              <a:rPr lang="en-US" b="1" dirty="0" smtClean="0"/>
              <a:t>“As vocabulary is reduced, so are the number of feelings you can express, the number of events you can describe, the number of things you can identify! Not only understanding is limited, but also experience. Man grows by language. Whenever he limits language, he retrogresses!”</a:t>
            </a:r>
            <a:br>
              <a:rPr lang="en-US" b="1" dirty="0" smtClean="0"/>
            </a:br>
            <a:r>
              <a:rPr lang="en-US" b="1" dirty="0" smtClean="0"/>
              <a:t/>
            </a:r>
            <a:br>
              <a:rPr lang="en-US" b="1" dirty="0" smtClean="0"/>
            </a:br>
            <a:r>
              <a:rPr lang="en-US" b="1" dirty="0" smtClean="0"/>
              <a:t>Sheri S. </a:t>
            </a:r>
            <a:r>
              <a:rPr lang="en-US" b="1" dirty="0" err="1" smtClean="0"/>
              <a:t>Tepper</a:t>
            </a:r>
            <a:r>
              <a:rPr lang="en-US" b="1" dirty="0" smtClean="0"/>
              <a:t>, </a:t>
            </a:r>
            <a:r>
              <a:rPr lang="en-US" b="1" i="1" dirty="0" smtClean="0"/>
              <a:t>A Plague of Angels</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8306196" cy="2896089"/>
          </a:xfrm>
        </p:spPr>
        <p:txBody>
          <a:bodyPr>
            <a:normAutofit fontScale="85000" lnSpcReduction="20000"/>
          </a:bodyPr>
          <a:lstStyle/>
          <a:p>
            <a:r>
              <a:rPr lang="en-US" sz="2800" dirty="0" smtClean="0"/>
              <a:t>Improving your vocabulary will particularly help you with your writing. The French novelist </a:t>
            </a:r>
            <a:r>
              <a:rPr lang="en-US" sz="2800" dirty="0" err="1" smtClean="0"/>
              <a:t>Gustave</a:t>
            </a:r>
            <a:r>
              <a:rPr lang="en-US" sz="2800" dirty="0" smtClean="0"/>
              <a:t> Flaubert coined the phrase “le mot </a:t>
            </a:r>
            <a:r>
              <a:rPr lang="en-US" sz="2800" dirty="0" err="1" smtClean="0"/>
              <a:t>juste</a:t>
            </a:r>
            <a:r>
              <a:rPr lang="en-US" sz="2800" dirty="0" smtClean="0"/>
              <a:t>” (meaning the just or right word) to talk about his struggles to achieve in writing precisely what he meant to say.</a:t>
            </a:r>
          </a:p>
          <a:p>
            <a:r>
              <a:rPr lang="en-US" sz="2800" dirty="0" smtClean="0"/>
              <a:t>And the American writer and humorist Mark Twain famously said that, “The difference between the right word and the almost-right word is the difference between lightning and lightning bug.”</a:t>
            </a:r>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4</a:t>
            </a:r>
            <a:r>
              <a:rPr kumimoji="0" lang="en-US" sz="6000" b="0" i="0" u="none" strike="noStrike" kern="1200" cap="none" spc="0" normalizeH="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 - Writing</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11" name="Picture 10"/>
          <p:cNvPicPr>
            <a:picLocks noChangeAspect="1"/>
          </p:cNvPicPr>
          <p:nvPr/>
        </p:nvPicPr>
        <p:blipFill>
          <a:blip r:embed="rId2"/>
          <a:stretch>
            <a:fillRect/>
          </a:stretch>
        </p:blipFill>
        <p:spPr>
          <a:xfrm>
            <a:off x="1816981" y="4455105"/>
            <a:ext cx="1524611" cy="2153816"/>
          </a:xfrm>
          <a:prstGeom prst="rect">
            <a:avLst/>
          </a:prstGeom>
        </p:spPr>
      </p:pic>
      <p:pic>
        <p:nvPicPr>
          <p:cNvPr id="12" name="Picture 11"/>
          <p:cNvPicPr>
            <a:picLocks noChangeAspect="1"/>
          </p:cNvPicPr>
          <p:nvPr/>
        </p:nvPicPr>
        <p:blipFill>
          <a:blip r:embed="rId3"/>
          <a:stretch>
            <a:fillRect/>
          </a:stretch>
        </p:blipFill>
        <p:spPr>
          <a:xfrm>
            <a:off x="6011606" y="4496289"/>
            <a:ext cx="2419771" cy="1734930"/>
          </a:xfrm>
          <a:prstGeom prst="rect">
            <a:avLst/>
          </a:prstGeom>
        </p:spPr>
      </p:pic>
      <p:sp>
        <p:nvSpPr>
          <p:cNvPr id="13" name="Not Equal 12"/>
          <p:cNvSpPr/>
          <p:nvPr/>
        </p:nvSpPr>
        <p:spPr>
          <a:xfrm>
            <a:off x="3628971" y="4665559"/>
            <a:ext cx="2113630" cy="1565660"/>
          </a:xfrm>
          <a:prstGeom prst="mathNotEqual">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42664"/>
          </a:xfrm>
        </p:spPr>
        <p:txBody>
          <a:bodyPr>
            <a:normAutofit/>
          </a:bodyPr>
          <a:lstStyle/>
          <a:p>
            <a:r>
              <a:rPr lang="en-US" b="1" dirty="0" smtClean="0"/>
              <a:t>“Writers fish for the right words liker fishermen fish for, um, whatever those aquatic creatures with fins and gills are called.”</a:t>
            </a:r>
            <a:br>
              <a:rPr lang="en-US" b="1" dirty="0" smtClean="0"/>
            </a:br>
            <a:r>
              <a:rPr lang="en-US" b="1" dirty="0" smtClean="0"/>
              <a:t/>
            </a:r>
            <a:br>
              <a:rPr lang="en-US" b="1" dirty="0" smtClean="0"/>
            </a:br>
            <a:r>
              <a:rPr lang="en-US" b="1" dirty="0" smtClean="0"/>
              <a:t/>
            </a:r>
            <a:br>
              <a:rPr lang="en-US" b="1" dirty="0" smtClean="0"/>
            </a:br>
            <a:r>
              <a:rPr lang="en-US" b="1" dirty="0" smtClean="0"/>
              <a:t>-Jared </a:t>
            </a:r>
            <a:r>
              <a:rPr lang="en-US" b="1" dirty="0" err="1" smtClean="0"/>
              <a:t>Kintz</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 – What Does it Mean to Know a Word?</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4338504" cy="5024966"/>
          </a:xfrm>
        </p:spPr>
        <p:txBody>
          <a:bodyPr>
            <a:normAutofit/>
          </a:bodyPr>
          <a:lstStyle/>
          <a:p>
            <a:r>
              <a:rPr lang="en-US" sz="3600" dirty="0" smtClean="0"/>
              <a:t>Think about what it means to </a:t>
            </a:r>
            <a:r>
              <a:rPr lang="en-US" sz="3600" i="1" u="sng" dirty="0" smtClean="0"/>
              <a:t>know</a:t>
            </a:r>
            <a:r>
              <a:rPr lang="en-US" sz="3600" dirty="0" smtClean="0"/>
              <a:t> a person. If you met someone once and remembered his name, could you say that you really knew him?</a:t>
            </a:r>
          </a:p>
          <a:p>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82500" lnSpcReduction="1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“How do you do, Mr. Word?”</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5543645" y="3295436"/>
            <a:ext cx="3147231" cy="2943746"/>
          </a:xfrm>
          <a:prstGeom prst="rect">
            <a:avLst/>
          </a:prstGeom>
        </p:spPr>
      </p:pic>
      <p:sp>
        <p:nvSpPr>
          <p:cNvPr id="8" name="Oval Callout 7"/>
          <p:cNvSpPr/>
          <p:nvPr/>
        </p:nvSpPr>
        <p:spPr>
          <a:xfrm>
            <a:off x="5070859" y="1089009"/>
            <a:ext cx="2178522" cy="2206427"/>
          </a:xfrm>
          <a:prstGeom prst="wedgeEllipseCallout">
            <a:avLst>
              <a:gd name="adj1" fmla="val 20951"/>
              <a:gd name="adj2" fmla="val 68802"/>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Delighted to make your acquaintance, my dear fellow!</a:t>
            </a:r>
            <a:endParaRPr lang="en-US" dirty="0">
              <a:solidFill>
                <a:schemeClr val="tx1"/>
              </a:solidFill>
            </a:endParaRPr>
          </a:p>
        </p:txBody>
      </p:sp>
      <p:sp>
        <p:nvSpPr>
          <p:cNvPr id="9" name="Oval Callout 8"/>
          <p:cNvSpPr/>
          <p:nvPr/>
        </p:nvSpPr>
        <p:spPr>
          <a:xfrm>
            <a:off x="7249380" y="935476"/>
            <a:ext cx="1894619" cy="2206427"/>
          </a:xfrm>
          <a:prstGeom prst="wedgeEllipseCallout">
            <a:avLst>
              <a:gd name="adj1" fmla="val -23303"/>
              <a:gd name="adj2" fmla="val 72583"/>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Pleased to meet you, good sir!</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96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NO!</a:t>
            </a:r>
            <a:endParaRPr kumimoji="0" lang="en-US" sz="96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12" name="Rounded Rectangle 11"/>
          <p:cNvSpPr/>
          <p:nvPr/>
        </p:nvSpPr>
        <p:spPr>
          <a:xfrm>
            <a:off x="1047545" y="4004942"/>
            <a:ext cx="2438091" cy="16779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smtClean="0"/>
              <a:t>WORD</a:t>
            </a:r>
            <a:endParaRPr lang="en-US" sz="5400" b="1" dirty="0"/>
          </a:p>
        </p:txBody>
      </p:sp>
      <p:sp>
        <p:nvSpPr>
          <p:cNvPr id="13" name="Oval Callout 12"/>
          <p:cNvSpPr/>
          <p:nvPr/>
        </p:nvSpPr>
        <p:spPr>
          <a:xfrm>
            <a:off x="3680313" y="2038689"/>
            <a:ext cx="4978156" cy="2206427"/>
          </a:xfrm>
          <a:prstGeom prst="wedgeEllipseCallout">
            <a:avLst>
              <a:gd name="adj1" fmla="val -57501"/>
              <a:gd name="adj2" fmla="val 68802"/>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rPr>
              <a:t>You don’t know me!</a:t>
            </a:r>
            <a:endParaRPr lang="en-US"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2" y="2113718"/>
            <a:ext cx="4774210" cy="4511447"/>
          </a:xfrm>
        </p:spPr>
        <p:txBody>
          <a:bodyPr>
            <a:normAutofit/>
          </a:bodyPr>
          <a:lstStyle/>
          <a:p>
            <a:r>
              <a:rPr lang="en-US" sz="3000" dirty="0" smtClean="0"/>
              <a:t>Where he came from and what made him who he is today</a:t>
            </a:r>
          </a:p>
          <a:p>
            <a:r>
              <a:rPr lang="en-US" sz="3000" dirty="0" smtClean="0"/>
              <a:t>What kind of work he does</a:t>
            </a:r>
          </a:p>
          <a:p>
            <a:r>
              <a:rPr lang="en-US" sz="3000" dirty="0" smtClean="0"/>
              <a:t>How he behaves in different kinds of situations</a:t>
            </a:r>
          </a:p>
          <a:p>
            <a:r>
              <a:rPr lang="en-US" sz="3000" dirty="0" smtClean="0"/>
              <a:t>His personal style</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If You Were Going to Get to Know a Person...</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10" name="TextBox 9"/>
          <p:cNvSpPr txBox="1"/>
          <p:nvPr/>
        </p:nvSpPr>
        <p:spPr>
          <a:xfrm>
            <a:off x="222487" y="1435989"/>
            <a:ext cx="4811290" cy="523220"/>
          </a:xfrm>
          <a:prstGeom prst="rect">
            <a:avLst/>
          </a:prstGeom>
          <a:noFill/>
        </p:spPr>
        <p:txBody>
          <a:bodyPr wrap="square" rtlCol="0">
            <a:spAutoFit/>
          </a:bodyPr>
          <a:lstStyle/>
          <a:p>
            <a:r>
              <a:rPr lang="en-US" sz="2800" i="1" dirty="0" smtClean="0"/>
              <a:t>You might want to learn...</a:t>
            </a:r>
            <a:endParaRPr lang="en-US" sz="2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2" y="2113718"/>
            <a:ext cx="4774210" cy="4511447"/>
          </a:xfrm>
        </p:spPr>
        <p:txBody>
          <a:bodyPr>
            <a:normAutofit/>
          </a:bodyPr>
          <a:lstStyle/>
          <a:p>
            <a:r>
              <a:rPr lang="en-US" sz="3000" dirty="0" smtClean="0"/>
              <a:t>Where he came from and what made him who he is today</a:t>
            </a:r>
          </a:p>
          <a:p>
            <a:r>
              <a:rPr lang="en-US" sz="3000" dirty="0" smtClean="0"/>
              <a:t>What kind of work he does</a:t>
            </a:r>
          </a:p>
          <a:p>
            <a:r>
              <a:rPr lang="en-US" sz="3000" dirty="0" smtClean="0"/>
              <a:t>How he behaves in different kinds of situations</a:t>
            </a:r>
          </a:p>
          <a:p>
            <a:r>
              <a:rPr lang="en-US" sz="3000" dirty="0" smtClean="0"/>
              <a:t>His personal style</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7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The Same Goes for Words!!!</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6146205" y="2299133"/>
            <a:ext cx="2961825" cy="553998"/>
          </a:xfrm>
          <a:prstGeom prst="rect">
            <a:avLst/>
          </a:prstGeom>
          <a:noFill/>
        </p:spPr>
        <p:txBody>
          <a:bodyPr wrap="square" rtlCol="0">
            <a:spAutoFit/>
          </a:bodyPr>
          <a:lstStyle/>
          <a:p>
            <a:r>
              <a:rPr lang="en-US" sz="3000" dirty="0" smtClean="0"/>
              <a:t>Etymology</a:t>
            </a:r>
            <a:endParaRPr lang="en-US" sz="3000" dirty="0"/>
          </a:p>
        </p:txBody>
      </p:sp>
      <p:sp>
        <p:nvSpPr>
          <p:cNvPr id="7" name="TextBox 6"/>
          <p:cNvSpPr txBox="1"/>
          <p:nvPr/>
        </p:nvSpPr>
        <p:spPr>
          <a:xfrm>
            <a:off x="6174015" y="3532137"/>
            <a:ext cx="2961825" cy="553998"/>
          </a:xfrm>
          <a:prstGeom prst="rect">
            <a:avLst/>
          </a:prstGeom>
          <a:noFill/>
        </p:spPr>
        <p:txBody>
          <a:bodyPr wrap="square" rtlCol="0">
            <a:spAutoFit/>
          </a:bodyPr>
          <a:lstStyle/>
          <a:p>
            <a:r>
              <a:rPr lang="en-US" sz="3000" dirty="0" smtClean="0"/>
              <a:t>Part of Speech</a:t>
            </a:r>
            <a:endParaRPr lang="en-US" sz="3000" dirty="0"/>
          </a:p>
        </p:txBody>
      </p:sp>
      <p:sp>
        <p:nvSpPr>
          <p:cNvPr id="8" name="TextBox 7"/>
          <p:cNvSpPr txBox="1"/>
          <p:nvPr/>
        </p:nvSpPr>
        <p:spPr>
          <a:xfrm>
            <a:off x="6182175" y="4238535"/>
            <a:ext cx="2961825" cy="1015663"/>
          </a:xfrm>
          <a:prstGeom prst="rect">
            <a:avLst/>
          </a:prstGeom>
          <a:noFill/>
        </p:spPr>
        <p:txBody>
          <a:bodyPr wrap="square" rtlCol="0">
            <a:spAutoFit/>
          </a:bodyPr>
          <a:lstStyle/>
          <a:p>
            <a:r>
              <a:rPr lang="en-US" sz="3000" dirty="0" smtClean="0"/>
              <a:t>Multiple Definitions</a:t>
            </a:r>
            <a:endParaRPr lang="en-US" sz="3000" dirty="0"/>
          </a:p>
        </p:txBody>
      </p:sp>
      <p:sp>
        <p:nvSpPr>
          <p:cNvPr id="9" name="TextBox 8"/>
          <p:cNvSpPr txBox="1"/>
          <p:nvPr/>
        </p:nvSpPr>
        <p:spPr>
          <a:xfrm>
            <a:off x="6182175" y="5254198"/>
            <a:ext cx="2961825" cy="553998"/>
          </a:xfrm>
          <a:prstGeom prst="rect">
            <a:avLst/>
          </a:prstGeom>
          <a:noFill/>
        </p:spPr>
        <p:txBody>
          <a:bodyPr wrap="square" rtlCol="0">
            <a:spAutoFit/>
          </a:bodyPr>
          <a:lstStyle/>
          <a:p>
            <a:r>
              <a:rPr lang="en-US" sz="3000" dirty="0" smtClean="0"/>
              <a:t>Occasion</a:t>
            </a:r>
            <a:endParaRPr lang="en-US" sz="3000" dirty="0"/>
          </a:p>
        </p:txBody>
      </p:sp>
      <p:sp>
        <p:nvSpPr>
          <p:cNvPr id="11" name="Right Arrow 10"/>
          <p:cNvSpPr/>
          <p:nvPr/>
        </p:nvSpPr>
        <p:spPr>
          <a:xfrm>
            <a:off x="5052318" y="2299133"/>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5052318" y="3532137"/>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5052318" y="4446978"/>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5052318" y="5254198"/>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5189176"/>
          </a:xfrm>
        </p:spPr>
        <p:txBody>
          <a:bodyPr>
            <a:normAutofit/>
          </a:bodyPr>
          <a:lstStyle/>
          <a:p>
            <a:r>
              <a:rPr lang="en-US" sz="3000" dirty="0" smtClean="0"/>
              <a:t>Etymology is the study of the history and the origins of words</a:t>
            </a:r>
          </a:p>
          <a:p>
            <a:r>
              <a:rPr lang="en-US" sz="3000" dirty="0" smtClean="0"/>
              <a:t>We can learn more about what a word actually means by examining how it came to be</a:t>
            </a:r>
          </a:p>
          <a:p>
            <a:pPr lvl="1"/>
            <a:r>
              <a:rPr lang="en-US" sz="2600" dirty="0" smtClean="0"/>
              <a:t>For example, we will be discussing how the society of </a:t>
            </a:r>
            <a:r>
              <a:rPr lang="en-US" sz="2600" dirty="0" err="1" smtClean="0"/>
              <a:t>Panem</a:t>
            </a:r>
            <a:r>
              <a:rPr lang="en-US" sz="2600" dirty="0" smtClean="0"/>
              <a:t> in </a:t>
            </a:r>
            <a:r>
              <a:rPr lang="en-US" sz="2600" i="1" dirty="0" smtClean="0"/>
              <a:t>The Hunger Games</a:t>
            </a:r>
            <a:r>
              <a:rPr lang="en-US" sz="2600" dirty="0" smtClean="0"/>
              <a:t> is highly stratified. Many of you might know that a synonym for “stratified” is “unequal.” But if we look at how we got that word, our appreciation for it begins to grow. </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Etymology</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stratified</a:t>
            </a:r>
            <a:endParaRPr lang="en-US" dirty="0"/>
          </a:p>
        </p:txBody>
      </p:sp>
      <p:sp>
        <p:nvSpPr>
          <p:cNvPr id="5" name="Down Arrow 4"/>
          <p:cNvSpPr/>
          <p:nvPr/>
        </p:nvSpPr>
        <p:spPr>
          <a:xfrm>
            <a:off x="4282882" y="1186650"/>
            <a:ext cx="778706" cy="154820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3"/>
          <p:cNvSpPr txBox="1">
            <a:spLocks/>
          </p:cNvSpPr>
          <p:nvPr/>
        </p:nvSpPr>
        <p:spPr>
          <a:xfrm>
            <a:off x="609600" y="2734854"/>
            <a:ext cx="8229600" cy="1143000"/>
          </a:xfrm>
          <a:prstGeom prst="rect">
            <a:avLst/>
          </a:prstGeom>
        </p:spPr>
        <p:txBody>
          <a:bodyPr vert="horz" lIns="91440" tIns="45720" rIns="91440" bIns="45720" rtlCol="0" anchor="ct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noProof="0" dirty="0" smtClean="0">
                <a:latin typeface="+mj-lt"/>
                <a:ea typeface="+mj-ea"/>
                <a:cs typeface="+mj-cs"/>
              </a:rPr>
              <a:t>strata [“layer”] + </a:t>
            </a:r>
            <a:r>
              <a:rPr lang="en-US" sz="4400" dirty="0" err="1" smtClean="0">
                <a:latin typeface="+mj-lt"/>
                <a:ea typeface="+mj-ea"/>
                <a:cs typeface="+mj-cs"/>
              </a:rPr>
              <a:t>facere</a:t>
            </a:r>
            <a:r>
              <a:rPr lang="en-US" sz="4400" dirty="0" smtClean="0">
                <a:latin typeface="+mj-lt"/>
                <a:ea typeface="+mj-ea"/>
                <a:cs typeface="+mj-cs"/>
              </a:rPr>
              <a:t> [Latin – “to do or make”]</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cxnSp>
        <p:nvCxnSpPr>
          <p:cNvPr id="8" name="Straight Arrow Connector 7"/>
          <p:cNvCxnSpPr/>
          <p:nvPr/>
        </p:nvCxnSpPr>
        <p:spPr>
          <a:xfrm rot="5400000" flipH="1" flipV="1">
            <a:off x="1900404" y="2382571"/>
            <a:ext cx="704571" cy="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6200000" flipV="1">
            <a:off x="876030" y="2109098"/>
            <a:ext cx="704574" cy="5469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2"/>
          <a:stretch>
            <a:fillRect/>
          </a:stretch>
        </p:blipFill>
        <p:spPr>
          <a:xfrm>
            <a:off x="1501790" y="372092"/>
            <a:ext cx="1820480" cy="1045546"/>
          </a:xfrm>
          <a:prstGeom prst="rect">
            <a:avLst/>
          </a:prstGeom>
        </p:spPr>
      </p:pic>
      <p:pic>
        <p:nvPicPr>
          <p:cNvPr id="18" name="Picture 17"/>
          <p:cNvPicPr>
            <a:picLocks noChangeAspect="1"/>
          </p:cNvPicPr>
          <p:nvPr/>
        </p:nvPicPr>
        <p:blipFill>
          <a:blip r:embed="rId3"/>
          <a:stretch>
            <a:fillRect/>
          </a:stretch>
        </p:blipFill>
        <p:spPr>
          <a:xfrm>
            <a:off x="205817" y="274638"/>
            <a:ext cx="1068523" cy="1310652"/>
          </a:xfrm>
          <a:prstGeom prst="rect">
            <a:avLst/>
          </a:prstGeom>
        </p:spPr>
      </p:pic>
      <p:sp>
        <p:nvSpPr>
          <p:cNvPr id="19" name="TextBox 18"/>
          <p:cNvSpPr txBox="1"/>
          <p:nvPr/>
        </p:nvSpPr>
        <p:spPr>
          <a:xfrm>
            <a:off x="205817" y="1585290"/>
            <a:ext cx="1068523" cy="646331"/>
          </a:xfrm>
          <a:prstGeom prst="rect">
            <a:avLst/>
          </a:prstGeom>
          <a:noFill/>
        </p:spPr>
        <p:txBody>
          <a:bodyPr wrap="square" rtlCol="0">
            <a:spAutoFit/>
          </a:bodyPr>
          <a:lstStyle/>
          <a:p>
            <a:r>
              <a:rPr lang="en-US" dirty="0" smtClean="0"/>
              <a:t>Geology strata!</a:t>
            </a:r>
            <a:endParaRPr lang="en-US" dirty="0"/>
          </a:p>
        </p:txBody>
      </p:sp>
      <p:sp>
        <p:nvSpPr>
          <p:cNvPr id="20" name="TextBox 19"/>
          <p:cNvSpPr txBox="1"/>
          <p:nvPr/>
        </p:nvSpPr>
        <p:spPr>
          <a:xfrm>
            <a:off x="1501790" y="1417638"/>
            <a:ext cx="1820480" cy="646331"/>
          </a:xfrm>
          <a:prstGeom prst="rect">
            <a:avLst/>
          </a:prstGeom>
          <a:noFill/>
        </p:spPr>
        <p:txBody>
          <a:bodyPr wrap="square" rtlCol="0">
            <a:spAutoFit/>
          </a:bodyPr>
          <a:lstStyle/>
          <a:p>
            <a:r>
              <a:rPr lang="en-US" dirty="0" smtClean="0"/>
              <a:t>BREAKFAST STRATA!!!</a:t>
            </a:r>
            <a:endParaRPr lang="en-US" dirty="0"/>
          </a:p>
        </p:txBody>
      </p:sp>
      <p:sp>
        <p:nvSpPr>
          <p:cNvPr id="21" name="Down Arrow 20"/>
          <p:cNvSpPr/>
          <p:nvPr/>
        </p:nvSpPr>
        <p:spPr>
          <a:xfrm>
            <a:off x="1274340" y="3606302"/>
            <a:ext cx="848561" cy="89925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itle 3"/>
          <p:cNvSpPr txBox="1">
            <a:spLocks/>
          </p:cNvSpPr>
          <p:nvPr/>
        </p:nvSpPr>
        <p:spPr>
          <a:xfrm>
            <a:off x="205817" y="4505559"/>
            <a:ext cx="4077065" cy="1288627"/>
          </a:xfrm>
          <a:prstGeom prst="rect">
            <a:avLst/>
          </a:prstGeom>
        </p:spPr>
        <p:txBody>
          <a:bodyPr vert="horz" lIns="91440" tIns="45720" rIns="91440" bIns="45720" rtlCol="0" anchor="ctr">
            <a:normAutofit fontScale="70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tratum</a:t>
            </a:r>
            <a:r>
              <a:rPr kumimoji="0" lang="en-US" sz="4400" b="0" i="0" u="none" strike="noStrike" kern="1200" cap="none" spc="0" normalizeH="0" noProof="0" dirty="0" smtClean="0">
                <a:ln>
                  <a:noFill/>
                </a:ln>
                <a:solidFill>
                  <a:schemeClr val="tx1"/>
                </a:solidFill>
                <a:effectLst/>
                <a:uLnTx/>
                <a:uFillTx/>
                <a:latin typeface="+mj-lt"/>
                <a:ea typeface="+mj-ea"/>
                <a:cs typeface="+mj-cs"/>
              </a:rPr>
              <a:t> [Latin – “something spread or laid down”]</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3" name="Right Arrow 22"/>
          <p:cNvSpPr/>
          <p:nvPr/>
        </p:nvSpPr>
        <p:spPr>
          <a:xfrm>
            <a:off x="4088206" y="4505560"/>
            <a:ext cx="825059" cy="72311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itle 3"/>
          <p:cNvSpPr txBox="1">
            <a:spLocks/>
          </p:cNvSpPr>
          <p:nvPr/>
        </p:nvSpPr>
        <p:spPr>
          <a:xfrm>
            <a:off x="5061588" y="4085674"/>
            <a:ext cx="2952554" cy="1143000"/>
          </a:xfrm>
          <a:prstGeom prst="rect">
            <a:avLst/>
          </a:prstGeom>
        </p:spPr>
        <p:txBody>
          <a:bodyPr vert="horz" lIns="91440" tIns="45720" rIns="91440" bIns="45720" rtlCol="0" anchor="ctr">
            <a:normAutofit fontScale="7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err="1" smtClean="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ternere</a:t>
            </a:r>
            <a:r>
              <a:rPr kumimoji="0" lang="en-US" sz="4400" b="0" i="0" u="none" strike="noStrike" kern="1200" cap="none" spc="0" normalizeH="0" noProof="0" dirty="0" smtClean="0">
                <a:ln>
                  <a:noFill/>
                </a:ln>
                <a:solidFill>
                  <a:schemeClr val="tx1"/>
                </a:solidFill>
                <a:effectLst/>
                <a:uLnTx/>
                <a:uFillTx/>
                <a:latin typeface="+mj-lt"/>
                <a:ea typeface="+mj-ea"/>
                <a:cs typeface="+mj-cs"/>
              </a:rPr>
              <a:t> [Latin – “to strew”]</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25" name="Picture 24"/>
          <p:cNvPicPr>
            <a:picLocks noChangeAspect="1"/>
          </p:cNvPicPr>
          <p:nvPr/>
        </p:nvPicPr>
        <p:blipFill>
          <a:blip r:embed="rId4"/>
          <a:stretch>
            <a:fillRect/>
          </a:stretch>
        </p:blipFill>
        <p:spPr>
          <a:xfrm>
            <a:off x="7212299" y="5513060"/>
            <a:ext cx="1770589" cy="1289314"/>
          </a:xfrm>
          <a:prstGeom prst="rect">
            <a:avLst/>
          </a:prstGeom>
        </p:spPr>
      </p:pic>
      <p:sp>
        <p:nvSpPr>
          <p:cNvPr id="26" name="Down Arrow 25"/>
          <p:cNvSpPr/>
          <p:nvPr/>
        </p:nvSpPr>
        <p:spPr>
          <a:xfrm>
            <a:off x="8014142" y="4644620"/>
            <a:ext cx="468190" cy="72311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itle 3"/>
          <p:cNvSpPr txBox="1">
            <a:spLocks/>
          </p:cNvSpPr>
          <p:nvPr/>
        </p:nvSpPr>
        <p:spPr>
          <a:xfrm>
            <a:off x="4088206" y="5659374"/>
            <a:ext cx="2952554" cy="1143000"/>
          </a:xfrm>
          <a:prstGeom prst="rect">
            <a:avLst/>
          </a:prstGeom>
        </p:spPr>
        <p:txBody>
          <a:bodyPr vert="horz" lIns="91440" tIns="45720" rIns="91440" bIns="45720" rtlCol="0" anchor="ctr">
            <a:normAutofit fontScale="6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(like a layer of straw, perhaps???)</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animBg="1"/>
      <p:bldP spid="22" grpId="0"/>
      <p:bldP spid="23" grpId="0" animBg="1"/>
      <p:bldP spid="24" grpId="0"/>
      <p:bldP spid="26" grpId="0" animBg="1"/>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ALL MAKES SENSE!</a:t>
            </a:r>
            <a:endParaRPr lang="en-US" dirty="0"/>
          </a:p>
        </p:txBody>
      </p:sp>
      <p:pic>
        <p:nvPicPr>
          <p:cNvPr id="4" name="dramatic_chipmun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0" y="2286000"/>
            <a:ext cx="3048000" cy="2286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Etymology 2</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7" name="Title 3"/>
          <p:cNvSpPr>
            <a:spLocks noGrp="1"/>
          </p:cNvSpPr>
          <p:nvPr>
            <p:ph type="title"/>
          </p:nvPr>
        </p:nvSpPr>
        <p:spPr>
          <a:xfrm>
            <a:off x="457200" y="2002662"/>
            <a:ext cx="8229600" cy="1143000"/>
          </a:xfrm>
        </p:spPr>
        <p:txBody>
          <a:bodyPr/>
          <a:lstStyle/>
          <a:p>
            <a:r>
              <a:rPr lang="en-US" dirty="0" smtClean="0"/>
              <a:t>stratified</a:t>
            </a:r>
            <a:endParaRPr lang="en-US" dirty="0"/>
          </a:p>
        </p:txBody>
      </p:sp>
      <p:sp>
        <p:nvSpPr>
          <p:cNvPr id="8" name="Title 3"/>
          <p:cNvSpPr txBox="1">
            <a:spLocks/>
          </p:cNvSpPr>
          <p:nvPr/>
        </p:nvSpPr>
        <p:spPr>
          <a:xfrm>
            <a:off x="457200" y="4514831"/>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tratum</a:t>
            </a:r>
            <a:r>
              <a:rPr kumimoji="0" lang="en-US" sz="4400" b="0" i="0" u="none" strike="noStrike" kern="1200" cap="none" spc="0" normalizeH="0" noProof="0" dirty="0" smtClean="0">
                <a:ln>
                  <a:noFill/>
                </a:ln>
                <a:solidFill>
                  <a:schemeClr val="tx1"/>
                </a:solidFill>
                <a:effectLst/>
                <a:uLnTx/>
                <a:uFillTx/>
                <a:latin typeface="+mj-lt"/>
                <a:ea typeface="+mj-ea"/>
                <a:cs typeface="+mj-cs"/>
              </a:rPr>
              <a:t> [Latin]</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9" name="Down Arrow 8"/>
          <p:cNvSpPr/>
          <p:nvPr/>
        </p:nvSpPr>
        <p:spPr>
          <a:xfrm>
            <a:off x="4199450" y="3179847"/>
            <a:ext cx="825058" cy="151112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2475172" y="2632879"/>
            <a:ext cx="658192"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H="1">
            <a:off x="2470530" y="4853217"/>
            <a:ext cx="287392" cy="27810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0298" y="2289863"/>
            <a:ext cx="2085820" cy="646331"/>
          </a:xfrm>
          <a:prstGeom prst="rect">
            <a:avLst/>
          </a:prstGeom>
          <a:noFill/>
        </p:spPr>
        <p:txBody>
          <a:bodyPr wrap="square" rtlCol="0">
            <a:spAutoFit/>
          </a:bodyPr>
          <a:lstStyle/>
          <a:p>
            <a:r>
              <a:rPr lang="en-US" sz="3600" i="1" dirty="0" smtClean="0"/>
              <a:t>derivative</a:t>
            </a:r>
            <a:endParaRPr lang="en-US" sz="3600" i="1" dirty="0"/>
          </a:p>
        </p:txBody>
      </p:sp>
      <p:sp>
        <p:nvSpPr>
          <p:cNvPr id="15" name="TextBox 14"/>
          <p:cNvSpPr txBox="1"/>
          <p:nvPr/>
        </p:nvSpPr>
        <p:spPr>
          <a:xfrm>
            <a:off x="457200" y="4202244"/>
            <a:ext cx="2085820" cy="646331"/>
          </a:xfrm>
          <a:prstGeom prst="rect">
            <a:avLst/>
          </a:prstGeom>
          <a:noFill/>
        </p:spPr>
        <p:txBody>
          <a:bodyPr wrap="square" rtlCol="0">
            <a:spAutoFit/>
          </a:bodyPr>
          <a:lstStyle/>
          <a:p>
            <a:pPr algn="r"/>
            <a:r>
              <a:rPr lang="en-US" sz="3600" i="1" dirty="0" smtClean="0"/>
              <a:t>root</a:t>
            </a:r>
            <a:endParaRPr lang="en-US" sz="36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Cool Trick</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7" name="Title 3"/>
          <p:cNvSpPr>
            <a:spLocks noGrp="1"/>
          </p:cNvSpPr>
          <p:nvPr>
            <p:ph type="title"/>
          </p:nvPr>
        </p:nvSpPr>
        <p:spPr>
          <a:xfrm>
            <a:off x="457200" y="3145662"/>
            <a:ext cx="8229600" cy="1143000"/>
          </a:xfrm>
        </p:spPr>
        <p:txBody>
          <a:bodyPr>
            <a:normAutofit fontScale="90000"/>
          </a:bodyPr>
          <a:lstStyle/>
          <a:p>
            <a:r>
              <a:rPr lang="en-US" dirty="0" smtClean="0"/>
              <a:t>If you Google your word plus “etymology,” you can sometimes get a cool map of its roots plus lots of other interesting information.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35154" cy="6860876"/>
          </a:xfrm>
          <a:prstGeom prst="rect">
            <a:avLst/>
          </a:prstGeom>
        </p:spPr>
      </p:pic>
      <p:cxnSp>
        <p:nvCxnSpPr>
          <p:cNvPr id="6" name="Straight Arrow Connector 5"/>
          <p:cNvCxnSpPr/>
          <p:nvPr/>
        </p:nvCxnSpPr>
        <p:spPr>
          <a:xfrm rot="10800000" flipV="1">
            <a:off x="3754476" y="4357229"/>
            <a:ext cx="2401009" cy="16965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278282" y="2110460"/>
            <a:ext cx="3865718" cy="2246769"/>
          </a:xfrm>
          <a:prstGeom prst="rect">
            <a:avLst/>
          </a:prstGeom>
          <a:noFill/>
        </p:spPr>
        <p:txBody>
          <a:bodyPr wrap="square" rtlCol="0">
            <a:spAutoFit/>
          </a:bodyPr>
          <a:lstStyle/>
          <a:p>
            <a:r>
              <a:rPr lang="en-US" sz="2800" dirty="0" smtClean="0"/>
              <a:t>The frequency of mentions of the word “hunger” has declined slightly over time. Why might that be?</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5189176"/>
          </a:xfrm>
        </p:spPr>
        <p:txBody>
          <a:bodyPr>
            <a:normAutofit/>
          </a:bodyPr>
          <a:lstStyle/>
          <a:p>
            <a:r>
              <a:rPr lang="en-US" sz="3000" dirty="0" smtClean="0"/>
              <a:t>Does the word function as a noun, verb, adjective, adverb, etc.? (How should you use the word?)</a:t>
            </a:r>
          </a:p>
          <a:p>
            <a:endParaRPr lang="en-US" sz="3000" dirty="0" smtClean="0"/>
          </a:p>
          <a:p>
            <a:r>
              <a:rPr lang="en-US" sz="3000" dirty="0" smtClean="0"/>
              <a:t>Note – what it means to use a word correctly can change over time. (I just </a:t>
            </a:r>
            <a:r>
              <a:rPr lang="en-US" sz="3000" u="sng" dirty="0" err="1" smtClean="0"/>
              <a:t>Googled</a:t>
            </a:r>
            <a:r>
              <a:rPr lang="en-US" sz="3000" dirty="0" smtClean="0"/>
              <a:t> the word “hunger.”) Keep in mind that while there are rules, language is always changing!</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Part of Speech</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1716048"/>
          </a:xfrm>
        </p:spPr>
        <p:txBody>
          <a:bodyPr>
            <a:normAutofit/>
          </a:bodyPr>
          <a:lstStyle/>
          <a:p>
            <a:r>
              <a:rPr lang="en-US" sz="3000" dirty="0" smtClean="0"/>
              <a:t>Keep in mind that just like a person can behave in different ways in different situations, so can a word.</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Multiple Definitions</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2"/>
          <a:stretch>
            <a:fillRect/>
          </a:stretch>
        </p:blipFill>
        <p:spPr>
          <a:xfrm>
            <a:off x="6365614" y="3587754"/>
            <a:ext cx="2455046" cy="2466006"/>
          </a:xfrm>
          <a:prstGeom prst="rect">
            <a:avLst/>
          </a:prstGeom>
        </p:spPr>
      </p:pic>
      <p:pic>
        <p:nvPicPr>
          <p:cNvPr id="6" name="Picture 5"/>
          <p:cNvPicPr>
            <a:picLocks noChangeAspect="1"/>
          </p:cNvPicPr>
          <p:nvPr/>
        </p:nvPicPr>
        <p:blipFill>
          <a:blip r:embed="rId3"/>
          <a:stretch>
            <a:fillRect/>
          </a:stretch>
        </p:blipFill>
        <p:spPr>
          <a:xfrm>
            <a:off x="694154" y="3633044"/>
            <a:ext cx="2318737" cy="2318737"/>
          </a:xfrm>
          <a:prstGeom prst="rect">
            <a:avLst/>
          </a:prstGeom>
        </p:spPr>
      </p:pic>
      <p:pic>
        <p:nvPicPr>
          <p:cNvPr id="7" name="Picture 6"/>
          <p:cNvPicPr>
            <a:picLocks noChangeAspect="1"/>
          </p:cNvPicPr>
          <p:nvPr/>
        </p:nvPicPr>
        <p:blipFill>
          <a:blip r:embed="rId4"/>
          <a:stretch>
            <a:fillRect/>
          </a:stretch>
        </p:blipFill>
        <p:spPr>
          <a:xfrm>
            <a:off x="3536306" y="3773175"/>
            <a:ext cx="2376635" cy="2048823"/>
          </a:xfrm>
          <a:prstGeom prst="rect">
            <a:avLst/>
          </a:prstGeom>
        </p:spPr>
      </p:pic>
      <p:sp>
        <p:nvSpPr>
          <p:cNvPr id="8" name="TextBox 7"/>
          <p:cNvSpPr txBox="1"/>
          <p:nvPr/>
        </p:nvSpPr>
        <p:spPr>
          <a:xfrm>
            <a:off x="694154" y="6053760"/>
            <a:ext cx="2318737" cy="461665"/>
          </a:xfrm>
          <a:prstGeom prst="rect">
            <a:avLst/>
          </a:prstGeom>
          <a:noFill/>
        </p:spPr>
        <p:txBody>
          <a:bodyPr wrap="square" rtlCol="0">
            <a:spAutoFit/>
          </a:bodyPr>
          <a:lstStyle/>
          <a:p>
            <a:pPr algn="ctr"/>
            <a:r>
              <a:rPr lang="en-US" sz="2400" dirty="0" smtClean="0"/>
              <a:t>The game</a:t>
            </a:r>
            <a:endParaRPr lang="en-US" sz="2400" dirty="0"/>
          </a:p>
        </p:txBody>
      </p:sp>
      <p:sp>
        <p:nvSpPr>
          <p:cNvPr id="9" name="TextBox 8"/>
          <p:cNvSpPr txBox="1"/>
          <p:nvPr/>
        </p:nvSpPr>
        <p:spPr>
          <a:xfrm>
            <a:off x="3517766" y="6048553"/>
            <a:ext cx="2318737" cy="461665"/>
          </a:xfrm>
          <a:prstGeom prst="rect">
            <a:avLst/>
          </a:prstGeom>
          <a:noFill/>
        </p:spPr>
        <p:txBody>
          <a:bodyPr wrap="square" rtlCol="0">
            <a:spAutoFit/>
          </a:bodyPr>
          <a:lstStyle/>
          <a:p>
            <a:pPr algn="ctr"/>
            <a:r>
              <a:rPr lang="en-US" sz="2400" dirty="0" smtClean="0"/>
              <a:t>The game</a:t>
            </a:r>
            <a:endParaRPr lang="en-US" sz="2400" dirty="0"/>
          </a:p>
        </p:txBody>
      </p:sp>
      <p:sp>
        <p:nvSpPr>
          <p:cNvPr id="10" name="TextBox 9"/>
          <p:cNvSpPr txBox="1"/>
          <p:nvPr/>
        </p:nvSpPr>
        <p:spPr>
          <a:xfrm>
            <a:off x="6365614" y="6053760"/>
            <a:ext cx="2318737" cy="461665"/>
          </a:xfrm>
          <a:prstGeom prst="rect">
            <a:avLst/>
          </a:prstGeom>
          <a:noFill/>
        </p:spPr>
        <p:txBody>
          <a:bodyPr wrap="square" rtlCol="0">
            <a:spAutoFit/>
          </a:bodyPr>
          <a:lstStyle/>
          <a:p>
            <a:pPr algn="ctr"/>
            <a:r>
              <a:rPr lang="en-US" sz="2400" dirty="0" smtClean="0"/>
              <a:t>The Game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3000" dirty="0" smtClean="0"/>
              <a:t>Words that are written the same way but have different meanings are called “homographs.”</a:t>
            </a:r>
          </a:p>
          <a:p>
            <a:r>
              <a:rPr lang="en-US" sz="3000" dirty="0" smtClean="0"/>
              <a:t>Words that sounds the same way (but are spelled differently) but have different meanings are called “homophones.”</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Note</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11" name="Picture 10"/>
          <p:cNvPicPr>
            <a:picLocks noChangeAspect="1"/>
          </p:cNvPicPr>
          <p:nvPr/>
        </p:nvPicPr>
        <p:blipFill>
          <a:blip r:embed="rId2"/>
          <a:stretch>
            <a:fillRect/>
          </a:stretch>
        </p:blipFill>
        <p:spPr>
          <a:xfrm>
            <a:off x="1572147" y="4015317"/>
            <a:ext cx="2931844" cy="2196053"/>
          </a:xfrm>
          <a:prstGeom prst="rect">
            <a:avLst/>
          </a:prstGeom>
        </p:spPr>
      </p:pic>
      <p:pic>
        <p:nvPicPr>
          <p:cNvPr id="12" name="Picture 11"/>
          <p:cNvPicPr>
            <a:picLocks noChangeAspect="1"/>
          </p:cNvPicPr>
          <p:nvPr/>
        </p:nvPicPr>
        <p:blipFill>
          <a:blip r:embed="rId3"/>
          <a:stretch>
            <a:fillRect/>
          </a:stretch>
        </p:blipFill>
        <p:spPr>
          <a:xfrm>
            <a:off x="5857096" y="3945583"/>
            <a:ext cx="1697153" cy="2265787"/>
          </a:xfrm>
          <a:prstGeom prst="rect">
            <a:avLst/>
          </a:prstGeom>
        </p:spPr>
      </p:pic>
      <p:sp>
        <p:nvSpPr>
          <p:cNvPr id="13" name="TextBox 12"/>
          <p:cNvSpPr txBox="1"/>
          <p:nvPr/>
        </p:nvSpPr>
        <p:spPr>
          <a:xfrm>
            <a:off x="2660579" y="6378241"/>
            <a:ext cx="1195870" cy="369332"/>
          </a:xfrm>
          <a:prstGeom prst="rect">
            <a:avLst/>
          </a:prstGeom>
          <a:noFill/>
        </p:spPr>
        <p:txBody>
          <a:bodyPr wrap="square" rtlCol="0">
            <a:spAutoFit/>
          </a:bodyPr>
          <a:lstStyle/>
          <a:p>
            <a:r>
              <a:rPr lang="en-US" dirty="0" smtClean="0"/>
              <a:t>Pita</a:t>
            </a:r>
            <a:endParaRPr lang="en-US" dirty="0"/>
          </a:p>
        </p:txBody>
      </p:sp>
      <p:sp>
        <p:nvSpPr>
          <p:cNvPr id="14" name="TextBox 13"/>
          <p:cNvSpPr txBox="1"/>
          <p:nvPr/>
        </p:nvSpPr>
        <p:spPr>
          <a:xfrm>
            <a:off x="6150289" y="6345975"/>
            <a:ext cx="1195870" cy="369332"/>
          </a:xfrm>
          <a:prstGeom prst="rect">
            <a:avLst/>
          </a:prstGeom>
          <a:noFill/>
        </p:spPr>
        <p:txBody>
          <a:bodyPr wrap="square" rtlCol="0">
            <a:spAutoFit/>
          </a:bodyPr>
          <a:lstStyle/>
          <a:p>
            <a:r>
              <a:rPr lang="en-US" dirty="0" err="1" smtClean="0"/>
              <a:t>Peeta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3000" dirty="0" smtClean="0"/>
              <a:t>To know a word, you also need to understand when it’s the right time to use it. You probably wouldn’t bring your grandmother to the Homecoming dance, and you shouldn’t use a phrase like “IDK” in a formal academic essay.</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Occasion</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2400" dirty="0" smtClean="0"/>
              <a:t>The authors of </a:t>
            </a:r>
            <a:r>
              <a:rPr lang="en-US" sz="2400" i="1" dirty="0" smtClean="0"/>
              <a:t>Greek and Latin Roots: Keys to Building Vocabulary</a:t>
            </a:r>
            <a:r>
              <a:rPr lang="en-US" sz="2400" dirty="0" smtClean="0"/>
              <a:t> (</a:t>
            </a:r>
            <a:r>
              <a:rPr lang="en-US" sz="2400" dirty="0" err="1" smtClean="0"/>
              <a:t>Rasinski</a:t>
            </a:r>
            <a:r>
              <a:rPr lang="en-US" sz="2400" dirty="0" smtClean="0"/>
              <a:t>, </a:t>
            </a:r>
            <a:r>
              <a:rPr lang="en-US" sz="2400" dirty="0" err="1" smtClean="0"/>
              <a:t>Padak</a:t>
            </a:r>
            <a:r>
              <a:rPr lang="en-US" sz="2400" dirty="0" smtClean="0"/>
              <a:t>, Newton, and Newton) note:</a:t>
            </a:r>
          </a:p>
          <a:p>
            <a:pPr>
              <a:buNone/>
            </a:pPr>
            <a:r>
              <a:rPr lang="en-US" sz="2400" dirty="0" smtClean="0"/>
              <a:t>“Knowing a word is not an all-or-nothing matter.” (13)</a:t>
            </a:r>
          </a:p>
          <a:p>
            <a:pPr>
              <a:buNone/>
            </a:pPr>
            <a:endParaRPr lang="en-US" sz="2400" dirty="0" smtClean="0"/>
          </a:p>
          <a:p>
            <a:pPr>
              <a:buNone/>
            </a:pPr>
            <a:r>
              <a:rPr lang="en-US" sz="2400" dirty="0" smtClean="0"/>
              <a:t>Getting to know new words this year will be a lot like making new friends – it might take an investment of time and energy on your part, but ultimately, you’ll be rewarded for your efforts.</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Keep in Mind...</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III – How to Learn Words, or: </a:t>
            </a:r>
            <a:r>
              <a:rPr lang="en-US"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Vocabularying</a:t>
            </a: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4000" dirty="0" smtClean="0"/>
              <a:t>There isn’t one single way to learn vocabulary words. Finding the best methods for you will probably take some trial and error. The following slides offer some suggestions for possible ways that you could prepare for your vocabulary quizzes.</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0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Caveat </a:t>
            </a:r>
            <a:r>
              <a:rPr lang="en-US" sz="6000"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Lecter</a:t>
            </a:r>
            <a:endPar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[Which is Latin for “Reader, Beware”]</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Consider the Depth of Your Understanding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157595" y="1622372"/>
            <a:ext cx="8681605" cy="400110"/>
          </a:xfrm>
          <a:prstGeom prst="rect">
            <a:avLst/>
          </a:prstGeom>
          <a:noFill/>
        </p:spPr>
        <p:txBody>
          <a:bodyPr wrap="square" rtlCol="0">
            <a:spAutoFit/>
          </a:bodyPr>
          <a:lstStyle/>
          <a:p>
            <a:pPr algn="ctr"/>
            <a:r>
              <a:rPr lang="en-US" sz="2000" b="1" dirty="0" smtClean="0"/>
              <a:t>For each word, consider where on the spectrum of understanding you fall:</a:t>
            </a:r>
            <a:endParaRPr lang="en-US" sz="2000" b="1" dirty="0"/>
          </a:p>
        </p:txBody>
      </p:sp>
      <p:cxnSp>
        <p:nvCxnSpPr>
          <p:cNvPr id="8" name="Straight Arrow Connector 7"/>
          <p:cNvCxnSpPr/>
          <p:nvPr/>
        </p:nvCxnSpPr>
        <p:spPr>
          <a:xfrm flipV="1">
            <a:off x="1195869" y="3949327"/>
            <a:ext cx="6702433" cy="9271"/>
          </a:xfrm>
          <a:prstGeom prst="straightConnector1">
            <a:avLst/>
          </a:prstGeom>
          <a:ln w="76200">
            <a:solidFill>
              <a:srgbClr val="FF000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52272" y="4709525"/>
            <a:ext cx="1316383" cy="1200329"/>
          </a:xfrm>
          <a:prstGeom prst="rect">
            <a:avLst/>
          </a:prstGeom>
          <a:noFill/>
        </p:spPr>
        <p:txBody>
          <a:bodyPr wrap="square" rtlCol="0">
            <a:spAutoFit/>
          </a:bodyPr>
          <a:lstStyle/>
          <a:p>
            <a:r>
              <a:rPr lang="en-US" dirty="0" smtClean="0"/>
              <a:t>Never heard the word – no idea</a:t>
            </a:r>
            <a:endParaRPr lang="en-US" dirty="0"/>
          </a:p>
        </p:txBody>
      </p:sp>
      <p:sp>
        <p:nvSpPr>
          <p:cNvPr id="10" name="TextBox 9"/>
          <p:cNvSpPr txBox="1"/>
          <p:nvPr/>
        </p:nvSpPr>
        <p:spPr>
          <a:xfrm>
            <a:off x="1950835" y="4648692"/>
            <a:ext cx="1316383" cy="1477328"/>
          </a:xfrm>
          <a:prstGeom prst="rect">
            <a:avLst/>
          </a:prstGeom>
          <a:noFill/>
        </p:spPr>
        <p:txBody>
          <a:bodyPr wrap="square" rtlCol="0">
            <a:spAutoFit/>
          </a:bodyPr>
          <a:lstStyle/>
          <a:p>
            <a:r>
              <a:rPr lang="en-US" dirty="0" smtClean="0"/>
              <a:t>Recognize the word, but don’t know what it means</a:t>
            </a:r>
            <a:endParaRPr lang="en-US" dirty="0"/>
          </a:p>
        </p:txBody>
      </p:sp>
      <p:sp>
        <p:nvSpPr>
          <p:cNvPr id="11" name="TextBox 10"/>
          <p:cNvSpPr txBox="1"/>
          <p:nvPr/>
        </p:nvSpPr>
        <p:spPr>
          <a:xfrm>
            <a:off x="3786338" y="4663170"/>
            <a:ext cx="1316383" cy="2031325"/>
          </a:xfrm>
          <a:prstGeom prst="rect">
            <a:avLst/>
          </a:prstGeom>
          <a:noFill/>
        </p:spPr>
        <p:txBody>
          <a:bodyPr wrap="square" rtlCol="0">
            <a:spAutoFit/>
          </a:bodyPr>
          <a:lstStyle/>
          <a:p>
            <a:r>
              <a:rPr lang="en-US" dirty="0" smtClean="0"/>
              <a:t>Recognize the word and have a sense of whether it’s positive or negative</a:t>
            </a:r>
            <a:endParaRPr lang="en-US" dirty="0"/>
          </a:p>
        </p:txBody>
      </p:sp>
      <p:sp>
        <p:nvSpPr>
          <p:cNvPr id="12" name="TextBox 11"/>
          <p:cNvSpPr txBox="1"/>
          <p:nvPr/>
        </p:nvSpPr>
        <p:spPr>
          <a:xfrm>
            <a:off x="5621882" y="4709525"/>
            <a:ext cx="1316383" cy="1200329"/>
          </a:xfrm>
          <a:prstGeom prst="rect">
            <a:avLst/>
          </a:prstGeom>
          <a:noFill/>
        </p:spPr>
        <p:txBody>
          <a:bodyPr wrap="square" rtlCol="0">
            <a:spAutoFit/>
          </a:bodyPr>
          <a:lstStyle/>
          <a:p>
            <a:r>
              <a:rPr lang="en-US" dirty="0" smtClean="0"/>
              <a:t>Can use the word, but struggle to define it</a:t>
            </a:r>
            <a:endParaRPr lang="en-US" dirty="0"/>
          </a:p>
        </p:txBody>
      </p:sp>
      <p:sp>
        <p:nvSpPr>
          <p:cNvPr id="13" name="TextBox 12"/>
          <p:cNvSpPr txBox="1"/>
          <p:nvPr/>
        </p:nvSpPr>
        <p:spPr>
          <a:xfrm>
            <a:off x="7522817" y="4709525"/>
            <a:ext cx="1316383" cy="1200329"/>
          </a:xfrm>
          <a:prstGeom prst="rect">
            <a:avLst/>
          </a:prstGeom>
          <a:noFill/>
        </p:spPr>
        <p:txBody>
          <a:bodyPr wrap="square" rtlCol="0">
            <a:spAutoFit/>
          </a:bodyPr>
          <a:lstStyle/>
          <a:p>
            <a:r>
              <a:rPr lang="en-US" dirty="0" smtClean="0"/>
              <a:t>Can use the word and explain its meaning</a:t>
            </a:r>
            <a:endParaRPr lang="en-US" dirty="0"/>
          </a:p>
        </p:txBody>
      </p:sp>
      <p:pic>
        <p:nvPicPr>
          <p:cNvPr id="14" name="Picture 13"/>
          <p:cNvPicPr>
            <a:picLocks noChangeAspect="1"/>
          </p:cNvPicPr>
          <p:nvPr/>
        </p:nvPicPr>
        <p:blipFill>
          <a:blip r:embed="rId2"/>
          <a:stretch>
            <a:fillRect/>
          </a:stretch>
        </p:blipFill>
        <p:spPr>
          <a:xfrm>
            <a:off x="1779920" y="2032923"/>
            <a:ext cx="1734671" cy="1414210"/>
          </a:xfrm>
          <a:prstGeom prst="rect">
            <a:avLst/>
          </a:prstGeom>
        </p:spPr>
      </p:pic>
      <p:pic>
        <p:nvPicPr>
          <p:cNvPr id="15" name="Picture 14"/>
          <p:cNvPicPr>
            <a:picLocks noChangeAspect="1"/>
          </p:cNvPicPr>
          <p:nvPr/>
        </p:nvPicPr>
        <p:blipFill>
          <a:blip r:embed="rId3"/>
          <a:stretch>
            <a:fillRect/>
          </a:stretch>
        </p:blipFill>
        <p:spPr>
          <a:xfrm>
            <a:off x="157595" y="2031838"/>
            <a:ext cx="1093384" cy="1415295"/>
          </a:xfrm>
          <a:prstGeom prst="rect">
            <a:avLst/>
          </a:prstGeom>
        </p:spPr>
      </p:pic>
      <p:pic>
        <p:nvPicPr>
          <p:cNvPr id="16" name="Picture 15"/>
          <p:cNvPicPr>
            <a:picLocks noChangeAspect="1"/>
          </p:cNvPicPr>
          <p:nvPr/>
        </p:nvPicPr>
        <p:blipFill>
          <a:blip r:embed="rId4"/>
          <a:stretch>
            <a:fillRect/>
          </a:stretch>
        </p:blipFill>
        <p:spPr>
          <a:xfrm>
            <a:off x="3913592" y="2032924"/>
            <a:ext cx="1520060" cy="1007866"/>
          </a:xfrm>
          <a:prstGeom prst="rect">
            <a:avLst/>
          </a:prstGeom>
        </p:spPr>
      </p:pic>
      <p:pic>
        <p:nvPicPr>
          <p:cNvPr id="17" name="Picture 16"/>
          <p:cNvPicPr>
            <a:picLocks noChangeAspect="1"/>
          </p:cNvPicPr>
          <p:nvPr/>
        </p:nvPicPr>
        <p:blipFill>
          <a:blip r:embed="rId5"/>
          <a:stretch>
            <a:fillRect/>
          </a:stretch>
        </p:blipFill>
        <p:spPr>
          <a:xfrm>
            <a:off x="5714582" y="2032924"/>
            <a:ext cx="1671971" cy="1414209"/>
          </a:xfrm>
          <a:prstGeom prst="rect">
            <a:avLst/>
          </a:prstGeom>
        </p:spPr>
      </p:pic>
      <p:pic>
        <p:nvPicPr>
          <p:cNvPr id="18" name="Picture 17"/>
          <p:cNvPicPr>
            <a:picLocks noChangeAspect="1"/>
          </p:cNvPicPr>
          <p:nvPr/>
        </p:nvPicPr>
        <p:blipFill>
          <a:blip r:embed="rId6"/>
          <a:stretch>
            <a:fillRect/>
          </a:stretch>
        </p:blipFill>
        <p:spPr>
          <a:xfrm>
            <a:off x="7726768" y="2097387"/>
            <a:ext cx="1224194" cy="11658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4000" dirty="0" smtClean="0"/>
              <a:t>Can you pronounce the word?</a:t>
            </a:r>
          </a:p>
          <a:p>
            <a:r>
              <a:rPr lang="en-US" sz="4000" dirty="0" smtClean="0"/>
              <a:t>Can you spell the word?</a:t>
            </a:r>
          </a:p>
          <a:p>
            <a:r>
              <a:rPr lang="en-US" sz="4000" dirty="0" smtClean="0"/>
              <a:t>Can you define the word?</a:t>
            </a:r>
          </a:p>
          <a:p>
            <a:r>
              <a:rPr lang="en-US" sz="4000" dirty="0" smtClean="0"/>
              <a:t>Can you use the word?</a:t>
            </a:r>
          </a:p>
          <a:p>
            <a:r>
              <a:rPr lang="en-US" sz="4000" dirty="0" smtClean="0"/>
              <a:t>Can you use the word at the right time?</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Consider the Different Kinds of Understanding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Apps for Vocabulary</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pic>
        <p:nvPicPr>
          <p:cNvPr id="6" name="Picture 5"/>
          <p:cNvPicPr>
            <a:picLocks noChangeAspect="1"/>
          </p:cNvPicPr>
          <p:nvPr/>
        </p:nvPicPr>
        <p:blipFill>
          <a:blip r:embed="rId2"/>
          <a:stretch>
            <a:fillRect/>
          </a:stretch>
        </p:blipFill>
        <p:spPr>
          <a:xfrm>
            <a:off x="340761" y="3040789"/>
            <a:ext cx="2219409" cy="1670984"/>
          </a:xfrm>
          <a:prstGeom prst="rect">
            <a:avLst/>
          </a:prstGeom>
        </p:spPr>
      </p:pic>
      <p:pic>
        <p:nvPicPr>
          <p:cNvPr id="7" name="Picture 6"/>
          <p:cNvPicPr>
            <a:picLocks noChangeAspect="1"/>
          </p:cNvPicPr>
          <p:nvPr/>
        </p:nvPicPr>
        <p:blipFill>
          <a:blip r:embed="rId3"/>
          <a:stretch>
            <a:fillRect/>
          </a:stretch>
        </p:blipFill>
        <p:spPr>
          <a:xfrm>
            <a:off x="721962" y="1370995"/>
            <a:ext cx="1475103" cy="1475103"/>
          </a:xfrm>
          <a:prstGeom prst="rect">
            <a:avLst/>
          </a:prstGeom>
        </p:spPr>
      </p:pic>
      <p:pic>
        <p:nvPicPr>
          <p:cNvPr id="8" name="Picture 7"/>
          <p:cNvPicPr>
            <a:picLocks noChangeAspect="1"/>
          </p:cNvPicPr>
          <p:nvPr/>
        </p:nvPicPr>
        <p:blipFill>
          <a:blip r:embed="rId4"/>
          <a:stretch>
            <a:fillRect/>
          </a:stretch>
        </p:blipFill>
        <p:spPr>
          <a:xfrm>
            <a:off x="3959372" y="3040789"/>
            <a:ext cx="1641539" cy="1670984"/>
          </a:xfrm>
          <a:prstGeom prst="rect">
            <a:avLst/>
          </a:prstGeom>
        </p:spPr>
      </p:pic>
      <p:pic>
        <p:nvPicPr>
          <p:cNvPr id="9" name="Picture 8"/>
          <p:cNvPicPr>
            <a:picLocks noChangeAspect="1"/>
          </p:cNvPicPr>
          <p:nvPr/>
        </p:nvPicPr>
        <p:blipFill>
          <a:blip r:embed="rId5"/>
          <a:stretch>
            <a:fillRect/>
          </a:stretch>
        </p:blipFill>
        <p:spPr>
          <a:xfrm>
            <a:off x="4005722" y="1280337"/>
            <a:ext cx="1565761" cy="1565761"/>
          </a:xfrm>
          <a:prstGeom prst="rect">
            <a:avLst/>
          </a:prstGeom>
        </p:spPr>
      </p:pic>
      <p:sp>
        <p:nvSpPr>
          <p:cNvPr id="10" name="TextBox 9"/>
          <p:cNvSpPr txBox="1"/>
          <p:nvPr/>
        </p:nvSpPr>
        <p:spPr>
          <a:xfrm>
            <a:off x="340761" y="4711774"/>
            <a:ext cx="2219409" cy="2062103"/>
          </a:xfrm>
          <a:prstGeom prst="rect">
            <a:avLst/>
          </a:prstGeom>
          <a:noFill/>
        </p:spPr>
        <p:txBody>
          <a:bodyPr wrap="square" rtlCol="0">
            <a:spAutoFit/>
          </a:bodyPr>
          <a:lstStyle/>
          <a:p>
            <a:r>
              <a:rPr lang="en-US" sz="1600" dirty="0" smtClean="0"/>
              <a:t>The classic choice for word nerds! The app gives you lots of definitions, and for a small fee, examples of uses in sentences. It also has pronunciation for most words!</a:t>
            </a:r>
            <a:endParaRPr lang="en-US" sz="1600" dirty="0"/>
          </a:p>
        </p:txBody>
      </p:sp>
      <p:sp>
        <p:nvSpPr>
          <p:cNvPr id="11" name="TextBox 10"/>
          <p:cNvSpPr txBox="1"/>
          <p:nvPr/>
        </p:nvSpPr>
        <p:spPr>
          <a:xfrm>
            <a:off x="3709956" y="4795897"/>
            <a:ext cx="2219409" cy="2062103"/>
          </a:xfrm>
          <a:prstGeom prst="rect">
            <a:avLst/>
          </a:prstGeom>
          <a:noFill/>
        </p:spPr>
        <p:txBody>
          <a:bodyPr wrap="square" rtlCol="0">
            <a:spAutoFit/>
          </a:bodyPr>
          <a:lstStyle/>
          <a:p>
            <a:r>
              <a:rPr lang="en-US" sz="1600" dirty="0" smtClean="0"/>
              <a:t>You can make your own decks of cards to practice. Best of all, you can import your definitions from </a:t>
            </a:r>
            <a:r>
              <a:rPr lang="en-US" sz="1600" dirty="0" err="1" smtClean="0"/>
              <a:t>Dictionary.com</a:t>
            </a:r>
            <a:r>
              <a:rPr lang="en-US" sz="1600" dirty="0" smtClean="0"/>
              <a:t> so you don’t have to type them all.</a:t>
            </a:r>
            <a:endParaRPr lang="en-US" sz="1600" dirty="0"/>
          </a:p>
        </p:txBody>
      </p:sp>
      <p:pic>
        <p:nvPicPr>
          <p:cNvPr id="12" name="Picture 11"/>
          <p:cNvPicPr>
            <a:picLocks noChangeAspect="1"/>
          </p:cNvPicPr>
          <p:nvPr/>
        </p:nvPicPr>
        <p:blipFill>
          <a:blip r:embed="rId6"/>
          <a:stretch>
            <a:fillRect/>
          </a:stretch>
        </p:blipFill>
        <p:spPr>
          <a:xfrm>
            <a:off x="6591189" y="1280337"/>
            <a:ext cx="1565761" cy="1565761"/>
          </a:xfrm>
          <a:prstGeom prst="rect">
            <a:avLst/>
          </a:prstGeom>
        </p:spPr>
      </p:pic>
      <p:pic>
        <p:nvPicPr>
          <p:cNvPr id="13" name="Picture 12"/>
          <p:cNvPicPr>
            <a:picLocks noChangeAspect="1"/>
          </p:cNvPicPr>
          <p:nvPr/>
        </p:nvPicPr>
        <p:blipFill>
          <a:blip r:embed="rId7"/>
          <a:stretch>
            <a:fillRect/>
          </a:stretch>
        </p:blipFill>
        <p:spPr>
          <a:xfrm>
            <a:off x="6850043" y="3040789"/>
            <a:ext cx="935751" cy="1670984"/>
          </a:xfrm>
          <a:prstGeom prst="rect">
            <a:avLst/>
          </a:prstGeom>
        </p:spPr>
      </p:pic>
      <p:sp>
        <p:nvSpPr>
          <p:cNvPr id="14" name="TextBox 13"/>
          <p:cNvSpPr txBox="1"/>
          <p:nvPr/>
        </p:nvSpPr>
        <p:spPr>
          <a:xfrm>
            <a:off x="6387512" y="4795897"/>
            <a:ext cx="2219409" cy="2062103"/>
          </a:xfrm>
          <a:prstGeom prst="rect">
            <a:avLst/>
          </a:prstGeom>
          <a:noFill/>
        </p:spPr>
        <p:txBody>
          <a:bodyPr wrap="square" rtlCol="0">
            <a:spAutoFit/>
          </a:bodyPr>
          <a:lstStyle/>
          <a:p>
            <a:r>
              <a:rPr lang="en-US" sz="1600" dirty="0" smtClean="0"/>
              <a:t>Created by MIT to offer a customized standardized test preparation system with sophisticated progress tracking. Use it in your spare time to get ready for the PSAT!</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2200" dirty="0" smtClean="0"/>
              <a:t>Make a personal connection to the words. Think of them as they relate to your own life.</a:t>
            </a:r>
          </a:p>
          <a:p>
            <a:pPr lvl="1"/>
            <a:r>
              <a:rPr lang="en-US" sz="2200" dirty="0" smtClean="0"/>
              <a:t>St. Louis University calls this “deep-processing,” and says, “deep-processing implies that these words become part of you.” (1)</a:t>
            </a:r>
          </a:p>
          <a:p>
            <a:r>
              <a:rPr lang="en-US" sz="2200" dirty="0" smtClean="0"/>
              <a:t>When you encounter a word you don’t know, make a habit of looking it up. It’s easier than ever with a </a:t>
            </a:r>
            <a:r>
              <a:rPr lang="en-US" sz="2200" dirty="0" err="1" smtClean="0"/>
              <a:t>smartphone</a:t>
            </a:r>
            <a:r>
              <a:rPr lang="en-US" sz="2200" dirty="0" smtClean="0"/>
              <a:t>!</a:t>
            </a:r>
          </a:p>
          <a:p>
            <a:r>
              <a:rPr lang="en-US" sz="2200" dirty="0" smtClean="0"/>
              <a:t>If you’re a visual person, try drawing pictures (they can be little doodles!) in addition to writing sentences.</a:t>
            </a:r>
          </a:p>
          <a:p>
            <a:r>
              <a:rPr lang="en-US" sz="2200" dirty="0" smtClean="0"/>
              <a:t>Practice saying the words aloud as you study them – this will strengthen the connections you are making in your brain!</a:t>
            </a:r>
          </a:p>
          <a:p>
            <a:r>
              <a:rPr lang="en-US" sz="2200" dirty="0" smtClean="0"/>
              <a:t>Study words multiple times over the week, not just the night before the quiz.</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Other Ideas for Studying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
        <p:nvSpPr>
          <p:cNvPr id="5" name="TextBox 4"/>
          <p:cNvSpPr txBox="1"/>
          <p:nvPr/>
        </p:nvSpPr>
        <p:spPr>
          <a:xfrm>
            <a:off x="609600" y="6229910"/>
            <a:ext cx="7946894" cy="646331"/>
          </a:xfrm>
          <a:prstGeom prst="rect">
            <a:avLst/>
          </a:prstGeom>
          <a:noFill/>
        </p:spPr>
        <p:txBody>
          <a:bodyPr wrap="square" rtlCol="0">
            <a:spAutoFit/>
          </a:bodyPr>
          <a:lstStyle/>
          <a:p>
            <a:r>
              <a:rPr lang="en-US" dirty="0" smtClean="0"/>
              <a:t>http://www.slu.edu/colleges/AS/languages/classical/latin/tchmat/grammar/lvocab2.html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4710</TotalTime>
  <Words>1657</Words>
  <Application>Microsoft Office PowerPoint</Application>
  <PresentationFormat>On-screen Show (4:3)</PresentationFormat>
  <Paragraphs>125</Paragraphs>
  <Slides>34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Adventure Normal</vt:lpstr>
      <vt:lpstr>Arial</vt:lpstr>
      <vt:lpstr>Calibri</vt:lpstr>
      <vt:lpstr>Office Theme</vt:lpstr>
      <vt:lpstr>Vocabulary in English I</vt:lpstr>
      <vt:lpstr>Introduction</vt:lpstr>
      <vt:lpstr>Part I – What’s in it for You?  Part II – What Does it Mean to Know a Word?  Part III – How to Learn Words, Or: Vocabularying</vt:lpstr>
      <vt:lpstr>Part I – What’s in it for You? </vt:lpstr>
      <vt:lpstr>PowerPoint Presentation</vt:lpstr>
      <vt:lpstr>PowerPoint Presentation</vt:lpstr>
      <vt:lpstr>PowerPoint Presentation</vt:lpstr>
      <vt:lpstr>PowerPoint Presentation</vt:lpstr>
      <vt:lpstr>PowerPoint Presentation</vt:lpstr>
      <vt:lpstr>“As vocabulary is reduced, so are the number of feelings you can express, the number of events you can describe, the number of things you can identify! Not only understanding is limited, but also experience. Man grows by language. Whenever he limits language, he retrogresses!”  Sheri S. Tepper, A Plague of Angels</vt:lpstr>
      <vt:lpstr>PowerPoint Presentation</vt:lpstr>
      <vt:lpstr>“Writers fish for the right words liker fishermen fish for, um, whatever those aquatic creatures with fins and gills are called.”   -Jared Kintz</vt:lpstr>
      <vt:lpstr>Part II – What Does it Mean to Know a Word? </vt:lpstr>
      <vt:lpstr>PowerPoint Presentation</vt:lpstr>
      <vt:lpstr>PowerPoint Presentation</vt:lpstr>
      <vt:lpstr>PowerPoint Presentation</vt:lpstr>
      <vt:lpstr>PowerPoint Presentation</vt:lpstr>
      <vt:lpstr>PowerPoint Presentation</vt:lpstr>
      <vt:lpstr>stratified</vt:lpstr>
      <vt:lpstr>IT ALL MAKES SENSE!</vt:lpstr>
      <vt:lpstr>stratified</vt:lpstr>
      <vt:lpstr>If you Google your word plus “etymology,” you can sometimes get a cool map of its roots plus lots of other interesting information.</vt:lpstr>
      <vt:lpstr>PowerPoint Presentation</vt:lpstr>
      <vt:lpstr>PowerPoint Presentation</vt:lpstr>
      <vt:lpstr>PowerPoint Presentation</vt:lpstr>
      <vt:lpstr>PowerPoint Presentation</vt:lpstr>
      <vt:lpstr>PowerPoint Presentation</vt:lpstr>
      <vt:lpstr>PowerPoint Presentation</vt:lpstr>
      <vt:lpstr>Part III – How to Learn Words, or: Vocabularying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in English I</dc:title>
  <dc:creator>Elizabeth Chapman</dc:creator>
  <cp:lastModifiedBy>Chapman, Elizabeth M</cp:lastModifiedBy>
  <cp:revision>15</cp:revision>
  <dcterms:created xsi:type="dcterms:W3CDTF">2013-09-01T01:09:51Z</dcterms:created>
  <dcterms:modified xsi:type="dcterms:W3CDTF">2015-08-26T13:34:42Z</dcterms:modified>
</cp:coreProperties>
</file>