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4" r:id="rId6"/>
    <p:sldId id="258" r:id="rId7"/>
    <p:sldId id="260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189E"/>
    <a:srgbClr val="FEFEFE"/>
    <a:srgbClr val="D91DBE"/>
    <a:srgbClr val="F4AEEA"/>
    <a:srgbClr val="F6E4F8"/>
    <a:srgbClr val="F6E1F7"/>
    <a:srgbClr val="F4B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47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46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1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7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8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9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91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3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4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5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6E4F8"/>
            </a:gs>
            <a:gs pos="32000">
              <a:srgbClr val="F4AEEA"/>
            </a:gs>
            <a:gs pos="83000">
              <a:srgbClr val="F4B0EB"/>
            </a:gs>
            <a:gs pos="100000">
              <a:srgbClr val="F6E1F7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A8E68-A5FE-4AE1-9DE1-7088D067D6ED}" type="datetimeFigureOut">
              <a:rPr lang="en-US" smtClean="0"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891FC-D068-41BF-8227-B797E677A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7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478" y="2472861"/>
            <a:ext cx="11532358" cy="238760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  <a:t>Direct Objects,</a:t>
            </a:r>
            <a:br>
              <a:rPr lang="en-US" sz="6600" b="1" dirty="0" smtClean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</a:br>
            <a:r>
              <a:rPr lang="en-US" sz="6600" b="1" dirty="0" smtClean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  <a:t>Indirect Objects,</a:t>
            </a:r>
            <a:r>
              <a:rPr lang="en-US" sz="6600" b="1" dirty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  <a:t> </a:t>
            </a:r>
            <a:r>
              <a:rPr lang="en-US" sz="6600" b="1" dirty="0" smtClean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  <a:t>and</a:t>
            </a:r>
            <a:r>
              <a:rPr lang="en-US" sz="6600" b="1" smtClean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  <a:t/>
            </a:r>
            <a:br>
              <a:rPr lang="en-US" sz="6600" b="1" smtClean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</a:br>
            <a:r>
              <a:rPr lang="en-US" sz="6600" b="1" smtClean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  <a:t>Disgruntled </a:t>
            </a:r>
            <a:r>
              <a:rPr lang="en-US" sz="6600" b="1" dirty="0" smtClean="0">
                <a:solidFill>
                  <a:srgbClr val="D91DBE"/>
                </a:solidFill>
                <a:effectLst>
                  <a:glow rad="50800">
                    <a:schemeClr val="accent1">
                      <a:alpha val="40000"/>
                    </a:schemeClr>
                  </a:glow>
                  <a:outerShdw blurRad="50800" dist="38100" algn="l" rotWithShape="0">
                    <a:prstClr val="black">
                      <a:alpha val="94000"/>
                    </a:prstClr>
                  </a:outerShdw>
                </a:effectLst>
                <a:latin typeface="Airplanes in the Night Sky" pitchFamily="2" charset="0"/>
                <a:ea typeface="Airplanes in the Night Sky" pitchFamily="2" charset="0"/>
              </a:rPr>
              <a:t>Disney Princesses</a:t>
            </a:r>
            <a:endParaRPr lang="en-US" sz="6600" b="1" dirty="0">
              <a:solidFill>
                <a:srgbClr val="D91DBE"/>
              </a:solidFill>
              <a:effectLst>
                <a:glow rad="50800">
                  <a:schemeClr val="accent1">
                    <a:alpha val="40000"/>
                  </a:schemeClr>
                </a:glow>
                <a:outerShdw blurRad="50800" dist="38100" algn="l" rotWithShape="0">
                  <a:prstClr val="black">
                    <a:alpha val="94000"/>
                  </a:prstClr>
                </a:outerShdw>
              </a:effectLst>
              <a:latin typeface="Airplanes in the Night Sky" pitchFamily="2" charset="0"/>
              <a:ea typeface="Airplanes in the Night Sk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3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90213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Arial Narrow" panose="020B0606020202030204" pitchFamily="34" charset="0"/>
              </a:rPr>
              <a:t>Snow White cleans the house.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://www.londonofficecleaners.net/wp-content/uploads/2015/01/snow-white-clea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9" y="2251467"/>
            <a:ext cx="7960214" cy="443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093843" y="1561519"/>
            <a:ext cx="2363373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69280" y="1561519"/>
            <a:ext cx="3362178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18449" y="1674055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48267" y="1610250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predicate</a:t>
            </a:r>
            <a:endParaRPr lang="en-US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Left Bracket 10"/>
          <p:cNvSpPr/>
          <p:nvPr/>
        </p:nvSpPr>
        <p:spPr>
          <a:xfrm rot="5400000">
            <a:off x="6217748" y="280975"/>
            <a:ext cx="81888" cy="1280502"/>
          </a:xfrm>
          <a:prstGeom prst="leftBracket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/>
          <p:cNvSpPr/>
          <p:nvPr/>
        </p:nvSpPr>
        <p:spPr>
          <a:xfrm rot="5400000">
            <a:off x="7988002" y="-81286"/>
            <a:ext cx="81888" cy="2005023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468341" y="540064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d</a:t>
            </a:r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irect object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77719" y="525611"/>
            <a:ext cx="9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verb</a:t>
            </a:r>
            <a:endParaRPr lang="en-US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4177056" y="1674055"/>
            <a:ext cx="490478" cy="146493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275529" y="959545"/>
            <a:ext cx="1366169" cy="4090127"/>
          </a:xfrm>
          <a:prstGeom prst="straightConnector1">
            <a:avLst/>
          </a:prstGeom>
          <a:ln w="38100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Straight Connector 1026"/>
          <p:cNvCxnSpPr/>
          <p:nvPr/>
        </p:nvCxnSpPr>
        <p:spPr>
          <a:xfrm flipH="1">
            <a:off x="5827594" y="959545"/>
            <a:ext cx="1198840" cy="3653398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Left Bracket 1028"/>
          <p:cNvSpPr/>
          <p:nvPr/>
        </p:nvSpPr>
        <p:spPr>
          <a:xfrm rot="6000000">
            <a:off x="5612549" y="3685758"/>
            <a:ext cx="405735" cy="2319167"/>
          </a:xfrm>
          <a:prstGeom prst="leftBracket">
            <a:avLst/>
          </a:prstGeom>
          <a:ln w="38100">
            <a:solidFill>
              <a:srgbClr val="0070C0"/>
            </a:solidFill>
            <a:prstDash val="sysDash"/>
            <a:headEnd type="triangl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TextBox 1029"/>
          <p:cNvSpPr txBox="1"/>
          <p:nvPr/>
        </p:nvSpPr>
        <p:spPr>
          <a:xfrm>
            <a:off x="8417910" y="2477265"/>
            <a:ext cx="3257538" cy="1323439"/>
          </a:xfrm>
          <a:prstGeom prst="rect">
            <a:avLst/>
          </a:prstGeom>
          <a:solidFill>
            <a:schemeClr val="accent4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 Narrow" panose="020B0606020202030204" pitchFamily="34" charset="0"/>
              </a:rPr>
              <a:t>The verb </a:t>
            </a:r>
            <a:r>
              <a:rPr lang="en-US" sz="2000" dirty="0" smtClean="0">
                <a:latin typeface="Arial Narrow" panose="020B0606020202030204" pitchFamily="34" charset="0"/>
              </a:rPr>
              <a:t>in the predicate is the </a:t>
            </a:r>
            <a:r>
              <a:rPr lang="en-US" sz="2000" i="1" dirty="0" smtClean="0">
                <a:latin typeface="Arial Narrow" panose="020B0606020202030204" pitchFamily="34" charset="0"/>
              </a:rPr>
              <a:t>action word</a:t>
            </a:r>
            <a:r>
              <a:rPr lang="en-US" sz="2000" dirty="0" smtClean="0">
                <a:latin typeface="Arial Narrow" panose="020B0606020202030204" pitchFamily="34" charset="0"/>
              </a:rPr>
              <a:t>. Sentences with direct objects use a special kind of verb called </a:t>
            </a:r>
            <a:r>
              <a:rPr lang="en-US" sz="2000" i="1" dirty="0" smtClean="0">
                <a:latin typeface="Arial Narrow" panose="020B0606020202030204" pitchFamily="34" charset="0"/>
              </a:rPr>
              <a:t>a transitive verb.</a:t>
            </a:r>
            <a:endParaRPr lang="en-US" sz="2000" i="1" dirty="0">
              <a:latin typeface="Arial Narrow" panose="020B0606020202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454202" y="4049032"/>
            <a:ext cx="3257538" cy="1015663"/>
          </a:xfrm>
          <a:prstGeom prst="rect">
            <a:avLst/>
          </a:prstGeom>
          <a:solidFill>
            <a:schemeClr val="accent5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 Narrow" panose="020B0606020202030204" pitchFamily="34" charset="0"/>
              </a:rPr>
              <a:t>The direct object </a:t>
            </a:r>
            <a:r>
              <a:rPr lang="en-US" sz="2000" dirty="0" smtClean="0">
                <a:latin typeface="Arial Narrow" panose="020B0606020202030204" pitchFamily="34" charset="0"/>
              </a:rPr>
              <a:t>in the predicate is the thing that receives the action.</a:t>
            </a:r>
            <a:endParaRPr lang="en-US" sz="20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39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1" grpId="0" animBg="1"/>
      <p:bldP spid="13" grpId="0" animBg="1"/>
      <p:bldP spid="14" grpId="0"/>
      <p:bldP spid="15" grpId="0"/>
      <p:bldP spid="1029" grpId="0" animBg="1"/>
      <p:bldP spid="1030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Narrow" panose="020B0606020202030204" pitchFamily="34" charset="0"/>
              </a:rPr>
              <a:t>Transitive verbs </a:t>
            </a:r>
            <a:r>
              <a:rPr lang="en-US" dirty="0" smtClean="0">
                <a:latin typeface="Arial Narrow" panose="020B0606020202030204" pitchFamily="34" charset="0"/>
              </a:rPr>
              <a:t>are verbs that transfer the action from the subject to the direct object.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3582" y="1799426"/>
            <a:ext cx="6168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Arial Narrow" panose="020B0606020202030204" pitchFamily="34" charset="0"/>
              </a:rPr>
              <a:t>Snow White </a:t>
            </a:r>
            <a:r>
              <a:rPr lang="en-US" sz="3200" b="1" dirty="0" smtClean="0">
                <a:latin typeface="Arial Narrow" panose="020B0606020202030204" pitchFamily="34" charset="0"/>
              </a:rPr>
              <a:t>cleans</a:t>
            </a:r>
            <a:r>
              <a:rPr lang="en-US" sz="3200" dirty="0" smtClean="0">
                <a:latin typeface="Arial Narrow" panose="020B0606020202030204" pitchFamily="34" charset="0"/>
              </a:rPr>
              <a:t> the house.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3582" y="2741974"/>
            <a:ext cx="6168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Arial Narrow" panose="020B0606020202030204" pitchFamily="34" charset="0"/>
              </a:rPr>
              <a:t>Snow White </a:t>
            </a:r>
            <a:r>
              <a:rPr lang="en-US" sz="3200" b="1" dirty="0" smtClean="0">
                <a:latin typeface="Arial Narrow" panose="020B0606020202030204" pitchFamily="34" charset="0"/>
              </a:rPr>
              <a:t>scrubs</a:t>
            </a:r>
            <a:r>
              <a:rPr lang="en-US" sz="3200" dirty="0" smtClean="0">
                <a:latin typeface="Arial Narrow" panose="020B0606020202030204" pitchFamily="34" charset="0"/>
              </a:rPr>
              <a:t> the dishes.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3582" y="3655529"/>
            <a:ext cx="6168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Arial Narrow" panose="020B0606020202030204" pitchFamily="34" charset="0"/>
              </a:rPr>
              <a:t>Snow White </a:t>
            </a:r>
            <a:r>
              <a:rPr lang="en-US" sz="3200" b="1" dirty="0" smtClean="0">
                <a:latin typeface="Arial Narrow" panose="020B0606020202030204" pitchFamily="34" charset="0"/>
              </a:rPr>
              <a:t>sweeps</a:t>
            </a:r>
            <a:r>
              <a:rPr lang="en-US" sz="3200" dirty="0" smtClean="0">
                <a:latin typeface="Arial Narrow" panose="020B0606020202030204" pitchFamily="34" charset="0"/>
              </a:rPr>
              <a:t> the floors.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3582" y="4569937"/>
            <a:ext cx="6168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Arial Narrow" panose="020B0606020202030204" pitchFamily="34" charset="0"/>
              </a:rPr>
              <a:t>Snow White </a:t>
            </a:r>
            <a:r>
              <a:rPr lang="en-US" sz="3200" b="1" dirty="0" smtClean="0">
                <a:latin typeface="Arial Narrow" panose="020B0606020202030204" pitchFamily="34" charset="0"/>
              </a:rPr>
              <a:t>washes</a:t>
            </a:r>
            <a:r>
              <a:rPr lang="en-US" sz="3200" dirty="0" smtClean="0">
                <a:latin typeface="Arial Narrow" panose="020B0606020202030204" pitchFamily="34" charset="0"/>
              </a:rPr>
              <a:t> the windows.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3582" y="5538930"/>
            <a:ext cx="6168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Arial Narrow" panose="020B0606020202030204" pitchFamily="34" charset="0"/>
              </a:rPr>
              <a:t>Snow White </a:t>
            </a:r>
            <a:r>
              <a:rPr lang="en-US" sz="3200" b="1" dirty="0" smtClean="0">
                <a:latin typeface="Arial Narrow" panose="020B0606020202030204" pitchFamily="34" charset="0"/>
              </a:rPr>
              <a:t>takes</a:t>
            </a:r>
            <a:r>
              <a:rPr lang="en-US" sz="3200" dirty="0" smtClean="0">
                <a:latin typeface="Arial Narrow" panose="020B0606020202030204" pitchFamily="34" charset="0"/>
              </a:rPr>
              <a:t> Lexapro.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043451" y="2482665"/>
            <a:ext cx="941695" cy="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57098" y="3465505"/>
            <a:ext cx="941695" cy="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47916" y="4395832"/>
            <a:ext cx="1160060" cy="10326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043450" y="5293267"/>
            <a:ext cx="1064526" cy="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09248" y="6231258"/>
            <a:ext cx="941695" cy="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/>
          <p:cNvSpPr/>
          <p:nvPr/>
        </p:nvSpPr>
        <p:spPr>
          <a:xfrm rot="20056901">
            <a:off x="2040684" y="1900249"/>
            <a:ext cx="2574181" cy="2034148"/>
          </a:xfrm>
          <a:prstGeom prst="arc">
            <a:avLst>
              <a:gd name="adj1" fmla="val 15586048"/>
              <a:gd name="adj2" fmla="val 20546608"/>
            </a:avLst>
          </a:prstGeom>
          <a:ln w="25400">
            <a:solidFill>
              <a:srgbClr val="FFC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 rot="20056901">
            <a:off x="2097548" y="2871519"/>
            <a:ext cx="2574181" cy="2034148"/>
          </a:xfrm>
          <a:prstGeom prst="arc">
            <a:avLst>
              <a:gd name="adj1" fmla="val 15586048"/>
              <a:gd name="adj2" fmla="val 20546608"/>
            </a:avLst>
          </a:prstGeom>
          <a:ln w="25400">
            <a:solidFill>
              <a:srgbClr val="FFC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/>
          <p:cNvSpPr/>
          <p:nvPr/>
        </p:nvSpPr>
        <p:spPr>
          <a:xfrm rot="20056901">
            <a:off x="2127116" y="3733604"/>
            <a:ext cx="2574181" cy="2034148"/>
          </a:xfrm>
          <a:prstGeom prst="arc">
            <a:avLst>
              <a:gd name="adj1" fmla="val 15586048"/>
              <a:gd name="adj2" fmla="val 20546608"/>
            </a:avLst>
          </a:prstGeom>
          <a:ln w="25400">
            <a:solidFill>
              <a:srgbClr val="FFC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 rot="20056901">
            <a:off x="2099820" y="4661660"/>
            <a:ext cx="2574181" cy="2034148"/>
          </a:xfrm>
          <a:prstGeom prst="arc">
            <a:avLst>
              <a:gd name="adj1" fmla="val 15586048"/>
              <a:gd name="adj2" fmla="val 20546608"/>
            </a:avLst>
          </a:prstGeom>
          <a:ln w="25400">
            <a:solidFill>
              <a:srgbClr val="FFC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/>
          <p:cNvSpPr/>
          <p:nvPr/>
        </p:nvSpPr>
        <p:spPr>
          <a:xfrm rot="20056901">
            <a:off x="1936048" y="5603356"/>
            <a:ext cx="2574181" cy="2034148"/>
          </a:xfrm>
          <a:prstGeom prst="arc">
            <a:avLst>
              <a:gd name="adj1" fmla="val 15586048"/>
              <a:gd name="adj2" fmla="val 20546608"/>
            </a:avLst>
          </a:prstGeom>
          <a:ln w="25400">
            <a:solidFill>
              <a:srgbClr val="FFC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823359" y="2009984"/>
            <a:ext cx="4777237" cy="1631216"/>
          </a:xfrm>
          <a:prstGeom prst="rect">
            <a:avLst/>
          </a:prstGeom>
          <a:solidFill>
            <a:schemeClr val="accent4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 Narrow" panose="020B0606020202030204" pitchFamily="34" charset="0"/>
              </a:rPr>
              <a:t>Intransitive verbs </a:t>
            </a:r>
            <a:r>
              <a:rPr lang="en-US" sz="2000" dirty="0" smtClean="0">
                <a:latin typeface="Arial Narrow" panose="020B0606020202030204" pitchFamily="34" charset="0"/>
              </a:rPr>
              <a:t>are verbs that do no connect a subject to a direct object.</a:t>
            </a:r>
          </a:p>
          <a:p>
            <a:endParaRPr lang="en-US" sz="2000" i="1" dirty="0">
              <a:latin typeface="Arial Narrow" panose="020B0606020202030204" pitchFamily="34" charset="0"/>
            </a:endParaRPr>
          </a:p>
          <a:p>
            <a:r>
              <a:rPr lang="en-US" sz="2000" i="1" dirty="0" smtClean="0">
                <a:latin typeface="Arial Narrow" panose="020B0606020202030204" pitchFamily="34" charset="0"/>
              </a:rPr>
              <a:t>Snow White </a:t>
            </a:r>
            <a:r>
              <a:rPr lang="en-US" sz="2000" i="1" u="sng" dirty="0" smtClean="0">
                <a:latin typeface="Arial Narrow" panose="020B0606020202030204" pitchFamily="34" charset="0"/>
              </a:rPr>
              <a:t>cries.</a:t>
            </a:r>
          </a:p>
          <a:p>
            <a:r>
              <a:rPr lang="en-US" sz="2000" i="1" dirty="0" smtClean="0">
                <a:latin typeface="Arial Narrow" panose="020B0606020202030204" pitchFamily="34" charset="0"/>
              </a:rPr>
              <a:t>Snow White </a:t>
            </a:r>
            <a:r>
              <a:rPr lang="en-US" sz="2000" i="1" u="sng" dirty="0" smtClean="0">
                <a:latin typeface="Arial Narrow" panose="020B0606020202030204" pitchFamily="34" charset="0"/>
              </a:rPr>
              <a:t>despairs.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23358" y="4071027"/>
            <a:ext cx="4777237" cy="1938992"/>
          </a:xfrm>
          <a:prstGeom prst="rect">
            <a:avLst/>
          </a:prstGeom>
          <a:solidFill>
            <a:schemeClr val="accent4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 Narrow" panose="020B0606020202030204" pitchFamily="34" charset="0"/>
              </a:rPr>
              <a:t>Note that some verbs can be both transitive and intransitive, depending on how they are used in the sentence.</a:t>
            </a:r>
            <a:endParaRPr lang="en-US" sz="2000" dirty="0" smtClean="0">
              <a:latin typeface="Arial Narrow" panose="020B0606020202030204" pitchFamily="34" charset="0"/>
            </a:endParaRPr>
          </a:p>
          <a:p>
            <a:endParaRPr lang="en-US" sz="2000" b="1" dirty="0">
              <a:latin typeface="Arial Narrow" panose="020B0606020202030204" pitchFamily="34" charset="0"/>
            </a:endParaRPr>
          </a:p>
          <a:p>
            <a:r>
              <a:rPr lang="en-US" sz="2000" i="1" dirty="0" smtClean="0">
                <a:latin typeface="Arial Narrow" panose="020B0606020202030204" pitchFamily="34" charset="0"/>
              </a:rPr>
              <a:t>Snow White </a:t>
            </a:r>
            <a:r>
              <a:rPr lang="en-US" sz="2000" i="1" u="sng" dirty="0" smtClean="0">
                <a:latin typeface="Arial Narrow" panose="020B0606020202030204" pitchFamily="34" charset="0"/>
              </a:rPr>
              <a:t>sings</a:t>
            </a:r>
            <a:r>
              <a:rPr lang="en-US" sz="2000" i="1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en-US" sz="2000" i="1" dirty="0" smtClean="0">
                <a:latin typeface="Arial Narrow" panose="020B0606020202030204" pitchFamily="34" charset="0"/>
              </a:rPr>
              <a:t>Snow White </a:t>
            </a:r>
            <a:r>
              <a:rPr lang="en-US" sz="2000" i="1" u="sng" dirty="0" smtClean="0">
                <a:latin typeface="Arial Narrow" panose="020B0606020202030204" pitchFamily="34" charset="0"/>
              </a:rPr>
              <a:t>sings</a:t>
            </a:r>
            <a:r>
              <a:rPr lang="en-US" sz="2000" i="1" dirty="0" smtClean="0">
                <a:latin typeface="Arial Narrow" panose="020B0606020202030204" pitchFamily="34" charset="0"/>
              </a:rPr>
              <a:t> a song of misery.</a:t>
            </a:r>
            <a:endParaRPr lang="en-US" sz="20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11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84" y="381756"/>
            <a:ext cx="10713704" cy="823912"/>
          </a:xfrm>
        </p:spPr>
        <p:txBody>
          <a:bodyPr>
            <a:normAutofit/>
          </a:bodyPr>
          <a:lstStyle/>
          <a:p>
            <a:pPr algn="ctr"/>
            <a:r>
              <a:rPr lang="en-US" sz="4800" b="0" dirty="0" smtClean="0">
                <a:latin typeface="Arial Narrow" panose="020B0606020202030204" pitchFamily="34" charset="0"/>
              </a:rPr>
              <a:t>Transitive or Intransitive?</a:t>
            </a:r>
            <a:endParaRPr lang="en-US" sz="4800" b="0" dirty="0">
              <a:latin typeface="Arial Narrow" panose="020B0606020202030204" pitchFamily="34" charset="0"/>
            </a:endParaRPr>
          </a:p>
        </p:txBody>
      </p:sp>
      <p:pic>
        <p:nvPicPr>
          <p:cNvPr id="7170" name="Picture 2" descr="https://cultrbox.files.wordpress.com/2015/02/the-little-mermaid-ariel-signing-contra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637" y="3954380"/>
            <a:ext cx="3420859" cy="2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b.vimeocdn.com/ts/801/448/80144868_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636" y="1751499"/>
            <a:ext cx="3420859" cy="192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0632" y="1363580"/>
            <a:ext cx="665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Ariel </a:t>
            </a:r>
            <a:r>
              <a:rPr lang="en-US" sz="32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sings </a:t>
            </a:r>
            <a:r>
              <a:rPr lang="en-US" sz="3200" dirty="0" smtClean="0">
                <a:latin typeface="Arial Narrow" panose="020B0606020202030204" pitchFamily="34" charset="0"/>
              </a:rPr>
              <a:t>all the time.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4696" y="2093492"/>
            <a:ext cx="665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Ariel </a:t>
            </a:r>
            <a:r>
              <a:rPr lang="en-US" sz="32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signs </a:t>
            </a:r>
            <a:r>
              <a:rPr lang="en-US" sz="3200" dirty="0" smtClean="0">
                <a:latin typeface="Arial Narrow" panose="020B0606020202030204" pitchFamily="34" charset="0"/>
              </a:rPr>
              <a:t>her name.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4696" y="2847472"/>
            <a:ext cx="665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Ariel </a:t>
            </a:r>
            <a:r>
              <a:rPr lang="en-US" sz="32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forfeits </a:t>
            </a:r>
            <a:r>
              <a:rPr lang="en-US" sz="3200" dirty="0" smtClean="0">
                <a:latin typeface="Arial Narrow" panose="020B0606020202030204" pitchFamily="34" charset="0"/>
              </a:rPr>
              <a:t>her voice to win love.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0738" y="5173958"/>
            <a:ext cx="665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Ariel </a:t>
            </a:r>
            <a:r>
              <a:rPr lang="en-US" sz="32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regrets </a:t>
            </a:r>
            <a:r>
              <a:rPr lang="en-US" sz="3200" dirty="0" smtClean="0">
                <a:latin typeface="Arial Narrow" panose="020B0606020202030204" pitchFamily="34" charset="0"/>
              </a:rPr>
              <a:t>her decision.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0738" y="3585409"/>
            <a:ext cx="665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Prince Eric </a:t>
            </a:r>
            <a:r>
              <a:rPr lang="en-US" sz="32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loses </a:t>
            </a:r>
            <a:r>
              <a:rPr lang="en-US" sz="3200" dirty="0" smtClean="0">
                <a:latin typeface="Arial Narrow" panose="020B0606020202030204" pitchFamily="34" charset="0"/>
              </a:rPr>
              <a:t>interest in Ariel.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0738" y="4339388"/>
            <a:ext cx="665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Ursula </a:t>
            </a:r>
            <a:r>
              <a:rPr lang="en-US" sz="32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laughs </a:t>
            </a:r>
            <a:r>
              <a:rPr lang="en-US" sz="3200" dirty="0" smtClean="0">
                <a:latin typeface="Arial Narrow" panose="020B0606020202030204" pitchFamily="34" charset="0"/>
              </a:rPr>
              <a:t>evilly.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6780" y="5975679"/>
            <a:ext cx="665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Ariel </a:t>
            </a:r>
            <a:r>
              <a:rPr lang="en-US" sz="32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dies </a:t>
            </a:r>
            <a:r>
              <a:rPr lang="en-US" sz="3200" dirty="0" smtClean="0">
                <a:latin typeface="Arial Narrow" panose="020B0606020202030204" pitchFamily="34" charset="0"/>
              </a:rPr>
              <a:t>sad and alone.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78440" y="135556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INTRANSITIVE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02504" y="206943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1700" y="283945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25449" y="3593432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30840" y="4395535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INTRANSITIVE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83764" y="519764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62924" y="5983701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INTRANSITIVE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786063" y="2021276"/>
            <a:ext cx="1748590" cy="192535"/>
          </a:xfrm>
          <a:custGeom>
            <a:avLst/>
            <a:gdLst>
              <a:gd name="connsiteX0" fmla="*/ 0 w 1748590"/>
              <a:gd name="connsiteY0" fmla="*/ 192535 h 192535"/>
              <a:gd name="connsiteX1" fmla="*/ 705853 w 1748590"/>
              <a:gd name="connsiteY1" fmla="*/ 29 h 192535"/>
              <a:gd name="connsiteX2" fmla="*/ 1716505 w 1748590"/>
              <a:gd name="connsiteY2" fmla="*/ 176492 h 192535"/>
              <a:gd name="connsiteX3" fmla="*/ 1716505 w 1748590"/>
              <a:gd name="connsiteY3" fmla="*/ 176492 h 192535"/>
              <a:gd name="connsiteX4" fmla="*/ 1748590 w 1748590"/>
              <a:gd name="connsiteY4" fmla="*/ 192535 h 19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8590" h="192535">
                <a:moveTo>
                  <a:pt x="0" y="192535"/>
                </a:moveTo>
                <a:cubicBezTo>
                  <a:pt x="209884" y="97619"/>
                  <a:pt x="419769" y="2703"/>
                  <a:pt x="705853" y="29"/>
                </a:cubicBezTo>
                <a:cubicBezTo>
                  <a:pt x="991937" y="-2645"/>
                  <a:pt x="1716505" y="176492"/>
                  <a:pt x="1716505" y="176492"/>
                </a:cubicBezTo>
                <a:lnTo>
                  <a:pt x="1716505" y="176492"/>
                </a:lnTo>
                <a:lnTo>
                  <a:pt x="1748590" y="192535"/>
                </a:lnTo>
              </a:path>
            </a:pathLst>
          </a:custGeom>
          <a:noFill/>
          <a:ln w="38100">
            <a:solidFill>
              <a:srgbClr val="FF0000"/>
            </a:solidFill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826169" y="2767230"/>
            <a:ext cx="1748590" cy="192535"/>
          </a:xfrm>
          <a:custGeom>
            <a:avLst/>
            <a:gdLst>
              <a:gd name="connsiteX0" fmla="*/ 0 w 1748590"/>
              <a:gd name="connsiteY0" fmla="*/ 192535 h 192535"/>
              <a:gd name="connsiteX1" fmla="*/ 705853 w 1748590"/>
              <a:gd name="connsiteY1" fmla="*/ 29 h 192535"/>
              <a:gd name="connsiteX2" fmla="*/ 1716505 w 1748590"/>
              <a:gd name="connsiteY2" fmla="*/ 176492 h 192535"/>
              <a:gd name="connsiteX3" fmla="*/ 1716505 w 1748590"/>
              <a:gd name="connsiteY3" fmla="*/ 176492 h 192535"/>
              <a:gd name="connsiteX4" fmla="*/ 1748590 w 1748590"/>
              <a:gd name="connsiteY4" fmla="*/ 192535 h 19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8590" h="192535">
                <a:moveTo>
                  <a:pt x="0" y="192535"/>
                </a:moveTo>
                <a:cubicBezTo>
                  <a:pt x="209884" y="97619"/>
                  <a:pt x="419769" y="2703"/>
                  <a:pt x="705853" y="29"/>
                </a:cubicBezTo>
                <a:cubicBezTo>
                  <a:pt x="991937" y="-2645"/>
                  <a:pt x="1716505" y="176492"/>
                  <a:pt x="1716505" y="176492"/>
                </a:cubicBezTo>
                <a:lnTo>
                  <a:pt x="1716505" y="176492"/>
                </a:lnTo>
                <a:lnTo>
                  <a:pt x="1748590" y="192535"/>
                </a:lnTo>
              </a:path>
            </a:pathLst>
          </a:custGeom>
          <a:noFill/>
          <a:ln w="38100">
            <a:solidFill>
              <a:srgbClr val="FF0000"/>
            </a:solidFill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1596187" y="3457040"/>
            <a:ext cx="1748590" cy="192535"/>
          </a:xfrm>
          <a:custGeom>
            <a:avLst/>
            <a:gdLst>
              <a:gd name="connsiteX0" fmla="*/ 0 w 1748590"/>
              <a:gd name="connsiteY0" fmla="*/ 192535 h 192535"/>
              <a:gd name="connsiteX1" fmla="*/ 705853 w 1748590"/>
              <a:gd name="connsiteY1" fmla="*/ 29 h 192535"/>
              <a:gd name="connsiteX2" fmla="*/ 1716505 w 1748590"/>
              <a:gd name="connsiteY2" fmla="*/ 176492 h 192535"/>
              <a:gd name="connsiteX3" fmla="*/ 1716505 w 1748590"/>
              <a:gd name="connsiteY3" fmla="*/ 176492 h 192535"/>
              <a:gd name="connsiteX4" fmla="*/ 1748590 w 1748590"/>
              <a:gd name="connsiteY4" fmla="*/ 192535 h 19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8590" h="192535">
                <a:moveTo>
                  <a:pt x="0" y="192535"/>
                </a:moveTo>
                <a:cubicBezTo>
                  <a:pt x="209884" y="97619"/>
                  <a:pt x="419769" y="2703"/>
                  <a:pt x="705853" y="29"/>
                </a:cubicBezTo>
                <a:cubicBezTo>
                  <a:pt x="991937" y="-2645"/>
                  <a:pt x="1716505" y="176492"/>
                  <a:pt x="1716505" y="176492"/>
                </a:cubicBezTo>
                <a:lnTo>
                  <a:pt x="1716505" y="176492"/>
                </a:lnTo>
                <a:lnTo>
                  <a:pt x="1748590" y="192535"/>
                </a:lnTo>
              </a:path>
            </a:pathLst>
          </a:custGeom>
          <a:noFill/>
          <a:ln w="38100">
            <a:solidFill>
              <a:srgbClr val="FF0000"/>
            </a:solidFill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922421" y="5077295"/>
            <a:ext cx="1748590" cy="192535"/>
          </a:xfrm>
          <a:custGeom>
            <a:avLst/>
            <a:gdLst>
              <a:gd name="connsiteX0" fmla="*/ 0 w 1748590"/>
              <a:gd name="connsiteY0" fmla="*/ 192535 h 192535"/>
              <a:gd name="connsiteX1" fmla="*/ 705853 w 1748590"/>
              <a:gd name="connsiteY1" fmla="*/ 29 h 192535"/>
              <a:gd name="connsiteX2" fmla="*/ 1716505 w 1748590"/>
              <a:gd name="connsiteY2" fmla="*/ 176492 h 192535"/>
              <a:gd name="connsiteX3" fmla="*/ 1716505 w 1748590"/>
              <a:gd name="connsiteY3" fmla="*/ 176492 h 192535"/>
              <a:gd name="connsiteX4" fmla="*/ 1748590 w 1748590"/>
              <a:gd name="connsiteY4" fmla="*/ 192535 h 19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8590" h="192535">
                <a:moveTo>
                  <a:pt x="0" y="192535"/>
                </a:moveTo>
                <a:cubicBezTo>
                  <a:pt x="209884" y="97619"/>
                  <a:pt x="419769" y="2703"/>
                  <a:pt x="705853" y="29"/>
                </a:cubicBezTo>
                <a:cubicBezTo>
                  <a:pt x="991937" y="-2645"/>
                  <a:pt x="1716505" y="176492"/>
                  <a:pt x="1716505" y="176492"/>
                </a:cubicBezTo>
                <a:lnTo>
                  <a:pt x="1716505" y="176492"/>
                </a:lnTo>
                <a:lnTo>
                  <a:pt x="1748590" y="192535"/>
                </a:lnTo>
              </a:path>
            </a:pathLst>
          </a:custGeom>
          <a:noFill/>
          <a:ln w="38100">
            <a:solidFill>
              <a:srgbClr val="FF0000"/>
            </a:solidFill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84" y="381756"/>
            <a:ext cx="10713704" cy="823912"/>
          </a:xfrm>
        </p:spPr>
        <p:txBody>
          <a:bodyPr>
            <a:normAutofit/>
          </a:bodyPr>
          <a:lstStyle/>
          <a:p>
            <a:pPr algn="ctr"/>
            <a:r>
              <a:rPr lang="en-US" sz="4800" b="0" dirty="0" smtClean="0">
                <a:latin typeface="Arial Narrow" panose="020B0606020202030204" pitchFamily="34" charset="0"/>
              </a:rPr>
              <a:t>Transitive or Intransitive?... continued</a:t>
            </a:r>
            <a:endParaRPr lang="en-US" sz="4800" b="0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1684" y="4475746"/>
            <a:ext cx="44115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Ariel </a:t>
            </a:r>
            <a:r>
              <a:rPr lang="en-US" sz="32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lies </a:t>
            </a:r>
            <a:r>
              <a:rPr lang="en-US" sz="3200" dirty="0" smtClean="0">
                <a:latin typeface="Arial Narrow" panose="020B0606020202030204" pitchFamily="34" charset="0"/>
              </a:rPr>
              <a:t>down to daydream about Prince Eric.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52073" y="5474312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INTRANSITIVE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194" name="Picture 2" descr="http://o5.com/wp-content/uploads/2013/08/Little-Mermaid-lying-dow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74" y="1636293"/>
            <a:ext cx="3456725" cy="276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36447" y="6027003"/>
            <a:ext cx="4411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latin typeface="Arial Narrow" panose="020B0606020202030204" pitchFamily="34" charset="0"/>
              </a:rPr>
              <a:t>The verb “lie” means to recline (as well as to be dishonest).</a:t>
            </a:r>
            <a:endParaRPr lang="en-US" sz="2400" i="1" dirty="0">
              <a:latin typeface="Arial Narrow" panose="020B0606020202030204" pitchFamily="34" charset="0"/>
            </a:endParaRPr>
          </a:p>
        </p:txBody>
      </p:sp>
      <p:pic>
        <p:nvPicPr>
          <p:cNvPr id="8196" name="Picture 4" descr="https://artpassions.wordpress.com/files/2009/09/dulac_mermaid5_foa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67" r="11775" b="6524"/>
          <a:stretch/>
        </p:blipFill>
        <p:spPr bwMode="auto">
          <a:xfrm>
            <a:off x="6393533" y="1636293"/>
            <a:ext cx="4723722" cy="276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296523" y="4483768"/>
            <a:ext cx="5702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Narrow" panose="020B0606020202030204" pitchFamily="34" charset="0"/>
              </a:rPr>
              <a:t>In the original Hans Christian Anderson fairy tale, the Little Mermaid </a:t>
            </a:r>
            <a:r>
              <a:rPr lang="en-US" sz="2400" dirty="0" smtClean="0">
                <a:solidFill>
                  <a:srgbClr val="B4189E"/>
                </a:solidFill>
                <a:latin typeface="Arial Narrow" panose="020B0606020202030204" pitchFamily="34" charset="0"/>
              </a:rPr>
              <a:t>lays</a:t>
            </a:r>
            <a:r>
              <a:rPr lang="en-US" sz="2400" dirty="0" smtClean="0">
                <a:latin typeface="Arial Narrow" panose="020B0606020202030204" pitchFamily="34" charset="0"/>
              </a:rPr>
              <a:t> down her life so the Prince can be with another woman.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59994" y="5652265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TRANSITIVE</a:t>
            </a:r>
            <a:endParaRPr lang="en-US" sz="3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8273714" y="4818218"/>
            <a:ext cx="1748590" cy="192535"/>
          </a:xfrm>
          <a:custGeom>
            <a:avLst/>
            <a:gdLst>
              <a:gd name="connsiteX0" fmla="*/ 0 w 1748590"/>
              <a:gd name="connsiteY0" fmla="*/ 192535 h 192535"/>
              <a:gd name="connsiteX1" fmla="*/ 705853 w 1748590"/>
              <a:gd name="connsiteY1" fmla="*/ 29 h 192535"/>
              <a:gd name="connsiteX2" fmla="*/ 1716505 w 1748590"/>
              <a:gd name="connsiteY2" fmla="*/ 176492 h 192535"/>
              <a:gd name="connsiteX3" fmla="*/ 1716505 w 1748590"/>
              <a:gd name="connsiteY3" fmla="*/ 176492 h 192535"/>
              <a:gd name="connsiteX4" fmla="*/ 1748590 w 1748590"/>
              <a:gd name="connsiteY4" fmla="*/ 192535 h 19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8590" h="192535">
                <a:moveTo>
                  <a:pt x="0" y="192535"/>
                </a:moveTo>
                <a:cubicBezTo>
                  <a:pt x="209884" y="97619"/>
                  <a:pt x="419769" y="2703"/>
                  <a:pt x="705853" y="29"/>
                </a:cubicBezTo>
                <a:cubicBezTo>
                  <a:pt x="991937" y="-2645"/>
                  <a:pt x="1716505" y="176492"/>
                  <a:pt x="1716505" y="176492"/>
                </a:cubicBezTo>
                <a:lnTo>
                  <a:pt x="1716505" y="176492"/>
                </a:lnTo>
                <a:lnTo>
                  <a:pt x="1748590" y="192535"/>
                </a:lnTo>
              </a:path>
            </a:pathLst>
          </a:custGeom>
          <a:noFill/>
          <a:ln w="38100">
            <a:solidFill>
              <a:srgbClr val="FF0000"/>
            </a:solidFill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508378" y="6237040"/>
            <a:ext cx="499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latin typeface="Arial Narrow" panose="020B0606020202030204" pitchFamily="34" charset="0"/>
              </a:rPr>
              <a:t>The verb “lay” means to place or set down.</a:t>
            </a:r>
            <a:endParaRPr lang="en-US" sz="24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98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5" grpId="0"/>
      <p:bldP spid="27" grpId="0"/>
      <p:bldP spid="28" grpId="0"/>
      <p:bldP spid="32" grpId="0" animBg="1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238" y="3974867"/>
            <a:ext cx="1054859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Arial Narrow" panose="020B0606020202030204" pitchFamily="34" charset="0"/>
              </a:rPr>
              <a:t>Snow White feels empty.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020073" y="4945983"/>
            <a:ext cx="2363373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593622" y="4932524"/>
            <a:ext cx="2396539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65280" y="4999751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53994" y="4981255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predicate</a:t>
            </a:r>
            <a:endParaRPr lang="en-US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Left Bracket 10"/>
          <p:cNvSpPr/>
          <p:nvPr/>
        </p:nvSpPr>
        <p:spPr>
          <a:xfrm rot="5400000">
            <a:off x="7954767" y="3828297"/>
            <a:ext cx="63391" cy="991260"/>
          </a:xfrm>
          <a:prstGeom prst="leftBracket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/>
          <p:cNvSpPr/>
          <p:nvPr/>
        </p:nvSpPr>
        <p:spPr>
          <a:xfrm rot="5400000">
            <a:off x="9301210" y="3669177"/>
            <a:ext cx="54067" cy="1323833"/>
          </a:xfrm>
          <a:prstGeom prst="leftBracket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509388" y="3911069"/>
            <a:ext cx="2113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p</a:t>
            </a:r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redicate adjective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38291" y="3923912"/>
            <a:ext cx="9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verb</a:t>
            </a:r>
            <a:endParaRPr lang="en-US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 descr="https://s-media-cache-ak0.pinimg.com/originals/84/d1/ca/84d1caa474717b099ce53949761f4a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7231" y="2211533"/>
            <a:ext cx="3739487" cy="279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2390" y="191069"/>
            <a:ext cx="11313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Arial Narrow" panose="020B0606020202030204" pitchFamily="34" charset="0"/>
              </a:rPr>
              <a:t>Be careful: not all sentences contain direct objects.</a:t>
            </a:r>
            <a:endParaRPr lang="en-US" sz="4400" dirty="0">
              <a:latin typeface="Arial Narrow" panose="020B060602020203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067034" y="2118767"/>
            <a:ext cx="8323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Arial Narrow" panose="020B0606020202030204" pitchFamily="34" charset="0"/>
              </a:rPr>
              <a:t>Snow White becomes a servant.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965486" y="3103532"/>
            <a:ext cx="2363373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552683" y="3090073"/>
            <a:ext cx="3884145" cy="13459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10693" y="3157300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44040" y="3152262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predicate</a:t>
            </a:r>
            <a:endParaRPr lang="en-US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Left Bracket 20"/>
          <p:cNvSpPr/>
          <p:nvPr/>
        </p:nvSpPr>
        <p:spPr>
          <a:xfrm rot="5400000">
            <a:off x="8354871" y="1519324"/>
            <a:ext cx="75222" cy="1912475"/>
          </a:xfrm>
          <a:prstGeom prst="leftBracket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Bracket 21"/>
          <p:cNvSpPr/>
          <p:nvPr/>
        </p:nvSpPr>
        <p:spPr>
          <a:xfrm rot="5400000">
            <a:off x="10391610" y="1539537"/>
            <a:ext cx="84222" cy="1897044"/>
          </a:xfrm>
          <a:prstGeom prst="leftBracket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546624" y="2068618"/>
            <a:ext cx="2113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p</a:t>
            </a:r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redicate nominative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93139" y="2081461"/>
            <a:ext cx="9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verb</a:t>
            </a:r>
            <a:endParaRPr lang="en-US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57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1" grpId="0" animBg="1"/>
      <p:bldP spid="13" grpId="0" animBg="1"/>
      <p:bldP spid="14" grpId="0"/>
      <p:bldP spid="15" grpId="0"/>
      <p:bldP spid="16" grpId="0"/>
      <p:bldP spid="19" grpId="0"/>
      <p:bldP spid="20" grpId="0"/>
      <p:bldP spid="21" grpId="0" animBg="1"/>
      <p:bldP spid="22" grpId="0" animBg="1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370" y="61078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Narrow" panose="020B0606020202030204" pitchFamily="34" charset="0"/>
              </a:rPr>
              <a:t>The word </a:t>
            </a:r>
            <a:r>
              <a:rPr lang="en-US" i="1" dirty="0" smtClean="0">
                <a:latin typeface="Arial Narrow" panose="020B0606020202030204" pitchFamily="34" charset="0"/>
              </a:rPr>
              <a:t>objectify</a:t>
            </a:r>
            <a:r>
              <a:rPr lang="en-US" dirty="0" smtClean="0">
                <a:latin typeface="Arial Narrow" panose="020B0606020202030204" pitchFamily="34" charset="0"/>
              </a:rPr>
              <a:t> means “to make into an object” or “to treat (someone) as an object rather than as a person” (Merriam-Webster’s Dictionary).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3074" name="Picture 2" descr="https://startswithme.files.wordpress.com/2010/12/barbi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44" y="4603252"/>
            <a:ext cx="3339049" cy="205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jordim1.files.wordpress.com/2013/09/screen-shot-2013-09-03-at-5-41-14-pm.png?w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943" y="2214075"/>
            <a:ext cx="28575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static3.businessinsider.com/image/4df7a6f9cadcbbd71b170000-480/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42" y="4162567"/>
            <a:ext cx="3593911" cy="269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lalakatherine.files.wordpress.com/2013/03/vend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107" y="2079859"/>
            <a:ext cx="2887256" cy="240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granimaginador.es/wp-content/uploads/2014/02/sexis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502" y="4003007"/>
            <a:ext cx="1987511" cy="265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49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Direct objects can be nouns, pronouns, infinitives, gerunds, and noun clauses*.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699" y="6377575"/>
            <a:ext cx="112790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Arial Narrow" panose="020B0606020202030204" pitchFamily="34" charset="0"/>
              </a:rPr>
              <a:t>*a noun clause is a dependent clause that functions as a noun – they often start with “that,” “what,” or “how”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7549" y="1859242"/>
            <a:ext cx="6714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Belle loved </a:t>
            </a:r>
            <a:r>
              <a:rPr lang="en-US" sz="3200" b="1" dirty="0" smtClean="0">
                <a:latin typeface="Arial Narrow" panose="020B0606020202030204" pitchFamily="34" charset="0"/>
              </a:rPr>
              <a:t>books</a:t>
            </a:r>
            <a:r>
              <a:rPr lang="en-US" sz="3200" dirty="0" smtClean="0">
                <a:latin typeface="Arial Narrow" panose="020B0606020202030204" pitchFamily="34" charset="0"/>
              </a:rPr>
              <a:t>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7549" y="5417622"/>
            <a:ext cx="7216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Belle believed </a:t>
            </a:r>
            <a:r>
              <a:rPr lang="en-US" sz="3200" b="1" i="1" dirty="0" smtClean="0">
                <a:latin typeface="Arial Narrow" panose="020B0606020202030204" pitchFamily="34" charset="0"/>
              </a:rPr>
              <a:t>that she could change Beast.</a:t>
            </a:r>
            <a:endParaRPr lang="en-US" sz="3200" b="1" i="1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7549" y="2713843"/>
            <a:ext cx="6714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Beast captured </a:t>
            </a:r>
            <a:r>
              <a:rPr lang="en-US" sz="3200" b="1" dirty="0" smtClean="0">
                <a:latin typeface="Arial Narrow" panose="020B0606020202030204" pitchFamily="34" charset="0"/>
              </a:rPr>
              <a:t>her</a:t>
            </a:r>
            <a:r>
              <a:rPr lang="en-US" sz="3200" dirty="0" smtClean="0">
                <a:latin typeface="Arial Narrow" panose="020B0606020202030204" pitchFamily="34" charset="0"/>
              </a:rPr>
              <a:t>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21507" y="3570197"/>
            <a:ext cx="834320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 smtClean="0">
                <a:latin typeface="Arial Narrow" panose="020B0606020202030204" pitchFamily="34" charset="0"/>
              </a:rPr>
              <a:t>Belle didn’t want </a:t>
            </a:r>
            <a:r>
              <a:rPr lang="en-US" sz="3100" b="1" i="1" dirty="0" smtClean="0">
                <a:latin typeface="Arial Narrow" panose="020B0606020202030204" pitchFamily="34" charset="0"/>
              </a:rPr>
              <a:t>to see the signs of domestic abuse</a:t>
            </a:r>
            <a:r>
              <a:rPr lang="en-US" sz="3100" i="1" dirty="0" smtClean="0">
                <a:latin typeface="Arial Narrow" panose="020B0606020202030204" pitchFamily="34" charset="0"/>
              </a:rPr>
              <a:t>.</a:t>
            </a:r>
            <a:endParaRPr lang="en-US" sz="3100" i="1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7549" y="4480076"/>
            <a:ext cx="6714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Belle feared </a:t>
            </a:r>
            <a:r>
              <a:rPr lang="en-US" sz="3200" b="1" i="1" dirty="0" smtClean="0">
                <a:latin typeface="Arial Narrow" panose="020B0606020202030204" pitchFamily="34" charset="0"/>
              </a:rPr>
              <a:t>angering Beast.</a:t>
            </a:r>
            <a:endParaRPr lang="en-US" sz="3200" b="1" i="1" dirty="0">
              <a:latin typeface="Arial Narrow" panose="020B0606020202030204" pitchFamily="34" charset="0"/>
            </a:endParaRPr>
          </a:p>
        </p:txBody>
      </p:sp>
      <p:pic>
        <p:nvPicPr>
          <p:cNvPr id="5122" name="Picture 2" descr="http://www.filmequals.com/wp-content/uploads/2013/01/936full-beauty-and-the-beast-blu-ray-+-dvd-with-blu-ray-packaging-screensh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95" y="4068919"/>
            <a:ext cx="3832101" cy="212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2.wp.com/pmcvariety.files.wordpress.com/2014/06/beauty-and-the-beast-bill-condon.jpg?crop=0px%2C38px%2C3000px%2C1670px&amp;resize=670%2C3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2" y="1710255"/>
            <a:ext cx="3864185" cy="217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4235116" y="2444017"/>
            <a:ext cx="72189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227094" y="3298618"/>
            <a:ext cx="72189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227094" y="4144547"/>
            <a:ext cx="72189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27095" y="5062447"/>
            <a:ext cx="72189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235116" y="6002397"/>
            <a:ext cx="72189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27094" y="1626520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35116" y="2468727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5116" y="3302916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19074" y="4217318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19074" y="5131719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101389" y="2444017"/>
            <a:ext cx="1716506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09411" y="3298618"/>
            <a:ext cx="1917031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85349" y="4144472"/>
            <a:ext cx="6994356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077329" y="5066900"/>
            <a:ext cx="3360445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085351" y="6005365"/>
            <a:ext cx="5550565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97638" y="1618500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3175">
                  <a:noFill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verb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21702" y="2460706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3175">
                  <a:noFill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verb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06710" y="3326983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3175">
                  <a:noFill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verb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37744" y="4209299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3175">
                  <a:noFill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verb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21702" y="5123698"/>
            <a:ext cx="87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3175">
                  <a:noFill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verb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55363" y="1618500"/>
            <a:ext cx="2582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direct object (noun)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15259" y="2476750"/>
            <a:ext cx="2582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direct object (pronoun)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9868" y="3343024"/>
            <a:ext cx="300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direct object (infinitive phrase)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89028" y="4241380"/>
            <a:ext cx="300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direct object (gerund phrase)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05070" y="5171823"/>
            <a:ext cx="300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direct object (noun clause)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8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8" grpId="0"/>
      <p:bldP spid="19" grpId="0"/>
      <p:bldP spid="20" grpId="0"/>
      <p:bldP spid="2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34" y="5323787"/>
            <a:ext cx="1054859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Arial Narrow" panose="020B0606020202030204" pitchFamily="34" charset="0"/>
              </a:rPr>
              <a:t>Pocahontas gives the corn to John Smith.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843737" y="6298132"/>
            <a:ext cx="2363373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51112" y="6282654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74299" y="6322080"/>
            <a:ext cx="150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d</a:t>
            </a:r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irect object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12856" y="6352988"/>
            <a:ext cx="9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verb</a:t>
            </a:r>
            <a:endParaRPr lang="en-US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2390" y="191069"/>
            <a:ext cx="11313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Arial Narrow" panose="020B0606020202030204" pitchFamily="34" charset="0"/>
              </a:rPr>
              <a:t>The indirect object receives the direct object.</a:t>
            </a:r>
            <a:endParaRPr lang="en-US" sz="4400" dirty="0">
              <a:latin typeface="Arial Narrow" panose="020B0606020202030204" pitchFamily="34" charset="0"/>
            </a:endParaRPr>
          </a:p>
        </p:txBody>
      </p:sp>
      <p:pic>
        <p:nvPicPr>
          <p:cNvPr id="6146" name="Picture 2" descr="http://images5.fanpop.com/image/polls/966000/966353_1330787534769_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63" y="1208979"/>
            <a:ext cx="5609705" cy="305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Connector 24"/>
          <p:cNvCxnSpPr/>
          <p:nvPr/>
        </p:nvCxnSpPr>
        <p:spPr>
          <a:xfrm>
            <a:off x="4434538" y="6306154"/>
            <a:ext cx="999542" cy="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557483" y="6306154"/>
            <a:ext cx="1597295" cy="0"/>
          </a:xfrm>
          <a:prstGeom prst="line">
            <a:avLst/>
          </a:prstGeom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>
            <a:spLocks/>
          </p:cNvSpPr>
          <p:nvPr/>
        </p:nvSpPr>
        <p:spPr>
          <a:xfrm>
            <a:off x="530926" y="4016355"/>
            <a:ext cx="105485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Arial Narrow" panose="020B0606020202030204" pitchFamily="34" charset="0"/>
              </a:rPr>
              <a:t>Pocahontas gives John Smith the corn.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611129" y="4990700"/>
            <a:ext cx="2363373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532216" y="4998289"/>
            <a:ext cx="2396539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18504" y="4975222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50012" y="4990700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Indirect object</a:t>
            </a:r>
            <a:endParaRPr lang="en-US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91362" y="5086018"/>
            <a:ext cx="150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d</a:t>
            </a:r>
            <a:r>
              <a:rPr lang="en-US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irect object</a:t>
            </a:r>
            <a:endParaRPr lang="en-US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80248" y="5045556"/>
            <a:ext cx="9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verb</a:t>
            </a:r>
            <a:endParaRPr lang="en-US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201930" y="4998722"/>
            <a:ext cx="999542" cy="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083098" y="4985541"/>
            <a:ext cx="1597295" cy="0"/>
          </a:xfrm>
          <a:prstGeom prst="line">
            <a:avLst/>
          </a:prstGeom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16-Point Star 2051"/>
          <p:cNvSpPr/>
          <p:nvPr/>
        </p:nvSpPr>
        <p:spPr>
          <a:xfrm rot="-540000">
            <a:off x="68862" y="1398978"/>
            <a:ext cx="4299284" cy="2735120"/>
          </a:xfrm>
          <a:prstGeom prst="star16">
            <a:avLst/>
          </a:prstGeom>
          <a:solidFill>
            <a:srgbClr val="D91D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 Narrow" panose="020B0606020202030204" pitchFamily="34" charset="0"/>
              </a:rPr>
              <a:t>A sentence must have a direct object to have an indirect object; not all sentences have indirect objects.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7378260" y="6298134"/>
            <a:ext cx="2792435" cy="0"/>
          </a:xfrm>
          <a:prstGeom prst="line">
            <a:avLst/>
          </a:prstGeom>
          <a:ln w="635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49072" y="6314060"/>
            <a:ext cx="189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Arial Narrow" panose="020B0606020202030204" pitchFamily="34" charset="0"/>
              </a:rPr>
              <a:t>p</a:t>
            </a:r>
            <a:r>
              <a:rPr lang="en-US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repositional phrase</a:t>
            </a:r>
            <a:endParaRPr lang="en-US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sp>
        <p:nvSpPr>
          <p:cNvPr id="2058" name="TextBox 2057"/>
          <p:cNvSpPr txBox="1"/>
          <p:nvPr/>
        </p:nvSpPr>
        <p:spPr>
          <a:xfrm>
            <a:off x="9861124" y="4861506"/>
            <a:ext cx="2157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Be careful! This is not an indirect object!</a:t>
            </a:r>
            <a:endParaRPr lang="en-US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060" name="Straight Arrow Connector 2059"/>
          <p:cNvCxnSpPr/>
          <p:nvPr/>
        </p:nvCxnSpPr>
        <p:spPr>
          <a:xfrm flipH="1">
            <a:off x="10170695" y="5507837"/>
            <a:ext cx="561473" cy="363574"/>
          </a:xfrm>
          <a:prstGeom prst="straightConnector1">
            <a:avLst/>
          </a:prstGeom>
          <a:ln w="50800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84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4" grpId="0"/>
      <p:bldP spid="15" grpId="0"/>
      <p:bldP spid="27" grpId="0"/>
      <p:bldP spid="30" grpId="0"/>
      <p:bldP spid="31" grpId="0"/>
      <p:bldP spid="32" grpId="0"/>
      <p:bldP spid="33" grpId="0"/>
      <p:bldP spid="2052" grpId="0" animBg="1"/>
      <p:bldP spid="48" grpId="0"/>
      <p:bldP spid="20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Sentences with indirect objects almost always follow this formula: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6884" y="2103465"/>
            <a:ext cx="250256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sz="55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9663" y="2087427"/>
            <a:ext cx="250256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verb</a:t>
            </a:r>
            <a:endParaRPr lang="en-US" sz="5500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5957" y="2087426"/>
            <a:ext cx="418699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dirty="0">
                <a:solidFill>
                  <a:srgbClr val="00B050"/>
                </a:solidFill>
                <a:latin typeface="Arial Narrow" panose="020B0606020202030204" pitchFamily="34" charset="0"/>
              </a:rPr>
              <a:t>i</a:t>
            </a:r>
            <a:r>
              <a:rPr lang="en-US" sz="55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ndirect object</a:t>
            </a:r>
            <a:endParaRPr lang="en-US" sz="55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14610" y="2101513"/>
            <a:ext cx="357738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dirty="0">
                <a:solidFill>
                  <a:srgbClr val="0070C0"/>
                </a:solidFill>
                <a:latin typeface="Arial Narrow" panose="020B0606020202030204" pitchFamily="34" charset="0"/>
              </a:rPr>
              <a:t>d</a:t>
            </a:r>
            <a:r>
              <a:rPr lang="en-US" sz="55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irect object</a:t>
            </a:r>
            <a:r>
              <a:rPr lang="en-US" sz="5500" dirty="0" smtClean="0">
                <a:latin typeface="Arial Narrow" panose="020B0606020202030204" pitchFamily="34" charset="0"/>
              </a:rPr>
              <a:t>.</a:t>
            </a:r>
            <a:endParaRPr lang="en-US" sz="55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8293" y="2053387"/>
            <a:ext cx="577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Narrow" panose="020B0606020202030204" pitchFamily="34" charset="0"/>
              </a:rPr>
              <a:t>+</a:t>
            </a:r>
            <a:endParaRPr lang="en-US" sz="6000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22822" y="2069437"/>
            <a:ext cx="577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Narrow" panose="020B0606020202030204" pitchFamily="34" charset="0"/>
              </a:rPr>
              <a:t>+</a:t>
            </a:r>
            <a:endParaRPr lang="en-US" sz="6000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97514" y="2053392"/>
            <a:ext cx="577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Narrow" panose="020B0606020202030204" pitchFamily="34" charset="0"/>
              </a:rPr>
              <a:t>+</a:t>
            </a:r>
            <a:endParaRPr lang="en-US" sz="6000" dirty="0">
              <a:latin typeface="Arial Narrow" panose="020B060602020203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411705" y="1555801"/>
            <a:ext cx="9127958" cy="641967"/>
          </a:xfrm>
          <a:custGeom>
            <a:avLst/>
            <a:gdLst>
              <a:gd name="connsiteX0" fmla="*/ 0 w 9127958"/>
              <a:gd name="connsiteY0" fmla="*/ 577799 h 641967"/>
              <a:gd name="connsiteX1" fmla="*/ 4395537 w 9127958"/>
              <a:gd name="connsiteY1" fmla="*/ 283 h 641967"/>
              <a:gd name="connsiteX2" fmla="*/ 9127958 w 9127958"/>
              <a:gd name="connsiteY2" fmla="*/ 641967 h 64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27958" h="641967">
                <a:moveTo>
                  <a:pt x="0" y="577799"/>
                </a:moveTo>
                <a:cubicBezTo>
                  <a:pt x="1437105" y="283693"/>
                  <a:pt x="2874211" y="-10412"/>
                  <a:pt x="4395537" y="283"/>
                </a:cubicBezTo>
                <a:cubicBezTo>
                  <a:pt x="5916863" y="10978"/>
                  <a:pt x="7522410" y="326472"/>
                  <a:pt x="9127958" y="641967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502442" y="2061602"/>
            <a:ext cx="4323347" cy="168584"/>
          </a:xfrm>
          <a:custGeom>
            <a:avLst/>
            <a:gdLst>
              <a:gd name="connsiteX0" fmla="*/ 0 w 9127958"/>
              <a:gd name="connsiteY0" fmla="*/ 577799 h 641967"/>
              <a:gd name="connsiteX1" fmla="*/ 4395537 w 9127958"/>
              <a:gd name="connsiteY1" fmla="*/ 283 h 641967"/>
              <a:gd name="connsiteX2" fmla="*/ 9127958 w 9127958"/>
              <a:gd name="connsiteY2" fmla="*/ 641967 h 64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27958" h="641967">
                <a:moveTo>
                  <a:pt x="0" y="577799"/>
                </a:moveTo>
                <a:cubicBezTo>
                  <a:pt x="1437105" y="283693"/>
                  <a:pt x="2874211" y="-10412"/>
                  <a:pt x="4395537" y="283"/>
                </a:cubicBezTo>
                <a:cubicBezTo>
                  <a:pt x="5916863" y="10978"/>
                  <a:pt x="7522410" y="326472"/>
                  <a:pt x="9127958" y="641967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ash"/>
            <a:headEnd type="triangle" w="lg" len="lg"/>
            <a:tailEnd type="none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205786" y="3409439"/>
            <a:ext cx="6336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Mother Earth tells Pocahontas a story</a:t>
            </a:r>
            <a:r>
              <a:rPr lang="en-US" sz="3200" dirty="0" smtClean="0"/>
              <a:t>. 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2205786" y="4978324"/>
            <a:ext cx="6922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“Give me the gold!” says Governor </a:t>
            </a:r>
            <a:r>
              <a:rPr lang="en-US" sz="3200" dirty="0" err="1" smtClean="0">
                <a:latin typeface="Arial Narrow" panose="020B0606020202030204" pitchFamily="34" charset="0"/>
              </a:rPr>
              <a:t>Ratcliffe</a:t>
            </a:r>
            <a:r>
              <a:rPr lang="en-US" sz="3200" dirty="0">
                <a:latin typeface="Arial Narrow" panose="020B0606020202030204" pitchFamily="34" charset="0"/>
              </a:rPr>
              <a:t>.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2205786" y="4159349"/>
            <a:ext cx="8045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Pocahontas shows John Smith the beauty of nature</a:t>
            </a:r>
            <a:r>
              <a:rPr lang="en-US" sz="3200" dirty="0" smtClean="0"/>
              <a:t>. 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2205787" y="5797300"/>
            <a:ext cx="8045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The English promise the Native Americans payment.</a:t>
            </a:r>
            <a:endParaRPr lang="en-US" sz="32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10063" y="3946088"/>
            <a:ext cx="181275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326105" y="4708084"/>
            <a:ext cx="17245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358191" y="6344383"/>
            <a:ext cx="17245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323342" y="3946088"/>
            <a:ext cx="553458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186986" y="4692042"/>
            <a:ext cx="914403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382246" y="5502171"/>
            <a:ext cx="74596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186988" y="6344380"/>
            <a:ext cx="112294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021170" y="3954110"/>
            <a:ext cx="171651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269822" y="4700066"/>
            <a:ext cx="1515988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232477" y="5502173"/>
            <a:ext cx="3449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430242" y="6336363"/>
            <a:ext cx="31121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857991" y="3946090"/>
            <a:ext cx="98659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946223" y="4708086"/>
            <a:ext cx="299988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705716" y="5510195"/>
            <a:ext cx="131545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662723" y="6344386"/>
            <a:ext cx="128338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59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8209</TotalTime>
  <Words>570</Words>
  <Application>Microsoft Office PowerPoint</Application>
  <PresentationFormat>Widescreen</PresentationFormat>
  <Paragraphs>103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Airplanes in the Night Sky</vt:lpstr>
      <vt:lpstr>Arial</vt:lpstr>
      <vt:lpstr>Arial Narrow</vt:lpstr>
      <vt:lpstr>Calibri</vt:lpstr>
      <vt:lpstr>Calibri Light</vt:lpstr>
      <vt:lpstr>Office Theme</vt:lpstr>
      <vt:lpstr>Direct Objects, Indirect Objects, and Disgruntled Disney Princesses</vt:lpstr>
      <vt:lpstr>Snow White cleans the house.</vt:lpstr>
      <vt:lpstr>Transitive verbs are verbs that transfer the action from the subject to the direct object.</vt:lpstr>
      <vt:lpstr>PowerPoint Presentation</vt:lpstr>
      <vt:lpstr>PowerPoint Presentation</vt:lpstr>
      <vt:lpstr>Snow White feels empty.</vt:lpstr>
      <vt:lpstr>The word objectify means “to make into an object” or “to treat (someone) as an object rather than as a person” (Merriam-Webster’s Dictionary).</vt:lpstr>
      <vt:lpstr>Direct objects can be nouns, pronouns, infinitives, gerunds, and noun clauses*.</vt:lpstr>
      <vt:lpstr>Pocahontas gives the corn to John Smith.</vt:lpstr>
      <vt:lpstr>Sentences with indirect objects almost always follow this formula: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Objects, Direct Objects, and Damaged Disney Princesses</dc:title>
  <dc:creator>Chapman, Elizabeth M</dc:creator>
  <cp:lastModifiedBy>Chapman, Elizabeth M</cp:lastModifiedBy>
  <cp:revision>52</cp:revision>
  <dcterms:created xsi:type="dcterms:W3CDTF">2015-04-24T03:18:27Z</dcterms:created>
  <dcterms:modified xsi:type="dcterms:W3CDTF">2015-04-30T13:12:07Z</dcterms:modified>
</cp:coreProperties>
</file>