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67" r:id="rId2"/>
    <p:sldId id="308" r:id="rId3"/>
    <p:sldId id="309" r:id="rId4"/>
    <p:sldId id="268" r:id="rId5"/>
    <p:sldId id="314" r:id="rId6"/>
    <p:sldId id="313" r:id="rId7"/>
    <p:sldId id="316" r:id="rId8"/>
    <p:sldId id="310" r:id="rId9"/>
    <p:sldId id="315" r:id="rId10"/>
    <p:sldId id="272" r:id="rId11"/>
    <p:sldId id="273" r:id="rId12"/>
    <p:sldId id="317" r:id="rId13"/>
    <p:sldId id="318" r:id="rId14"/>
    <p:sldId id="320" r:id="rId15"/>
    <p:sldId id="324" r:id="rId16"/>
    <p:sldId id="321" r:id="rId17"/>
    <p:sldId id="322" r:id="rId18"/>
    <p:sldId id="323" r:id="rId19"/>
    <p:sldId id="325" r:id="rId20"/>
    <p:sldId id="271" r:id="rId21"/>
    <p:sldId id="319" r:id="rId22"/>
    <p:sldId id="274" r:id="rId23"/>
    <p:sldId id="301" r:id="rId24"/>
    <p:sldId id="302" r:id="rId25"/>
    <p:sldId id="279" r:id="rId26"/>
    <p:sldId id="275" r:id="rId27"/>
    <p:sldId id="303" r:id="rId28"/>
    <p:sldId id="290" r:id="rId29"/>
    <p:sldId id="292" r:id="rId30"/>
    <p:sldId id="29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2" autoAdjust="0"/>
    <p:restoredTop sz="94660"/>
  </p:normalViewPr>
  <p:slideViewPr>
    <p:cSldViewPr>
      <p:cViewPr varScale="1">
        <p:scale>
          <a:sx n="70" d="100"/>
          <a:sy n="70" d="100"/>
        </p:scale>
        <p:origin x="137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236A868-B767-49DA-9971-8B436EAD9E6C}" type="datetimeFigureOut">
              <a:rPr lang="en-US" smtClean="0"/>
              <a:pPr/>
              <a:t>11/11/2014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9ADB6F-6634-4613-9BCE-E49679F25C40}" type="slidenum">
              <a:rPr lang="en-US" smtClean="0"/>
              <a:pPr/>
              <a:t>‹#›</a:t>
            </a:fld>
            <a:endParaRPr lang="en-US"/>
          </a:p>
        </p:txBody>
      </p:sp>
    </p:spTree>
    <p:extLst>
      <p:ext uri="{BB962C8B-B14F-4D97-AF65-F5344CB8AC3E}">
        <p14:creationId xmlns:p14="http://schemas.microsoft.com/office/powerpoint/2010/main" val="3605304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85DF81-976B-4699-8B51-C5DFEE1334EA}" type="datetimeFigureOut">
              <a:rPr lang="en-US" smtClean="0"/>
              <a:pPr/>
              <a:t>11/11/2014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66FBDF-1F8D-4866-B3E3-A7E3BECA6E15}" type="slidenum">
              <a:rPr lang="en-US" smtClean="0"/>
              <a:pPr/>
              <a:t>‹#›</a:t>
            </a:fld>
            <a:endParaRPr lang="en-US"/>
          </a:p>
        </p:txBody>
      </p:sp>
    </p:spTree>
    <p:extLst>
      <p:ext uri="{BB962C8B-B14F-4D97-AF65-F5344CB8AC3E}">
        <p14:creationId xmlns:p14="http://schemas.microsoft.com/office/powerpoint/2010/main" val="426059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rtl="0" fontAlgn="base">
              <a:spcBef>
                <a:spcPct val="0"/>
              </a:spcBef>
              <a:spcAft>
                <a:spcPct val="0"/>
              </a:spcAft>
              <a:defRPr/>
            </a:pPr>
            <a:r>
              <a:rPr lang="en-US" kern="1200">
                <a:latin typeface="Arial" charset="0"/>
                <a:cs typeface="+mn-cs"/>
              </a:rPr>
              <a:t>2009 Assessment Conference</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lgn="ctr" rtl="0" fontAlgn="base">
              <a:spcBef>
                <a:spcPct val="0"/>
              </a:spcBef>
              <a:spcAft>
                <a:spcPct val="0"/>
              </a:spcAft>
              <a:defRPr/>
            </a:pPr>
            <a:fld id="{38AE2B5F-E3B8-4BC7-AA21-F88E7ED34853}" type="slidenum">
              <a:rPr lang="en-US" sz="1400" b="1" kern="1200">
                <a:solidFill>
                  <a:srgbClr val="323232"/>
                </a:solidFill>
                <a:latin typeface="Arial" charset="0"/>
                <a:cs typeface="+mn-cs"/>
              </a:rPr>
              <a:pPr algn="ctr" rtl="0" fontAlgn="base">
                <a:spcBef>
                  <a:spcPct val="0"/>
                </a:spcBef>
                <a:spcAft>
                  <a:spcPct val="0"/>
                </a:spcAft>
                <a:defRPr/>
              </a:pPr>
              <a:t>‹#›</a:t>
            </a:fld>
            <a:endParaRPr lang="en-US" sz="1400" b="1" kern="1200">
              <a:solidFill>
                <a:srgbClr val="323232"/>
              </a:solidFill>
              <a:latin typeface="Arial" charset="0"/>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5"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6" name="Slide Number Placeholder 22"/>
          <p:cNvSpPr>
            <a:spLocks noGrp="1"/>
          </p:cNvSpPr>
          <p:nvPr>
            <p:ph type="sldNum" sz="quarter" idx="12"/>
          </p:nvPr>
        </p:nvSpPr>
        <p:spPr/>
        <p:txBody>
          <a:bodyPr/>
          <a:lstStyle>
            <a:lvl1pPr>
              <a:defRPr/>
            </a:lvl1pPr>
          </a:lstStyle>
          <a:p>
            <a:pPr algn="ctr" rtl="0" fontAlgn="base">
              <a:spcBef>
                <a:spcPct val="0"/>
              </a:spcBef>
              <a:spcAft>
                <a:spcPct val="0"/>
              </a:spcAft>
              <a:defRPr/>
            </a:pPr>
            <a:fld id="{1768554D-4C25-4F72-B9F3-4012DD01BE51}"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pPr algn="ctr" rtl="0" fontAlgn="base">
              <a:spcBef>
                <a:spcPct val="0"/>
              </a:spcBef>
              <a:spcAft>
                <a:spcPct val="0"/>
              </a:spcAft>
              <a:defRPr/>
            </a:pPr>
            <a:fld id="{809405E4-A830-4F3A-9DC2-C81561E2D2FB}" type="slidenum">
              <a:rPr lang="en-US" b="1" kern="1200">
                <a:solidFill>
                  <a:srgbClr val="FFFFFF"/>
                </a:solidFill>
                <a:latin typeface="Arial" charset="0"/>
                <a:cs typeface="+mn-cs"/>
              </a:rPr>
              <a:pPr algn="ctr" rtl="0" fontAlgn="base">
                <a:spcBef>
                  <a:spcPct val="0"/>
                </a:spcBef>
                <a:spcAft>
                  <a:spcPct val="0"/>
                </a:spcAft>
                <a:defRPr/>
              </a:pPr>
              <a:t>‹#›</a:t>
            </a:fld>
            <a:endParaRPr lang="en-US" b="1" kern="1200">
              <a:solidFill>
                <a:srgbClr val="FFFFFF"/>
              </a:solidFill>
              <a:latin typeface="Arial" charset="0"/>
              <a:cs typeface="+mn-cs"/>
            </a:endParaRPr>
          </a:p>
        </p:txBody>
      </p:sp>
      <p:sp>
        <p:nvSpPr>
          <p:cNvPr id="9" name="Footer Placeholder 13"/>
          <p:cNvSpPr>
            <a:spLocks noGrp="1"/>
          </p:cNvSpPr>
          <p:nvPr>
            <p:ph type="ftr" sz="quarter" idx="12"/>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6" name="Slide Number Placeholder 9"/>
          <p:cNvSpPr>
            <a:spLocks noGrp="1"/>
          </p:cNvSpPr>
          <p:nvPr>
            <p:ph type="sldNum" sz="quarter" idx="11"/>
          </p:nvPr>
        </p:nvSpPr>
        <p:spPr/>
        <p:txBody>
          <a:bodyPr/>
          <a:lstStyle>
            <a:lvl1pPr>
              <a:defRPr/>
            </a:lvl1pPr>
          </a:lstStyle>
          <a:p>
            <a:pPr algn="ctr" rtl="0" fontAlgn="base">
              <a:spcBef>
                <a:spcPct val="0"/>
              </a:spcBef>
              <a:spcAft>
                <a:spcPct val="0"/>
              </a:spcAft>
              <a:defRPr/>
            </a:pPr>
            <a:fld id="{CE12A0FC-2B50-4E5A-8316-331457ABDFCA}"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
        <p:nvSpPr>
          <p:cNvPr id="7" name="Footer Placeholder 11"/>
          <p:cNvSpPr>
            <a:spLocks noGrp="1"/>
          </p:cNvSpPr>
          <p:nvPr>
            <p:ph type="ftr" sz="quarter" idx="12"/>
          </p:nvPr>
        </p:nvSpPr>
        <p:spPr/>
        <p:txBody>
          <a:bodyPr rtlCol="0"/>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8" name="Slide Number Placeholder 11"/>
          <p:cNvSpPr>
            <a:spLocks noGrp="1"/>
          </p:cNvSpPr>
          <p:nvPr>
            <p:ph type="sldNum" sz="quarter" idx="11"/>
          </p:nvPr>
        </p:nvSpPr>
        <p:spPr/>
        <p:txBody>
          <a:bodyPr/>
          <a:lstStyle>
            <a:lvl1pPr>
              <a:defRPr/>
            </a:lvl1pPr>
          </a:lstStyle>
          <a:p>
            <a:pPr algn="ctr" rtl="0" fontAlgn="base">
              <a:spcBef>
                <a:spcPct val="0"/>
              </a:spcBef>
              <a:spcAft>
                <a:spcPct val="0"/>
              </a:spcAft>
              <a:defRPr/>
            </a:pPr>
            <a:fld id="{68D380FB-9FB6-4171-9382-2CEB2931264D}"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
        <p:nvSpPr>
          <p:cNvPr id="9" name="Footer Placeholder 13"/>
          <p:cNvSpPr>
            <a:spLocks noGrp="1"/>
          </p:cNvSpPr>
          <p:nvPr>
            <p:ph type="ftr" sz="quarter" idx="12"/>
          </p:nvPr>
        </p:nvSpPr>
        <p:spPr/>
        <p:txBody>
          <a:bodyPr rtlCol="0"/>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4"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5" name="Slide Number Placeholder 22"/>
          <p:cNvSpPr>
            <a:spLocks noGrp="1"/>
          </p:cNvSpPr>
          <p:nvPr>
            <p:ph type="sldNum" sz="quarter" idx="12"/>
          </p:nvPr>
        </p:nvSpPr>
        <p:spPr/>
        <p:txBody>
          <a:bodyPr/>
          <a:lstStyle>
            <a:lvl1pPr>
              <a:defRPr/>
            </a:lvl1pPr>
          </a:lstStyle>
          <a:p>
            <a:pPr algn="ctr" rtl="0" fontAlgn="base">
              <a:spcBef>
                <a:spcPct val="0"/>
              </a:spcBef>
              <a:spcAft>
                <a:spcPct val="0"/>
              </a:spcAft>
              <a:defRPr/>
            </a:pPr>
            <a:fld id="{C5C3D81C-757C-4740-A867-F7C64D061595}"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3"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lgn="ctr" rtl="0" fontAlgn="base">
              <a:spcBef>
                <a:spcPct val="0"/>
              </a:spcBef>
              <a:spcAft>
                <a:spcPct val="0"/>
              </a:spcAft>
              <a:defRPr/>
            </a:pPr>
            <a:fld id="{FF1B4E33-7C90-4D8E-ADCA-A3A006973B86}" type="slidenum">
              <a:rPr lang="en-US" sz="1400" b="1" kern="1200">
                <a:solidFill>
                  <a:srgbClr val="323232"/>
                </a:solidFill>
                <a:latin typeface="Arial" charset="0"/>
                <a:cs typeface="+mn-cs"/>
              </a:rPr>
              <a:pPr algn="ctr" rtl="0" fontAlgn="base">
                <a:spcBef>
                  <a:spcPct val="0"/>
                </a:spcBef>
                <a:spcAft>
                  <a:spcPct val="0"/>
                </a:spcAft>
                <a:defRPr/>
              </a:pPr>
              <a:t>‹#›</a:t>
            </a:fld>
            <a:endParaRPr lang="en-US" sz="1400" b="1" kern="1200">
              <a:solidFill>
                <a:srgbClr val="323232"/>
              </a:solidFill>
              <a:latin typeface="Arial" charset="0"/>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6"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7" name="Slide Number Placeholder 22"/>
          <p:cNvSpPr>
            <a:spLocks noGrp="1"/>
          </p:cNvSpPr>
          <p:nvPr>
            <p:ph type="sldNum" sz="quarter" idx="12"/>
          </p:nvPr>
        </p:nvSpPr>
        <p:spPr/>
        <p:txBody>
          <a:bodyPr/>
          <a:lstStyle>
            <a:lvl1pPr>
              <a:defRPr/>
            </a:lvl1pPr>
          </a:lstStyle>
          <a:p>
            <a:pPr algn="ctr" rtl="0" fontAlgn="base">
              <a:spcBef>
                <a:spcPct val="0"/>
              </a:spcBef>
              <a:spcAft>
                <a:spcPct val="0"/>
              </a:spcAft>
              <a:defRPr/>
            </a:pPr>
            <a:fld id="{6E740EE8-CEB6-4B10-92C8-BC99CBF187D2}"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pPr algn="ctr" rtl="0" fontAlgn="base">
              <a:spcBef>
                <a:spcPct val="0"/>
              </a:spcBef>
              <a:spcAft>
                <a:spcPct val="0"/>
              </a:spcAft>
              <a:defRPr/>
            </a:pPr>
            <a:fld id="{BF0B878D-2254-4B8E-ABD8-51000A790136}" type="slidenum">
              <a:rPr lang="en-US" b="1" kern="1200">
                <a:solidFill>
                  <a:srgbClr val="FFFFFF"/>
                </a:solidFill>
                <a:latin typeface="Arial" charset="0"/>
                <a:cs typeface="+mn-cs"/>
              </a:rPr>
              <a:pPr algn="ctr" rtl="0" fontAlgn="base">
                <a:spcBef>
                  <a:spcPct val="0"/>
                </a:spcBef>
                <a:spcAft>
                  <a:spcPct val="0"/>
                </a:spcAft>
                <a:defRPr/>
              </a:pPr>
              <a:t>‹#›</a:t>
            </a:fld>
            <a:endParaRPr lang="en-US" b="1" kern="1200">
              <a:solidFill>
                <a:srgbClr val="FFFFFF"/>
              </a:solidFill>
              <a:latin typeface="Arial" charset="0"/>
              <a:cs typeface="+mn-cs"/>
            </a:endParaRPr>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5"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6" name="Slide Number Placeholder 22"/>
          <p:cNvSpPr>
            <a:spLocks noGrp="1"/>
          </p:cNvSpPr>
          <p:nvPr>
            <p:ph type="sldNum" sz="quarter" idx="12"/>
          </p:nvPr>
        </p:nvSpPr>
        <p:spPr/>
        <p:txBody>
          <a:bodyPr/>
          <a:lstStyle>
            <a:lvl1pPr>
              <a:defRPr/>
            </a:lvl1pPr>
          </a:lstStyle>
          <a:p>
            <a:pPr algn="ctr" rtl="0" fontAlgn="base">
              <a:spcBef>
                <a:spcPct val="0"/>
              </a:spcBef>
              <a:spcAft>
                <a:spcPct val="0"/>
              </a:spcAft>
              <a:defRPr/>
            </a:pPr>
            <a:fld id="{5E9D5205-F628-447D-BB22-1AFE606B62E6}"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lgn="ctr" rtl="0" fontAlgn="base">
              <a:spcBef>
                <a:spcPct val="0"/>
              </a:spcBef>
              <a:spcAft>
                <a:spcPct val="0"/>
              </a:spcAft>
              <a:defRPr/>
            </a:pPr>
            <a:fld id="{3C7FAA31-B666-4802-A308-E4ABF95877F2}"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lgn="l" rtl="0" fontAlgn="base">
              <a:spcBef>
                <a:spcPct val="0"/>
              </a:spcBef>
              <a:spcAft>
                <a:spcPct val="0"/>
              </a:spcAft>
              <a:defRPr/>
            </a:pPr>
            <a:r>
              <a:rPr lang="en-US" sz="1400" kern="1200">
                <a:solidFill>
                  <a:srgbClr val="323232"/>
                </a:solidFill>
                <a:latin typeface="Arial" charset="0"/>
                <a:cs typeface="+mn-cs"/>
              </a:rPr>
              <a:t>2009 Assessment Conference</a:t>
            </a:r>
          </a:p>
        </p:txBody>
      </p:sp>
      <p:sp>
        <p:nvSpPr>
          <p:cNvPr id="4" name="Footer Placeholder 2"/>
          <p:cNvSpPr>
            <a:spLocks noGrp="1"/>
          </p:cNvSpPr>
          <p:nvPr>
            <p:ph type="ftr" sz="quarter" idx="11"/>
          </p:nvPr>
        </p:nvSpPr>
        <p:spPr/>
        <p:txBody>
          <a:bodyPr/>
          <a:lstStyle>
            <a:lvl1pPr>
              <a:defRPr/>
            </a:lvl1pPr>
          </a:lstStyle>
          <a:p>
            <a:pPr algn="r" rtl="0" fontAlgn="base">
              <a:spcBef>
                <a:spcPct val="0"/>
              </a:spcBef>
              <a:spcAft>
                <a:spcPct val="0"/>
              </a:spcAft>
              <a:defRPr/>
            </a:pPr>
            <a:r>
              <a:rPr lang="en-US" sz="1400" kern="1200">
                <a:solidFill>
                  <a:srgbClr val="323232"/>
                </a:solidFill>
                <a:latin typeface="Arial" charset="0"/>
                <a:cs typeface="+mn-cs"/>
              </a:rPr>
              <a:t>TEA Update on EOC Program</a:t>
            </a:r>
          </a:p>
        </p:txBody>
      </p:sp>
      <p:sp>
        <p:nvSpPr>
          <p:cNvPr id="5" name="Slide Number Placeholder 22"/>
          <p:cNvSpPr>
            <a:spLocks noGrp="1"/>
          </p:cNvSpPr>
          <p:nvPr>
            <p:ph type="sldNum" sz="quarter" idx="12"/>
          </p:nvPr>
        </p:nvSpPr>
        <p:spPr/>
        <p:txBody>
          <a:bodyPr/>
          <a:lstStyle>
            <a:lvl1pPr>
              <a:defRPr/>
            </a:lvl1pPr>
          </a:lstStyle>
          <a:p>
            <a:pPr algn="ctr" rtl="0" fontAlgn="base">
              <a:spcBef>
                <a:spcPct val="0"/>
              </a:spcBef>
              <a:spcAft>
                <a:spcPct val="0"/>
              </a:spcAft>
              <a:defRPr/>
            </a:pPr>
            <a:fld id="{AC417492-AFF8-4C02-B6CD-8E4FEAB32C5C}" type="slidenum">
              <a:rPr lang="en-US" sz="1400" b="1" kern="1200">
                <a:solidFill>
                  <a:srgbClr val="FFFFFF"/>
                </a:solidFill>
                <a:latin typeface="Arial" charset="0"/>
                <a:cs typeface="+mn-cs"/>
              </a:rPr>
              <a:pPr algn="ctr" rtl="0" fontAlgn="base">
                <a:spcBef>
                  <a:spcPct val="0"/>
                </a:spcBef>
                <a:spcAft>
                  <a:spcPct val="0"/>
                </a:spcAft>
                <a:defRPr/>
              </a:pPr>
              <a:t>‹#›</a:t>
            </a:fld>
            <a:endParaRPr lang="en-US" sz="1400" b="1" kern="1200">
              <a:solidFill>
                <a:srgbClr val="FFFFFF"/>
              </a:solidFill>
              <a:latin typeface="Arial" charset="0"/>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charset="0"/>
                <a:ea typeface="ＭＳ Ｐゴシック" pitchFamily="-105" charset="-128"/>
                <a:cs typeface="+mn-cs"/>
              </a:defRPr>
            </a:lvl1pPr>
          </a:lstStyle>
          <a:p>
            <a:pPr rtl="0" fontAlgn="base">
              <a:spcBef>
                <a:spcPct val="0"/>
              </a:spcBef>
              <a:spcAft>
                <a:spcPct val="0"/>
              </a:spcAft>
              <a:defRPr/>
            </a:pPr>
            <a:r>
              <a:rPr lang="en-US" kern="1200">
                <a:solidFill>
                  <a:srgbClr val="323232"/>
                </a:solidFill>
              </a:rPr>
              <a:t>2009 Assessment Conference</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charset="0"/>
                <a:ea typeface="ＭＳ Ｐゴシック" pitchFamily="-105" charset="-128"/>
                <a:cs typeface="+mn-cs"/>
              </a:defRPr>
            </a:lvl1pPr>
          </a:lstStyle>
          <a:p>
            <a:pPr rtl="0" fontAlgn="base">
              <a:spcBef>
                <a:spcPct val="0"/>
              </a:spcBef>
              <a:spcAft>
                <a:spcPct val="0"/>
              </a:spcAft>
              <a:defRPr/>
            </a:pPr>
            <a:r>
              <a:rPr lang="en-US" kern="1200">
                <a:solidFill>
                  <a:srgbClr val="323232"/>
                </a:solidFill>
              </a:rPr>
              <a:t>TEA Update on EOC Program</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fontAlgn="base">
              <a:spcBef>
                <a:spcPct val="0"/>
              </a:spcBef>
              <a:spcAft>
                <a:spcPct val="0"/>
              </a:spcAft>
              <a:defRPr/>
            </a:pPr>
            <a:endParaRPr lang="en-US" kern="1200" dirty="0">
              <a:solidFill>
                <a:prstClr val="white"/>
              </a:solidFill>
              <a:latin typeface="Tw Cen MT"/>
              <a:ea typeface="+mn-ea"/>
              <a:cs typeface="+mn-cs"/>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rtl="0" fontAlgn="base">
              <a:spcBef>
                <a:spcPct val="0"/>
              </a:spcBef>
              <a:spcAft>
                <a:spcPct val="0"/>
              </a:spcAft>
              <a:defRPr/>
            </a:pPr>
            <a:fld id="{431A02D9-0F32-4947-BE74-87CF423F314E}" type="slidenum">
              <a:rPr lang="en-US" kern="1200">
                <a:latin typeface="Arial" charset="0"/>
                <a:cs typeface="+mn-cs"/>
              </a:rPr>
              <a:pPr rtl="0" fontAlgn="base">
                <a:spcBef>
                  <a:spcPct val="0"/>
                </a:spcBef>
                <a:spcAft>
                  <a:spcPct val="0"/>
                </a:spcAft>
                <a:defRPr/>
              </a:pPr>
              <a:t>‹#›</a:t>
            </a:fld>
            <a:endParaRPr lang="en-US" kern="1200">
              <a:latin typeface="Arial" charset="0"/>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spcBef>
          <a:spcPct val="0"/>
        </a:spcBef>
        <a:spcAft>
          <a:spcPct val="0"/>
        </a:spcAft>
        <a:defRPr sz="4400" kern="1200">
          <a:solidFill>
            <a:schemeClr val="tx2"/>
          </a:solidFill>
          <a:latin typeface="+mj-lt"/>
          <a:ea typeface="ＭＳ Ｐゴシック" charset="-128"/>
          <a:cs typeface="+mj-cs"/>
        </a:defRPr>
      </a:lvl1pPr>
      <a:lvl2pPr algn="l" rtl="0" eaLnBrk="0" fontAlgn="base" hangingPunct="0">
        <a:spcBef>
          <a:spcPct val="0"/>
        </a:spcBef>
        <a:spcAft>
          <a:spcPct val="0"/>
        </a:spcAft>
        <a:defRPr sz="4400">
          <a:solidFill>
            <a:schemeClr val="tx2"/>
          </a:solidFill>
          <a:latin typeface="Tw Cen MT" pitchFamily="34" charset="0"/>
          <a:ea typeface="ＭＳ Ｐゴシック" charset="-128"/>
        </a:defRPr>
      </a:lvl2pPr>
      <a:lvl3pPr algn="l" rtl="0" eaLnBrk="0" fontAlgn="base" hangingPunct="0">
        <a:spcBef>
          <a:spcPct val="0"/>
        </a:spcBef>
        <a:spcAft>
          <a:spcPct val="0"/>
        </a:spcAft>
        <a:defRPr sz="4400">
          <a:solidFill>
            <a:schemeClr val="tx2"/>
          </a:solidFill>
          <a:latin typeface="Tw Cen MT" pitchFamily="34" charset="0"/>
          <a:ea typeface="ＭＳ Ｐゴシック" charset="-128"/>
        </a:defRPr>
      </a:lvl3pPr>
      <a:lvl4pPr algn="l" rtl="0" eaLnBrk="0" fontAlgn="base" hangingPunct="0">
        <a:spcBef>
          <a:spcPct val="0"/>
        </a:spcBef>
        <a:spcAft>
          <a:spcPct val="0"/>
        </a:spcAft>
        <a:defRPr sz="4400">
          <a:solidFill>
            <a:schemeClr val="tx2"/>
          </a:solidFill>
          <a:latin typeface="Tw Cen MT" pitchFamily="34" charset="0"/>
          <a:ea typeface="ＭＳ Ｐゴシック" charset="-128"/>
        </a:defRPr>
      </a:lvl4pPr>
      <a:lvl5pPr algn="l" rtl="0" eaLnBrk="0" fontAlgn="base" hangingPunct="0">
        <a:spcBef>
          <a:spcPct val="0"/>
        </a:spcBef>
        <a:spcAft>
          <a:spcPct val="0"/>
        </a:spcAft>
        <a:defRPr sz="4400">
          <a:solidFill>
            <a:schemeClr val="tx2"/>
          </a:solidFill>
          <a:latin typeface="Tw Cen MT" pitchFamily="34" charset="0"/>
          <a:ea typeface="ＭＳ Ｐゴシック" charset="-128"/>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900" kern="1200">
          <a:solidFill>
            <a:schemeClr val="tx1"/>
          </a:solidFill>
          <a:latin typeface="+mn-lt"/>
          <a:ea typeface="ＭＳ Ｐゴシック" charset="-128"/>
          <a:cs typeface="+mn-cs"/>
        </a:defRPr>
      </a:lvl1pPr>
      <a:lvl2pPr marL="639763" indent="-273050" algn="l" rtl="0" eaLnBrk="0" fontAlgn="base" hangingPunct="0">
        <a:spcBef>
          <a:spcPts val="550"/>
        </a:spcBef>
        <a:spcAft>
          <a:spcPct val="0"/>
        </a:spcAft>
        <a:buClr>
          <a:schemeClr val="accent1"/>
        </a:buClr>
        <a:buSzPct val="70000"/>
        <a:buFont typeface="Wingdings 2" charset="2"/>
        <a:buChar char=""/>
        <a:defRPr sz="2600" kern="1200">
          <a:solidFill>
            <a:schemeClr val="tx1"/>
          </a:solidFill>
          <a:latin typeface="+mn-lt"/>
          <a:ea typeface="ＭＳ Ｐゴシック" charset="-128"/>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300" kern="1200">
          <a:solidFill>
            <a:schemeClr val="tx1"/>
          </a:solidFill>
          <a:latin typeface="+mn-lt"/>
          <a:ea typeface="ＭＳ Ｐゴシック" charset="-128"/>
          <a:cs typeface="+mn-cs"/>
        </a:defRPr>
      </a:lvl3pPr>
      <a:lvl4pPr marL="1371600" indent="-228600" algn="l" rtl="0" eaLnBrk="0" fontAlgn="base" hangingPunct="0">
        <a:spcBef>
          <a:spcPts val="400"/>
        </a:spcBef>
        <a:spcAft>
          <a:spcPct val="0"/>
        </a:spcAft>
        <a:buClr>
          <a:srgbClr val="A5AB81"/>
        </a:buClr>
        <a:buSzPct val="75000"/>
        <a:buFont typeface="Wingdings" charset="2"/>
        <a:buChar char=""/>
        <a:defRPr sz="2000" kern="1200">
          <a:solidFill>
            <a:schemeClr val="tx1"/>
          </a:solidFill>
          <a:latin typeface="+mn-lt"/>
          <a:ea typeface="ＭＳ Ｐゴシック" charset="-128"/>
          <a:cs typeface="+mn-cs"/>
        </a:defRPr>
      </a:lvl4pPr>
      <a:lvl5pPr marL="1828800" indent="-228600" algn="l" rtl="0" eaLnBrk="0" fontAlgn="base" hangingPunct="0">
        <a:spcBef>
          <a:spcPts val="400"/>
        </a:spcBef>
        <a:spcAft>
          <a:spcPct val="0"/>
        </a:spcAft>
        <a:buClr>
          <a:srgbClr val="D8B25C"/>
        </a:buClr>
        <a:buSzPct val="65000"/>
        <a:buFont typeface="Wingdings"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505200"/>
            <a:ext cx="6629400" cy="2362200"/>
          </a:xfrm>
        </p:spPr>
        <p:txBody>
          <a:bodyPr/>
          <a:lstStyle/>
          <a:p>
            <a:r>
              <a:rPr lang="en-US" dirty="0" smtClean="0"/>
              <a:t/>
            </a:r>
            <a:br>
              <a:rPr lang="en-US" dirty="0" smtClean="0"/>
            </a:br>
            <a:r>
              <a:rPr lang="en-US" dirty="0" smtClean="0"/>
              <a:t>The </a:t>
            </a:r>
            <a:r>
              <a:rPr lang="en-US" u="sng" dirty="0" smtClean="0"/>
              <a:t>expository</a:t>
            </a:r>
            <a:r>
              <a:rPr lang="en-US" dirty="0" smtClean="0"/>
              <a:t> Essay</a:t>
            </a:r>
            <a:endParaRPr lang="en-US" dirty="0"/>
          </a:p>
        </p:txBody>
      </p:sp>
      <p:sp>
        <p:nvSpPr>
          <p:cNvPr id="3" name="Subtitle 2"/>
          <p:cNvSpPr>
            <a:spLocks noGrp="1"/>
          </p:cNvSpPr>
          <p:nvPr>
            <p:ph type="subTitle" idx="1"/>
          </p:nvPr>
        </p:nvSpPr>
        <p:spPr/>
        <p:txBody>
          <a:bodyPr/>
          <a:lstStyle/>
          <a:p>
            <a:r>
              <a:rPr lang="en-US" dirty="0" smtClean="0"/>
              <a:t>What do you think? Why do you think it?</a:t>
            </a:r>
            <a:endParaRPr lang="en-US" dirty="0"/>
          </a:p>
        </p:txBody>
      </p:sp>
      <p:sp>
        <p:nvSpPr>
          <p:cNvPr id="4" name="Slide Number Placeholder 3"/>
          <p:cNvSpPr>
            <a:spLocks noGrp="1"/>
          </p:cNvSpPr>
          <p:nvPr>
            <p:ph type="sldNum" sz="quarter" idx="12"/>
          </p:nvPr>
        </p:nvSpPr>
        <p:spPr/>
        <p:txBody>
          <a:bodyPr/>
          <a:lstStyle/>
          <a:p>
            <a:pPr algn="ctr" rtl="0" fontAlgn="base">
              <a:spcBef>
                <a:spcPct val="0"/>
              </a:spcBef>
              <a:spcAft>
                <a:spcPct val="0"/>
              </a:spcAft>
              <a:defRPr/>
            </a:pPr>
            <a:fld id="{38AE2B5F-E3B8-4BC7-AA21-F88E7ED34853}" type="slidenum">
              <a:rPr lang="en-US" sz="1400" b="1" kern="1200" smtClean="0">
                <a:solidFill>
                  <a:srgbClr val="323232"/>
                </a:solidFill>
                <a:latin typeface="Arial" charset="0"/>
                <a:cs typeface="+mn-cs"/>
              </a:rPr>
              <a:pPr algn="ctr" rtl="0" fontAlgn="base">
                <a:spcBef>
                  <a:spcPct val="0"/>
                </a:spcBef>
                <a:spcAft>
                  <a:spcPct val="0"/>
                </a:spcAft>
                <a:defRPr/>
              </a:pPr>
              <a:t>1</a:t>
            </a:fld>
            <a:endParaRPr lang="en-US" sz="1400" b="1" kern="1200" dirty="0">
              <a:solidFill>
                <a:srgbClr val="323232"/>
              </a:solidFill>
              <a:latin typeface="Arial" charset="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writing matter?</a:t>
            </a:r>
            <a:endParaRPr lang="en-US" dirty="0"/>
          </a:p>
        </p:txBody>
      </p:sp>
      <p:sp>
        <p:nvSpPr>
          <p:cNvPr id="3" name="Content Placeholder 2"/>
          <p:cNvSpPr>
            <a:spLocks noGrp="1"/>
          </p:cNvSpPr>
          <p:nvPr>
            <p:ph sz="quarter" idx="1"/>
          </p:nvPr>
        </p:nvSpPr>
        <p:spPr/>
        <p:txBody>
          <a:bodyPr/>
          <a:lstStyle/>
          <a:p>
            <a:r>
              <a:rPr lang="en-US" dirty="0" smtClean="0"/>
              <a:t>You are judged based on your ability to communicate clearly.</a:t>
            </a:r>
          </a:p>
          <a:p>
            <a:r>
              <a:rPr lang="en-US" dirty="0" smtClean="0"/>
              <a:t>Right now:</a:t>
            </a:r>
          </a:p>
          <a:p>
            <a:pPr lvl="1"/>
            <a:r>
              <a:rPr lang="en-US" dirty="0" smtClean="0"/>
              <a:t>The words you </a:t>
            </a:r>
            <a:r>
              <a:rPr lang="en-US" u="sng" dirty="0" smtClean="0"/>
              <a:t>say</a:t>
            </a:r>
            <a:r>
              <a:rPr lang="en-US" dirty="0" smtClean="0"/>
              <a:t>- friends, family, strangers, teachers</a:t>
            </a:r>
          </a:p>
          <a:p>
            <a:pPr lvl="1"/>
            <a:r>
              <a:rPr lang="en-US" dirty="0" smtClean="0"/>
              <a:t>The words you </a:t>
            </a:r>
            <a:r>
              <a:rPr lang="en-US" u="sng" dirty="0" smtClean="0"/>
              <a:t>type</a:t>
            </a:r>
            <a:r>
              <a:rPr lang="en-US" dirty="0" smtClean="0"/>
              <a:t>- social media, texts</a:t>
            </a:r>
          </a:p>
          <a:p>
            <a:pPr lvl="1"/>
            <a:r>
              <a:rPr lang="en-US" dirty="0" smtClean="0"/>
              <a:t>The words you </a:t>
            </a:r>
            <a:r>
              <a:rPr lang="en-US" u="sng" dirty="0" smtClean="0"/>
              <a:t>write</a:t>
            </a:r>
            <a:r>
              <a:rPr lang="en-US" dirty="0" smtClean="0"/>
              <a:t>- grades</a:t>
            </a:r>
          </a:p>
          <a:p>
            <a:r>
              <a:rPr lang="en-US" dirty="0" smtClean="0"/>
              <a:t>In the future:</a:t>
            </a:r>
          </a:p>
          <a:p>
            <a:pPr lvl="1"/>
            <a:r>
              <a:rPr lang="en-US" dirty="0" smtClean="0"/>
              <a:t>The words you write- grades, applications, resumes, emails, texts, tweets, etc.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016332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t>Writing is the skill of communicating without your presence</a:t>
            </a:r>
            <a:r>
              <a:rPr lang="en-US" dirty="0" smtClean="0"/>
              <a:t>. Your thoughts, feelings, beliefs, and world view can be known even without you if you can simply convey them through the words put down onto paper or document. </a:t>
            </a:r>
          </a:p>
          <a:p>
            <a:r>
              <a:rPr lang="en-US" dirty="0" smtClean="0"/>
              <a:t>Do not underestimate the power of </a:t>
            </a:r>
            <a:r>
              <a:rPr lang="en-US" u="sng" dirty="0" smtClean="0"/>
              <a:t>clear written </a:t>
            </a:r>
            <a:r>
              <a:rPr lang="en-US" dirty="0" smtClean="0"/>
              <a:t>communication. This is our goal.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3</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911019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a:t>
            </a:r>
            <a:endParaRPr lang="en-US" dirty="0"/>
          </a:p>
        </p:txBody>
      </p:sp>
      <p:sp>
        <p:nvSpPr>
          <p:cNvPr id="3" name="Content Placeholder 2"/>
          <p:cNvSpPr>
            <a:spLocks noGrp="1"/>
          </p:cNvSpPr>
          <p:nvPr>
            <p:ph sz="quarter" idx="1"/>
          </p:nvPr>
        </p:nvSpPr>
        <p:spPr>
          <a:xfrm>
            <a:off x="304800" y="1600200"/>
            <a:ext cx="8461248" cy="4876800"/>
          </a:xfrm>
        </p:spPr>
        <p:txBody>
          <a:bodyPr/>
          <a:lstStyle/>
          <a:p>
            <a:r>
              <a:rPr lang="en-US" sz="3200" b="1" dirty="0" smtClean="0">
                <a:solidFill>
                  <a:srgbClr val="50141B"/>
                </a:solidFill>
                <a:latin typeface="Arial" charset="0"/>
                <a:cs typeface="Arial" charset="0"/>
              </a:rPr>
              <a:t>Purpose: to explain information </a:t>
            </a:r>
          </a:p>
          <a:p>
            <a:r>
              <a:rPr lang="en-US" sz="3200" b="1" dirty="0" smtClean="0">
                <a:solidFill>
                  <a:srgbClr val="50141B"/>
                </a:solidFill>
                <a:latin typeface="Arial" charset="0"/>
                <a:cs typeface="Arial" charset="0"/>
              </a:rPr>
              <a:t>Text structure is often: </a:t>
            </a:r>
          </a:p>
          <a:p>
            <a:r>
              <a:rPr lang="en-US" sz="2400" dirty="0">
                <a:latin typeface="Arial" panose="020B0604020202020204" pitchFamily="34" charset="0"/>
                <a:cs typeface="Arial" panose="020B0604020202020204" pitchFamily="34" charset="0"/>
              </a:rPr>
              <a:t>1</a:t>
            </a:r>
            <a:r>
              <a:rPr lang="en-US" sz="2400" u="sng" dirty="0">
                <a:latin typeface="Arial" panose="020B0604020202020204" pitchFamily="34" charset="0"/>
                <a:cs typeface="Arial" panose="020B0604020202020204" pitchFamily="34" charset="0"/>
              </a:rPr>
              <a:t>. </a:t>
            </a:r>
            <a:r>
              <a:rPr lang="en-US" sz="2400" b="1" u="sng" dirty="0">
                <a:latin typeface="Arial" panose="020B0604020202020204" pitchFamily="34" charset="0"/>
                <a:cs typeface="Arial" panose="020B0604020202020204" pitchFamily="34" charset="0"/>
              </a:rPr>
              <a:t>Introduction</a:t>
            </a:r>
            <a:r>
              <a:rPr lang="en-US" sz="2400" u="sng"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grabs reader (lead) and tells reader what the entire piece is about with a (topic sentence).</a:t>
            </a:r>
          </a:p>
          <a:p>
            <a:r>
              <a:rPr lang="en-US" sz="2400" dirty="0">
                <a:latin typeface="Arial" panose="020B0604020202020204" pitchFamily="34" charset="0"/>
                <a:cs typeface="Arial" panose="020B0604020202020204" pitchFamily="34" charset="0"/>
              </a:rPr>
              <a:t>2. </a:t>
            </a:r>
            <a:r>
              <a:rPr lang="en-US" sz="2400" b="1" dirty="0" smtClean="0">
                <a:latin typeface="Arial" panose="020B0604020202020204" pitchFamily="34" charset="0"/>
                <a:cs typeface="Arial" panose="020B0604020202020204" pitchFamily="34" charset="0"/>
              </a:rPr>
              <a:t>Body</a:t>
            </a:r>
            <a:r>
              <a:rPr lang="en-US" sz="2400" dirty="0" smtClean="0">
                <a:latin typeface="Arial" panose="020B0604020202020204" pitchFamily="34" charset="0"/>
                <a:cs typeface="Arial" panose="020B0604020202020204" pitchFamily="34" charset="0"/>
              </a:rPr>
              <a:t>- Number </a:t>
            </a:r>
            <a:r>
              <a:rPr lang="en-US" sz="2400" dirty="0">
                <a:latin typeface="Arial" panose="020B0604020202020204" pitchFamily="34" charset="0"/>
                <a:cs typeface="Arial" panose="020B0604020202020204" pitchFamily="34" charset="0"/>
              </a:rPr>
              <a:t>of paragraphs with one distinct main idea with supporting details.  The key is for author to write as many paragraphs needed to fully develop the topic.</a:t>
            </a:r>
          </a:p>
          <a:p>
            <a:r>
              <a:rPr lang="en-US" sz="2400" dirty="0">
                <a:latin typeface="Arial" panose="020B0604020202020204" pitchFamily="34" charset="0"/>
                <a:cs typeface="Arial" panose="020B0604020202020204" pitchFamily="34" charset="0"/>
              </a:rPr>
              <a:t>3. </a:t>
            </a:r>
            <a:r>
              <a:rPr lang="en-US" sz="2400" b="1" u="sng" dirty="0" smtClean="0">
                <a:latin typeface="Arial" panose="020B0604020202020204" pitchFamily="34" charset="0"/>
                <a:cs typeface="Arial" panose="020B0604020202020204" pitchFamily="34" charset="0"/>
              </a:rPr>
              <a:t>Conclusion</a:t>
            </a:r>
            <a:r>
              <a:rPr lang="en-US" sz="2400" b="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reiterates </a:t>
            </a:r>
            <a:r>
              <a:rPr lang="en-US" sz="2400" dirty="0">
                <a:latin typeface="Arial" panose="020B0604020202020204" pitchFamily="34" charset="0"/>
                <a:cs typeface="Arial" panose="020B0604020202020204" pitchFamily="34" charset="0"/>
              </a:rPr>
              <a:t>the main </a:t>
            </a:r>
            <a:r>
              <a:rPr lang="en-US" sz="2400" dirty="0" smtClean="0">
                <a:latin typeface="Arial" panose="020B0604020202020204" pitchFamily="34" charset="0"/>
                <a:cs typeface="Arial" panose="020B0604020202020204" pitchFamily="34" charset="0"/>
              </a:rPr>
              <a:t>idea</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and explains the impact or effect of the idea. </a:t>
            </a:r>
            <a:r>
              <a:rPr lang="en-US" sz="2400" dirty="0">
                <a:latin typeface="Arial" panose="020B0604020202020204" pitchFamily="34" charset="0"/>
                <a:cs typeface="Arial" panose="020B0604020202020204" pitchFamily="34" charset="0"/>
              </a:rPr>
              <a:t>May be done straight forward or implied. </a:t>
            </a:r>
          </a:p>
          <a:p>
            <a:endParaRPr lang="en-US" sz="3200" b="1" u="sng" dirty="0" smtClean="0">
              <a:solidFill>
                <a:srgbClr val="50141B"/>
              </a:solidFill>
              <a:latin typeface="Arial" charset="0"/>
              <a:cs typeface="Arial" charset="0"/>
            </a:endParaRPr>
          </a:p>
          <a:p>
            <a:pPr>
              <a:buNone/>
            </a:pPr>
            <a:endParaRPr lang="en-US" sz="3200" b="1" u="sng" dirty="0" smtClean="0">
              <a:solidFill>
                <a:srgbClr val="50141B"/>
              </a:solidFill>
              <a:latin typeface="Arial" charset="0"/>
              <a:cs typeface="Arial" charset="0"/>
            </a:endParaRP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4</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Expository writing in your every day</a:t>
            </a:r>
            <a:endParaRPr lang="en-US" sz="4000" dirty="0"/>
          </a:p>
        </p:txBody>
      </p:sp>
      <p:sp>
        <p:nvSpPr>
          <p:cNvPr id="3" name="Content Placeholder 2"/>
          <p:cNvSpPr>
            <a:spLocks noGrp="1"/>
          </p:cNvSpPr>
          <p:nvPr>
            <p:ph sz="quarter" idx="1"/>
          </p:nvPr>
        </p:nvSpPr>
        <p:spPr/>
        <p:txBody>
          <a:bodyPr/>
          <a:lstStyle/>
          <a:p>
            <a:r>
              <a:rPr lang="en-US" dirty="0" smtClean="0"/>
              <a:t>You see and write expository more than you think!</a:t>
            </a:r>
          </a:p>
          <a:p>
            <a:r>
              <a:rPr lang="en-US" dirty="0" smtClean="0"/>
              <a:t>These are often found in:</a:t>
            </a:r>
          </a:p>
          <a:p>
            <a:pPr lvl="1"/>
            <a:r>
              <a:rPr lang="en-US" dirty="0" smtClean="0"/>
              <a:t>Blogs</a:t>
            </a:r>
          </a:p>
          <a:p>
            <a:pPr lvl="1"/>
            <a:r>
              <a:rPr lang="en-US" dirty="0" smtClean="0"/>
              <a:t>Tweets</a:t>
            </a:r>
          </a:p>
          <a:p>
            <a:pPr lvl="1"/>
            <a:r>
              <a:rPr lang="en-US" u="sng" dirty="0" smtClean="0"/>
              <a:t>Texts</a:t>
            </a:r>
          </a:p>
          <a:p>
            <a:pPr lvl="1"/>
            <a:r>
              <a:rPr lang="en-US" dirty="0" smtClean="0"/>
              <a:t>Editorials</a:t>
            </a:r>
          </a:p>
          <a:p>
            <a:pPr lvl="1"/>
            <a:r>
              <a:rPr lang="en-US" dirty="0" smtClean="0"/>
              <a:t>Letters</a:t>
            </a:r>
          </a:p>
          <a:p>
            <a:pPr lvl="1"/>
            <a:r>
              <a:rPr lang="en-US" dirty="0" smtClean="0"/>
              <a:t>Opinion articles</a:t>
            </a:r>
          </a:p>
          <a:p>
            <a:pPr lvl="1"/>
            <a:r>
              <a:rPr lang="en-US" dirty="0" smtClean="0"/>
              <a:t>Recipes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5</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2717115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Essay Genre</a:t>
            </a:r>
            <a:endParaRPr lang="en-US" dirty="0"/>
          </a:p>
        </p:txBody>
      </p:sp>
      <p:sp>
        <p:nvSpPr>
          <p:cNvPr id="3" name="Content Placeholder 2"/>
          <p:cNvSpPr>
            <a:spLocks noGrp="1"/>
          </p:cNvSpPr>
          <p:nvPr>
            <p:ph sz="quarter" idx="1"/>
          </p:nvPr>
        </p:nvSpPr>
        <p:spPr/>
        <p:txBody>
          <a:bodyPr/>
          <a:lstStyle/>
          <a:p>
            <a:r>
              <a:rPr lang="en-US" dirty="0" smtClean="0"/>
              <a:t>Many other </a:t>
            </a:r>
            <a:r>
              <a:rPr lang="en-US" u="sng" dirty="0" smtClean="0"/>
              <a:t>subgenres</a:t>
            </a:r>
            <a:r>
              <a:rPr lang="en-US" dirty="0" smtClean="0"/>
              <a:t> exist within the expository genre. While they are similar because the writer is explaining his/her thoughts, each sub-genre is a slightly different and requires different techniques. </a:t>
            </a:r>
            <a:r>
              <a:rPr lang="en-US" sz="2800" dirty="0" smtClean="0"/>
              <a:t>(Think about how a rectangle is a square, but a square isn’t a rectangle.) </a:t>
            </a: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6</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266803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Subgenres of the expository essay</a:t>
            </a:r>
            <a:endParaRPr lang="en-US" dirty="0"/>
          </a:p>
        </p:txBody>
      </p:sp>
      <p:sp>
        <p:nvSpPr>
          <p:cNvPr id="3" name="Content Placeholder 2"/>
          <p:cNvSpPr>
            <a:spLocks noGrp="1"/>
          </p:cNvSpPr>
          <p:nvPr>
            <p:ph sz="quarter" idx="1"/>
          </p:nvPr>
        </p:nvSpPr>
        <p:spPr/>
        <p:txBody>
          <a:bodyPr/>
          <a:lstStyle/>
          <a:p>
            <a:pPr lvl="1"/>
            <a:r>
              <a:rPr lang="en-US" dirty="0"/>
              <a:t>Informational essay</a:t>
            </a:r>
          </a:p>
          <a:p>
            <a:pPr lvl="1"/>
            <a:r>
              <a:rPr lang="en-US" dirty="0"/>
              <a:t>“How To” essay</a:t>
            </a:r>
          </a:p>
          <a:p>
            <a:pPr lvl="1"/>
            <a:r>
              <a:rPr lang="en-US" u="sng" dirty="0" smtClean="0"/>
              <a:t>Compare/Contrast</a:t>
            </a:r>
          </a:p>
          <a:p>
            <a:pPr lvl="1"/>
            <a:r>
              <a:rPr lang="en-US" dirty="0"/>
              <a:t>Persuasive (sophomore year)</a:t>
            </a:r>
          </a:p>
          <a:p>
            <a:pPr lvl="1"/>
            <a:r>
              <a:rPr lang="en-US" dirty="0"/>
              <a:t>Literary Analysis</a:t>
            </a:r>
          </a:p>
          <a:p>
            <a:pPr lvl="1"/>
            <a:r>
              <a:rPr lang="en-US" dirty="0"/>
              <a:t>Literary Criticism</a:t>
            </a:r>
          </a:p>
          <a:p>
            <a:pPr lvl="1"/>
            <a:r>
              <a:rPr lang="en-US" dirty="0"/>
              <a:t>Cause and effect essay</a:t>
            </a:r>
          </a:p>
          <a:p>
            <a:pPr lvl="1"/>
            <a:endParaRPr lang="en-US" dirty="0"/>
          </a:p>
          <a:p>
            <a:endParaRPr lang="en-US" dirty="0"/>
          </a:p>
        </p:txBody>
      </p:sp>
      <p:pic>
        <p:nvPicPr>
          <p:cNvPr id="6" name="Content Placeholder 5"/>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845050" y="1931988"/>
            <a:ext cx="3886200" cy="3886200"/>
          </a:xfrm>
        </p:spPr>
      </p:pic>
      <p:sp>
        <p:nvSpPr>
          <p:cNvPr id="5" name="Slide Number Placeholder 4"/>
          <p:cNvSpPr>
            <a:spLocks noGrp="1"/>
          </p:cNvSpPr>
          <p:nvPr>
            <p:ph type="sldNum" sz="quarter" idx="11"/>
          </p:nvPr>
        </p:nvSpPr>
        <p:spPr/>
        <p:txBody>
          <a:bodyPr>
            <a:normAutofit fontScale="85000" lnSpcReduction="20000"/>
          </a:bodyPr>
          <a:lstStyle/>
          <a:p>
            <a:pPr algn="ctr" rtl="0" fontAlgn="base">
              <a:spcBef>
                <a:spcPct val="0"/>
              </a:spcBef>
              <a:spcAft>
                <a:spcPct val="0"/>
              </a:spcAft>
              <a:defRPr/>
            </a:pPr>
            <a:fld id="{CE12A0FC-2B50-4E5A-8316-331457ABDFCA}" type="slidenum">
              <a:rPr lang="en-US" sz="1400" b="1" kern="1200" smtClean="0">
                <a:solidFill>
                  <a:srgbClr val="FFFFFF"/>
                </a:solidFill>
                <a:latin typeface="Arial" charset="0"/>
                <a:cs typeface="+mn-cs"/>
              </a:rPr>
              <a:pPr algn="ctr" rtl="0" fontAlgn="base">
                <a:spcBef>
                  <a:spcPct val="0"/>
                </a:spcBef>
                <a:spcAft>
                  <a:spcPct val="0"/>
                </a:spcAft>
                <a:defRPr/>
              </a:pPr>
              <a:t>7</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2103438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STAAR</a:t>
            </a:r>
            <a:endParaRPr lang="en-US" dirty="0"/>
          </a:p>
        </p:txBody>
      </p:sp>
      <p:sp>
        <p:nvSpPr>
          <p:cNvPr id="3" name="Content Placeholder 2"/>
          <p:cNvSpPr>
            <a:spLocks noGrp="1"/>
          </p:cNvSpPr>
          <p:nvPr>
            <p:ph sz="quarter" idx="1"/>
          </p:nvPr>
        </p:nvSpPr>
        <p:spPr/>
        <p:txBody>
          <a:bodyPr/>
          <a:lstStyle/>
          <a:p>
            <a:r>
              <a:rPr lang="en-US" dirty="0" smtClean="0"/>
              <a:t>For the STAAR, you will write </a:t>
            </a:r>
            <a:r>
              <a:rPr lang="en-US" u="sng" dirty="0" smtClean="0"/>
              <a:t>two expository essays</a:t>
            </a:r>
            <a:r>
              <a:rPr lang="en-US" dirty="0" smtClean="0"/>
              <a:t>.</a:t>
            </a:r>
          </a:p>
          <a:p>
            <a:r>
              <a:rPr lang="en-US" dirty="0" smtClean="0"/>
              <a:t>STAAR expository essays fall into a subgenre all its own!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8</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376023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STAAR </a:t>
            </a:r>
            <a:r>
              <a:rPr lang="en-US" dirty="0"/>
              <a:t>E</a:t>
            </a:r>
            <a:r>
              <a:rPr lang="en-US" dirty="0" smtClean="0"/>
              <a:t>xpository </a:t>
            </a:r>
            <a:r>
              <a:rPr lang="en-US" dirty="0"/>
              <a:t>E</a:t>
            </a:r>
            <a:r>
              <a:rPr lang="en-US" dirty="0" smtClean="0"/>
              <a:t>ssay…</a:t>
            </a:r>
            <a:endParaRPr lang="en-US" dirty="0"/>
          </a:p>
        </p:txBody>
      </p:sp>
      <p:sp>
        <p:nvSpPr>
          <p:cNvPr id="3" name="Content Placeholder 2"/>
          <p:cNvSpPr>
            <a:spLocks noGrp="1"/>
          </p:cNvSpPr>
          <p:nvPr>
            <p:ph sz="quarter" idx="1"/>
          </p:nvPr>
        </p:nvSpPr>
        <p:spPr/>
        <p:txBody>
          <a:bodyPr/>
          <a:lstStyle/>
          <a:p>
            <a:r>
              <a:rPr lang="en-US" sz="2800" b="1" dirty="0">
                <a:solidFill>
                  <a:srgbClr val="50141B"/>
                </a:solidFill>
                <a:latin typeface="Arial" charset="0"/>
                <a:cs typeface="Arial" charset="0"/>
              </a:rPr>
              <a:t>The expository essay requires students to </a:t>
            </a:r>
            <a:r>
              <a:rPr lang="en-US" sz="2800" b="1" u="sng" dirty="0">
                <a:solidFill>
                  <a:srgbClr val="50141B"/>
                </a:solidFill>
                <a:latin typeface="Arial" charset="0"/>
                <a:cs typeface="Arial" charset="0"/>
              </a:rPr>
              <a:t>clearly explain what they think about something</a:t>
            </a:r>
            <a:r>
              <a:rPr lang="en-US" sz="2800" b="1" u="sng" dirty="0" smtClean="0">
                <a:solidFill>
                  <a:srgbClr val="50141B"/>
                </a:solidFill>
                <a:latin typeface="Arial" charset="0"/>
                <a:cs typeface="Arial" charset="0"/>
              </a:rPr>
              <a:t>.</a:t>
            </a:r>
            <a:endParaRPr lang="en-US" dirty="0" smtClean="0"/>
          </a:p>
          <a:p>
            <a:r>
              <a:rPr lang="en-US" b="1" dirty="0" smtClean="0"/>
              <a:t>For this expository essay, </a:t>
            </a:r>
            <a:r>
              <a:rPr lang="en-US" sz="2800" b="1" dirty="0" smtClean="0">
                <a:solidFill>
                  <a:srgbClr val="50141B"/>
                </a:solidFill>
                <a:latin typeface="Arial" charset="0"/>
                <a:cs typeface="Arial" charset="0"/>
              </a:rPr>
              <a:t>you </a:t>
            </a:r>
            <a:r>
              <a:rPr lang="en-US" sz="2800" b="1" dirty="0">
                <a:solidFill>
                  <a:srgbClr val="50141B"/>
                </a:solidFill>
                <a:latin typeface="Arial" charset="0"/>
                <a:cs typeface="Arial" charset="0"/>
              </a:rPr>
              <a:t>are just explaining </a:t>
            </a:r>
            <a:r>
              <a:rPr lang="en-US" sz="2800" b="1" u="sng" dirty="0">
                <a:solidFill>
                  <a:srgbClr val="50141B"/>
                </a:solidFill>
                <a:latin typeface="Arial" charset="0"/>
                <a:cs typeface="Arial" charset="0"/>
              </a:rPr>
              <a:t>WHAT</a:t>
            </a:r>
            <a:r>
              <a:rPr lang="en-US" sz="2800" b="1" dirty="0">
                <a:solidFill>
                  <a:srgbClr val="50141B"/>
                </a:solidFill>
                <a:latin typeface="Arial" charset="0"/>
                <a:cs typeface="Arial" charset="0"/>
              </a:rPr>
              <a:t> you think about an issue and </a:t>
            </a:r>
            <a:r>
              <a:rPr lang="en-US" sz="2800" b="1" u="sng" dirty="0">
                <a:solidFill>
                  <a:srgbClr val="50141B"/>
                </a:solidFill>
                <a:latin typeface="Arial" charset="0"/>
                <a:cs typeface="Arial" charset="0"/>
              </a:rPr>
              <a:t>WHY</a:t>
            </a:r>
            <a:r>
              <a:rPr lang="en-US" sz="2800" b="1" dirty="0">
                <a:solidFill>
                  <a:srgbClr val="50141B"/>
                </a:solidFill>
                <a:latin typeface="Arial" charset="0"/>
                <a:cs typeface="Arial" charset="0"/>
              </a:rPr>
              <a:t> you think it.</a:t>
            </a:r>
          </a:p>
          <a:p>
            <a:r>
              <a:rPr lang="en-US" sz="2800" b="1" dirty="0" smtClean="0">
                <a:solidFill>
                  <a:srgbClr val="50141B"/>
                </a:solidFill>
                <a:latin typeface="Arial" charset="0"/>
                <a:cs typeface="Arial" charset="0"/>
              </a:rPr>
              <a:t>Your </a:t>
            </a:r>
            <a:r>
              <a:rPr lang="en-US" sz="2800" b="1" dirty="0">
                <a:solidFill>
                  <a:srgbClr val="50141B"/>
                </a:solidFill>
                <a:latin typeface="Arial" charset="0"/>
                <a:cs typeface="Arial" charset="0"/>
              </a:rPr>
              <a:t>essay must be </a:t>
            </a:r>
            <a:r>
              <a:rPr lang="en-US" sz="2800" b="1" u="sng" dirty="0">
                <a:solidFill>
                  <a:srgbClr val="50141B"/>
                </a:solidFill>
                <a:latin typeface="Arial" charset="0"/>
                <a:cs typeface="Arial" charset="0"/>
              </a:rPr>
              <a:t>27 lines </a:t>
            </a:r>
            <a:r>
              <a:rPr lang="en-US" sz="2800" b="1" dirty="0">
                <a:solidFill>
                  <a:srgbClr val="50141B"/>
                </a:solidFill>
                <a:latin typeface="Arial" charset="0"/>
                <a:cs typeface="Arial" charset="0"/>
              </a:rPr>
              <a:t>or less in length.</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9</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343401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lstStyle/>
          <a:p>
            <a:r>
              <a:rPr lang="en-US" dirty="0" smtClean="0"/>
              <a:t>Here is a sample EXPOSITORY PROMPT</a:t>
            </a:r>
            <a:endParaRPr lang="en-US" dirty="0"/>
          </a:p>
        </p:txBody>
      </p:sp>
      <p:sp>
        <p:nvSpPr>
          <p:cNvPr id="3" name="Content Placeholder 2"/>
          <p:cNvSpPr>
            <a:spLocks noGrp="1"/>
          </p:cNvSpPr>
          <p:nvPr>
            <p:ph sz="quarter" idx="1"/>
          </p:nvPr>
        </p:nvSpPr>
        <p:spPr>
          <a:xfrm>
            <a:off x="0" y="1524000"/>
            <a:ext cx="9144000" cy="5334000"/>
          </a:xfrm>
        </p:spPr>
        <p:txBody>
          <a:bodyPr>
            <a:normAutofit fontScale="85000" lnSpcReduction="20000"/>
          </a:bodyPr>
          <a:lstStyle/>
          <a:p>
            <a:pPr marL="0" indent="0">
              <a:buNone/>
            </a:pPr>
            <a:r>
              <a:rPr lang="en-US" u="sng" dirty="0" smtClean="0"/>
              <a:t>Read</a:t>
            </a:r>
            <a:r>
              <a:rPr lang="en-US" dirty="0" smtClean="0"/>
              <a:t> the information in the box below. </a:t>
            </a:r>
          </a:p>
          <a:p>
            <a:pPr marL="0" indent="0">
              <a:buNone/>
            </a:pPr>
            <a:r>
              <a:rPr lang="en-US" dirty="0" smtClean="0"/>
              <a:t>Jane Austen (1775–1817) and Franz Kafka (1883–1924) are considered great writers. Their books continue to sell, and they are widely read and studied in schools everywhere. Neither of them, however, received much recognition while they were alive. </a:t>
            </a:r>
          </a:p>
          <a:p>
            <a:pPr marL="0" indent="0">
              <a:buNone/>
            </a:pPr>
            <a:r>
              <a:rPr lang="en-US" dirty="0" smtClean="0"/>
              <a:t>Should people do things only to be recognized? </a:t>
            </a:r>
            <a:r>
              <a:rPr lang="en-US" u="sng" dirty="0" smtClean="0"/>
              <a:t>Think</a:t>
            </a:r>
            <a:r>
              <a:rPr lang="en-US" dirty="0" smtClean="0"/>
              <a:t> carefully about this question. </a:t>
            </a:r>
          </a:p>
          <a:p>
            <a:pPr marL="0" indent="0">
              <a:buNone/>
            </a:pPr>
            <a:r>
              <a:rPr lang="en-US" u="sng" dirty="0" smtClean="0"/>
              <a:t>Write</a:t>
            </a:r>
            <a:r>
              <a:rPr lang="en-US" dirty="0" smtClean="0"/>
              <a:t> an essay explaining whether a person must always be acknowledged in order to have accomplished something.</a:t>
            </a:r>
          </a:p>
          <a:p>
            <a:pPr>
              <a:buNone/>
            </a:pPr>
            <a:r>
              <a:rPr lang="en-US" dirty="0" smtClean="0"/>
              <a:t>Be sure to — </a:t>
            </a:r>
          </a:p>
          <a:p>
            <a:r>
              <a:rPr lang="en-US" dirty="0" smtClean="0"/>
              <a:t>clearly state your thesis</a:t>
            </a:r>
          </a:p>
          <a:p>
            <a:r>
              <a:rPr lang="en-US" dirty="0" smtClean="0"/>
              <a:t>organize and develop your ideas effectively </a:t>
            </a:r>
          </a:p>
          <a:p>
            <a:r>
              <a:rPr lang="en-US" dirty="0" smtClean="0"/>
              <a:t>choose your words carefully </a:t>
            </a:r>
          </a:p>
          <a:p>
            <a:r>
              <a:rPr lang="en-US" dirty="0" smtClean="0"/>
              <a:t>edit your writing for grammar, mechanics, and spelling </a:t>
            </a:r>
          </a:p>
          <a:p>
            <a:pPr>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10</a:t>
            </a:fld>
            <a:endParaRPr lang="en-US" sz="1400" b="1" kern="1200" dirty="0">
              <a:solidFill>
                <a:srgbClr val="FFFFFF"/>
              </a:solidFill>
              <a:latin typeface="Arial" charset="0"/>
              <a:cs typeface="+mn-cs"/>
            </a:endParaRPr>
          </a:p>
        </p:txBody>
      </p:sp>
      <p:sp>
        <p:nvSpPr>
          <p:cNvPr id="5" name="Rectangle 4"/>
          <p:cNvSpPr/>
          <p:nvPr/>
        </p:nvSpPr>
        <p:spPr>
          <a:xfrm>
            <a:off x="0" y="1905000"/>
            <a:ext cx="88392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Prompt</a:t>
            </a:r>
            <a:endParaRPr lang="en-US" dirty="0"/>
          </a:p>
        </p:txBody>
      </p:sp>
      <p:sp>
        <p:nvSpPr>
          <p:cNvPr id="3" name="Content Placeholder 2"/>
          <p:cNvSpPr>
            <a:spLocks noGrp="1"/>
          </p:cNvSpPr>
          <p:nvPr>
            <p:ph sz="quarter" idx="1"/>
          </p:nvPr>
        </p:nvSpPr>
        <p:spPr>
          <a:xfrm>
            <a:off x="0" y="1600200"/>
            <a:ext cx="8766048" cy="4495800"/>
          </a:xfrm>
        </p:spPr>
        <p:txBody>
          <a:bodyPr/>
          <a:lstStyle/>
          <a:p>
            <a:r>
              <a:rPr lang="en-US" sz="2800" dirty="0" smtClean="0"/>
              <a:t>Notice on the prompt how you were first asked to </a:t>
            </a:r>
            <a:r>
              <a:rPr lang="en-US" sz="2800" u="sng" dirty="0" smtClean="0"/>
              <a:t>Read</a:t>
            </a:r>
            <a:r>
              <a:rPr lang="en-US" sz="2800" dirty="0" smtClean="0"/>
              <a:t> some information, then you are asked to </a:t>
            </a:r>
            <a:r>
              <a:rPr lang="en-US" sz="2800" u="sng" dirty="0" smtClean="0"/>
              <a:t>Think</a:t>
            </a:r>
            <a:r>
              <a:rPr lang="en-US" sz="2800" dirty="0" smtClean="0"/>
              <a:t> about something, then you are asked to </a:t>
            </a:r>
            <a:r>
              <a:rPr lang="en-US" sz="2800" u="sng" dirty="0" smtClean="0"/>
              <a:t>Write</a:t>
            </a:r>
            <a:r>
              <a:rPr lang="en-US" sz="2800" dirty="0" smtClean="0"/>
              <a:t> an essay.</a:t>
            </a:r>
          </a:p>
          <a:p>
            <a:endParaRPr lang="en-US" sz="2800" dirty="0" smtClean="0"/>
          </a:p>
          <a:p>
            <a:r>
              <a:rPr lang="en-US" sz="2800" dirty="0" smtClean="0"/>
              <a:t>The </a:t>
            </a:r>
            <a:r>
              <a:rPr lang="en-US" sz="2800" u="sng" dirty="0" smtClean="0"/>
              <a:t>“Write”</a:t>
            </a:r>
            <a:r>
              <a:rPr lang="en-US" sz="2800" dirty="0" smtClean="0"/>
              <a:t> part is what your essay should be about- THE ACTUAL PROMPT.</a:t>
            </a:r>
          </a:p>
          <a:p>
            <a:endParaRPr lang="en-US" sz="2800" dirty="0" smtClean="0"/>
          </a:p>
          <a:p>
            <a:r>
              <a:rPr lang="en-US" sz="2800" dirty="0" smtClean="0"/>
              <a:t>The </a:t>
            </a:r>
            <a:r>
              <a:rPr lang="en-US" sz="2800" u="sng" dirty="0" smtClean="0"/>
              <a:t>Read</a:t>
            </a:r>
            <a:r>
              <a:rPr lang="en-US" sz="2800" dirty="0" smtClean="0"/>
              <a:t> and </a:t>
            </a:r>
            <a:r>
              <a:rPr lang="en-US" sz="2800" u="sng" dirty="0" smtClean="0"/>
              <a:t>Think</a:t>
            </a:r>
            <a:r>
              <a:rPr lang="en-US" sz="2800" dirty="0" smtClean="0"/>
              <a:t> parts are just to get you thinking about the topic (in this case, the topics are recognition and accomplishment)</a:t>
            </a:r>
            <a:endParaRPr lang="en-US" sz="2800"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11</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Highlight or star the actual prompt on your paper.</a:t>
            </a:r>
          </a:p>
          <a:p>
            <a:endParaRPr lang="en-US" dirty="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12</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4257528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a:t>
            </a:r>
            <a:endParaRPr lang="en-US" dirty="0"/>
          </a:p>
        </p:txBody>
      </p:sp>
      <p:sp>
        <p:nvSpPr>
          <p:cNvPr id="3" name="Content Placeholder 2"/>
          <p:cNvSpPr>
            <a:spLocks noGrp="1"/>
          </p:cNvSpPr>
          <p:nvPr>
            <p:ph sz="quarter" idx="1"/>
          </p:nvPr>
        </p:nvSpPr>
        <p:spPr/>
        <p:txBody>
          <a:bodyPr/>
          <a:lstStyle/>
          <a:p>
            <a:r>
              <a:rPr lang="en-US" u="sng" dirty="0"/>
              <a:t>Write</a:t>
            </a:r>
            <a:r>
              <a:rPr lang="en-US" dirty="0"/>
              <a:t> an essay explaining whether a person must always be acknowledged in order to have accomplished something.</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13</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232390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lstStyle/>
          <a:p>
            <a:r>
              <a:rPr lang="en-US" dirty="0" smtClean="0"/>
              <a:t>Circle key words in the PROMPT</a:t>
            </a:r>
            <a:endParaRPr lang="en-US" dirty="0"/>
          </a:p>
        </p:txBody>
      </p:sp>
      <p:sp>
        <p:nvSpPr>
          <p:cNvPr id="3" name="Content Placeholder 2"/>
          <p:cNvSpPr>
            <a:spLocks noGrp="1"/>
          </p:cNvSpPr>
          <p:nvPr>
            <p:ph sz="quarter" idx="1"/>
          </p:nvPr>
        </p:nvSpPr>
        <p:spPr>
          <a:xfrm>
            <a:off x="0" y="1524000"/>
            <a:ext cx="9144000" cy="5334000"/>
          </a:xfrm>
        </p:spPr>
        <p:txBody>
          <a:bodyPr>
            <a:normAutofit fontScale="85000" lnSpcReduction="20000"/>
          </a:bodyPr>
          <a:lstStyle/>
          <a:p>
            <a:pPr marL="0" indent="0">
              <a:buNone/>
            </a:pPr>
            <a:r>
              <a:rPr lang="en-US" u="sng" dirty="0" smtClean="0"/>
              <a:t>Read</a:t>
            </a:r>
            <a:r>
              <a:rPr lang="en-US" dirty="0" smtClean="0"/>
              <a:t> the information in the box below. </a:t>
            </a:r>
          </a:p>
          <a:p>
            <a:pPr marL="0" indent="0">
              <a:buNone/>
            </a:pPr>
            <a:r>
              <a:rPr lang="en-US" dirty="0" smtClean="0"/>
              <a:t>Jane Austen (1775–1817) and Franz Kafka (1883–1924) are considered great writers. Their books continue to sell, and they are widely read and studied in schools everywhere. Neither of them, however, received much recognition while they were alive. </a:t>
            </a:r>
          </a:p>
          <a:p>
            <a:pPr marL="0" indent="0">
              <a:buNone/>
            </a:pPr>
            <a:r>
              <a:rPr lang="en-US" dirty="0" smtClean="0"/>
              <a:t>Should people do things only to be recognized? </a:t>
            </a:r>
            <a:r>
              <a:rPr lang="en-US" u="sng" dirty="0" smtClean="0"/>
              <a:t>Think</a:t>
            </a:r>
            <a:r>
              <a:rPr lang="en-US" dirty="0" smtClean="0"/>
              <a:t> carefully about this question. </a:t>
            </a:r>
          </a:p>
          <a:p>
            <a:pPr marL="0" indent="0">
              <a:buNone/>
            </a:pPr>
            <a:r>
              <a:rPr lang="en-US" u="sng" dirty="0" smtClean="0"/>
              <a:t>Write</a:t>
            </a:r>
            <a:r>
              <a:rPr lang="en-US" dirty="0" smtClean="0"/>
              <a:t> an essay explaining whether a person must always be acknowledged in order to have accomplished something.</a:t>
            </a:r>
          </a:p>
          <a:p>
            <a:pPr>
              <a:buNone/>
            </a:pPr>
            <a:r>
              <a:rPr lang="en-US" dirty="0" smtClean="0"/>
              <a:t>Be sure to — </a:t>
            </a:r>
          </a:p>
          <a:p>
            <a:r>
              <a:rPr lang="en-US" dirty="0" smtClean="0"/>
              <a:t>clearly state your thesis</a:t>
            </a:r>
          </a:p>
          <a:p>
            <a:r>
              <a:rPr lang="en-US" dirty="0" smtClean="0"/>
              <a:t>organize and develop your ideas effectively </a:t>
            </a:r>
          </a:p>
          <a:p>
            <a:r>
              <a:rPr lang="en-US" dirty="0" smtClean="0"/>
              <a:t>choose your words carefully </a:t>
            </a:r>
          </a:p>
          <a:p>
            <a:r>
              <a:rPr lang="en-US" dirty="0" smtClean="0"/>
              <a:t>edit your writing for grammar, mechanics, and spelling </a:t>
            </a:r>
          </a:p>
          <a:p>
            <a:pPr>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14</a:t>
            </a:fld>
            <a:endParaRPr lang="en-US" sz="1400" b="1" kern="1200" dirty="0">
              <a:solidFill>
                <a:srgbClr val="FFFFFF"/>
              </a:solidFill>
              <a:latin typeface="Arial" charset="0"/>
              <a:cs typeface="+mn-cs"/>
            </a:endParaRPr>
          </a:p>
        </p:txBody>
      </p:sp>
      <p:sp>
        <p:nvSpPr>
          <p:cNvPr id="5" name="Rectangle 4"/>
          <p:cNvSpPr/>
          <p:nvPr/>
        </p:nvSpPr>
        <p:spPr>
          <a:xfrm>
            <a:off x="0" y="1905000"/>
            <a:ext cx="88392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4357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lstStyle/>
          <a:p>
            <a:r>
              <a:rPr lang="en-US" dirty="0" smtClean="0"/>
              <a:t>Your first paragraph should introduce the</a:t>
            </a:r>
            <a:r>
              <a:rPr lang="en-US" u="sng" dirty="0" smtClean="0"/>
              <a:t> idea </a:t>
            </a:r>
            <a:r>
              <a:rPr lang="en-US" dirty="0" smtClean="0"/>
              <a:t>of the prompt. </a:t>
            </a:r>
          </a:p>
          <a:p>
            <a:r>
              <a:rPr lang="en-US" dirty="0" smtClean="0"/>
              <a:t>This paragraph should also include your </a:t>
            </a:r>
            <a:r>
              <a:rPr lang="en-US" u="sng" dirty="0" smtClean="0"/>
              <a:t>thesis</a:t>
            </a:r>
            <a:r>
              <a:rPr lang="en-US" dirty="0" smtClean="0"/>
              <a:t> statement.</a:t>
            </a:r>
          </a:p>
          <a:p>
            <a:r>
              <a:rPr lang="en-US" dirty="0" smtClean="0"/>
              <a:t>In the STAAR, your introduction should take up no more than</a:t>
            </a:r>
            <a:r>
              <a:rPr lang="en-US" u="sng" dirty="0" smtClean="0"/>
              <a:t> 5 or 6 </a:t>
            </a:r>
            <a:r>
              <a:rPr lang="en-US" dirty="0" smtClean="0"/>
              <a:t>lines.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15</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414811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Illustrations (examples to explain your thesis)</a:t>
            </a:r>
            <a:endParaRPr lang="en-US" dirty="0"/>
          </a:p>
        </p:txBody>
      </p:sp>
      <p:sp>
        <p:nvSpPr>
          <p:cNvPr id="3" name="Content Placeholder 2"/>
          <p:cNvSpPr>
            <a:spLocks noGrp="1"/>
          </p:cNvSpPr>
          <p:nvPr>
            <p:ph sz="quarter" idx="1"/>
          </p:nvPr>
        </p:nvSpPr>
        <p:spPr/>
        <p:txBody>
          <a:bodyPr/>
          <a:lstStyle/>
          <a:p>
            <a:r>
              <a:rPr lang="en-US" dirty="0" smtClean="0"/>
              <a:t>Your body should consist of</a:t>
            </a:r>
            <a:r>
              <a:rPr lang="en-US" u="sng" dirty="0" smtClean="0"/>
              <a:t> 1-3 </a:t>
            </a:r>
            <a:r>
              <a:rPr lang="en-US" dirty="0" smtClean="0"/>
              <a:t>paragraphs. This should take up most your essay.</a:t>
            </a:r>
          </a:p>
          <a:p>
            <a:r>
              <a:rPr lang="en-US" dirty="0" smtClean="0"/>
              <a:t>Use </a:t>
            </a:r>
            <a:r>
              <a:rPr lang="en-US" u="sng" dirty="0" smtClean="0"/>
              <a:t>one or two </a:t>
            </a:r>
            <a:r>
              <a:rPr lang="en-US" dirty="0" smtClean="0"/>
              <a:t>examples to help explain your reasoning.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16</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092943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Illustrations- HELP</a:t>
            </a:r>
            <a:endParaRPr lang="en-US" dirty="0"/>
          </a:p>
        </p:txBody>
      </p:sp>
      <p:sp>
        <p:nvSpPr>
          <p:cNvPr id="3" name="Content Placeholder 2"/>
          <p:cNvSpPr>
            <a:spLocks noGrp="1"/>
          </p:cNvSpPr>
          <p:nvPr>
            <p:ph sz="quarter" idx="1"/>
          </p:nvPr>
        </p:nvSpPr>
        <p:spPr/>
        <p:txBody>
          <a:bodyPr/>
          <a:lstStyle/>
          <a:p>
            <a:r>
              <a:rPr lang="en-US" dirty="0" smtClean="0"/>
              <a:t>Types of Illustrations (examples):</a:t>
            </a:r>
          </a:p>
          <a:p>
            <a:pPr lvl="1"/>
            <a:r>
              <a:rPr lang="en-US" b="1" dirty="0"/>
              <a:t>History-</a:t>
            </a:r>
            <a:r>
              <a:rPr lang="en-US" dirty="0"/>
              <a:t> What have you learned in history class that could explain why you believe that position?</a:t>
            </a:r>
          </a:p>
          <a:p>
            <a:pPr lvl="1"/>
            <a:r>
              <a:rPr lang="en-US" b="1" dirty="0" smtClean="0"/>
              <a:t>Experience- </a:t>
            </a:r>
            <a:r>
              <a:rPr lang="en-US" dirty="0" smtClean="0"/>
              <a:t>What examples from your own life explain why you believe that position?</a:t>
            </a:r>
          </a:p>
          <a:p>
            <a:pPr lvl="1"/>
            <a:r>
              <a:rPr lang="en-US" b="1" dirty="0" smtClean="0"/>
              <a:t>Literature</a:t>
            </a:r>
            <a:r>
              <a:rPr lang="en-US" dirty="0" smtClean="0"/>
              <a:t>- What examples can you use from stories?</a:t>
            </a:r>
          </a:p>
          <a:p>
            <a:pPr lvl="1"/>
            <a:r>
              <a:rPr lang="en-US" b="1" dirty="0" smtClean="0"/>
              <a:t>Pop Culture-</a:t>
            </a:r>
            <a:r>
              <a:rPr lang="en-US" dirty="0" smtClean="0"/>
              <a:t> Are there any athletes or celebrities that </a:t>
            </a:r>
            <a:r>
              <a:rPr lang="en-US" dirty="0"/>
              <a:t>explain why you believe that </a:t>
            </a:r>
            <a:r>
              <a:rPr lang="en-US" dirty="0" smtClean="0"/>
              <a:t>position?</a:t>
            </a: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17</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054365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paragraph</a:t>
            </a:r>
            <a:endParaRPr lang="en-US" dirty="0"/>
          </a:p>
        </p:txBody>
      </p:sp>
      <p:sp>
        <p:nvSpPr>
          <p:cNvPr id="3" name="Content Placeholder 2"/>
          <p:cNvSpPr>
            <a:spLocks noGrp="1"/>
          </p:cNvSpPr>
          <p:nvPr>
            <p:ph sz="quarter" idx="1"/>
          </p:nvPr>
        </p:nvSpPr>
        <p:spPr/>
        <p:txBody>
          <a:bodyPr/>
          <a:lstStyle/>
          <a:p>
            <a:r>
              <a:rPr lang="en-US" dirty="0" smtClean="0"/>
              <a:t>Your last paragraph should explain the i</a:t>
            </a:r>
            <a:r>
              <a:rPr lang="en-US" u="sng" dirty="0" smtClean="0"/>
              <a:t>mpact or effect</a:t>
            </a:r>
            <a:r>
              <a:rPr lang="en-US" dirty="0" smtClean="0"/>
              <a:t> of what you’re trying to say. </a:t>
            </a:r>
          </a:p>
          <a:p>
            <a:r>
              <a:rPr lang="en-US" dirty="0" smtClean="0"/>
              <a:t>You want to use this as an opportunity to clearly </a:t>
            </a:r>
            <a:r>
              <a:rPr lang="en-US" u="sng" dirty="0" smtClean="0"/>
              <a:t>connect</a:t>
            </a:r>
            <a:r>
              <a:rPr lang="en-US" dirty="0" smtClean="0"/>
              <a:t> your essay back to your </a:t>
            </a:r>
            <a:r>
              <a:rPr lang="en-US" u="sng" dirty="0" smtClean="0"/>
              <a:t>thesis</a:t>
            </a:r>
            <a:r>
              <a:rPr lang="en-US" dirty="0" smtClean="0"/>
              <a:t> without simply restating your thesis.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18</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639416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sz="quarter" idx="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19</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4179024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 – THE THESIS</a:t>
            </a:r>
            <a:endParaRPr lang="en-US" dirty="0"/>
          </a:p>
        </p:txBody>
      </p:sp>
      <p:sp>
        <p:nvSpPr>
          <p:cNvPr id="3" name="Content Placeholder 2"/>
          <p:cNvSpPr>
            <a:spLocks noGrp="1"/>
          </p:cNvSpPr>
          <p:nvPr>
            <p:ph sz="quarter" idx="1"/>
          </p:nvPr>
        </p:nvSpPr>
        <p:spPr>
          <a:xfrm>
            <a:off x="0" y="1600200"/>
            <a:ext cx="8766048" cy="5257800"/>
          </a:xfrm>
        </p:spPr>
        <p:txBody>
          <a:bodyPr>
            <a:normAutofit/>
          </a:bodyPr>
          <a:lstStyle/>
          <a:p>
            <a:r>
              <a:rPr lang="en-US" sz="2800" dirty="0" smtClean="0">
                <a:solidFill>
                  <a:srgbClr val="50141B"/>
                </a:solidFill>
                <a:cs typeface="Arial" charset="0"/>
              </a:rPr>
              <a:t>The first thing you need is a THESIS. </a:t>
            </a:r>
            <a:r>
              <a:rPr lang="en-US" sz="2800" u="sng" dirty="0" smtClean="0">
                <a:solidFill>
                  <a:srgbClr val="50141B"/>
                </a:solidFill>
                <a:cs typeface="Arial" charset="0"/>
              </a:rPr>
              <a:t>A thesis is your “answer” to the prompt and says </a:t>
            </a:r>
            <a:r>
              <a:rPr lang="en-US" sz="2800" i="1" u="sng" dirty="0" smtClean="0">
                <a:solidFill>
                  <a:srgbClr val="50141B"/>
                </a:solidFill>
                <a:cs typeface="Arial" charset="0"/>
              </a:rPr>
              <a:t>what you think about the issue.</a:t>
            </a:r>
          </a:p>
          <a:p>
            <a:pPr>
              <a:buNone/>
            </a:pPr>
            <a:endParaRPr lang="en-US" sz="2800" i="1" dirty="0" smtClean="0">
              <a:solidFill>
                <a:srgbClr val="50141B"/>
              </a:solidFill>
              <a:cs typeface="Arial" charset="0"/>
            </a:endParaRPr>
          </a:p>
          <a:p>
            <a:r>
              <a:rPr lang="en-US" sz="2800" dirty="0" smtClean="0">
                <a:solidFill>
                  <a:srgbClr val="50141B"/>
                </a:solidFill>
                <a:cs typeface="Arial" charset="0"/>
              </a:rPr>
              <a:t>To write your thesis, identify the key ideas in the prompt and make sure to say what you think about those ideas in your thesis.</a:t>
            </a:r>
          </a:p>
          <a:p>
            <a:endParaRPr lang="en-US" sz="2800" dirty="0" smtClean="0">
              <a:solidFill>
                <a:srgbClr val="50141B"/>
              </a:solidFill>
              <a:cs typeface="Arial" charset="0"/>
            </a:endParaRPr>
          </a:p>
          <a:p>
            <a:r>
              <a:rPr lang="en-US" sz="2800" dirty="0" smtClean="0">
                <a:solidFill>
                  <a:srgbClr val="50141B"/>
                </a:solidFill>
                <a:cs typeface="Arial" charset="0"/>
              </a:rPr>
              <a:t>Go back to the prompt and circle key words that are vital to understanding the idea of the prompt.</a:t>
            </a: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20</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a:t>
            </a:r>
            <a:endParaRPr lang="en-US" dirty="0"/>
          </a:p>
        </p:txBody>
      </p:sp>
      <p:sp>
        <p:nvSpPr>
          <p:cNvPr id="3" name="Content Placeholder 2"/>
          <p:cNvSpPr>
            <a:spLocks noGrp="1"/>
          </p:cNvSpPr>
          <p:nvPr>
            <p:ph sz="quarter" idx="1"/>
          </p:nvPr>
        </p:nvSpPr>
        <p:spPr/>
        <p:txBody>
          <a:bodyPr/>
          <a:lstStyle/>
          <a:p>
            <a:r>
              <a:rPr lang="en-US" sz="4400" b="1" dirty="0">
                <a:solidFill>
                  <a:srgbClr val="50141B"/>
                </a:solidFill>
                <a:cs typeface="Arial" charset="0"/>
              </a:rPr>
              <a:t> </a:t>
            </a:r>
            <a:r>
              <a:rPr lang="en-US" sz="4400" b="1" dirty="0" smtClean="0">
                <a:solidFill>
                  <a:srgbClr val="50141B"/>
                </a:solidFill>
                <a:cs typeface="Arial" charset="0"/>
              </a:rPr>
              <a:t>Thesis= </a:t>
            </a:r>
          </a:p>
          <a:p>
            <a:r>
              <a:rPr lang="en-US" sz="4400" b="1" u="sng" dirty="0" smtClean="0">
                <a:solidFill>
                  <a:srgbClr val="50141B"/>
                </a:solidFill>
                <a:cs typeface="Arial" charset="0"/>
              </a:rPr>
              <a:t>Point </a:t>
            </a:r>
            <a:r>
              <a:rPr lang="en-US" sz="4400" b="1" u="sng" dirty="0">
                <a:solidFill>
                  <a:srgbClr val="50141B"/>
                </a:solidFill>
                <a:cs typeface="Arial" charset="0"/>
              </a:rPr>
              <a:t>+ “because” + reason </a:t>
            </a:r>
            <a:r>
              <a:rPr lang="en-US" sz="3600" dirty="0">
                <a:solidFill>
                  <a:srgbClr val="50141B"/>
                </a:solidFill>
                <a:cs typeface="Arial" charset="0"/>
              </a:rPr>
              <a:t>(why do you think that?)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21</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228244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a:t>
            </a:r>
            <a:endParaRPr lang="en-US" dirty="0"/>
          </a:p>
        </p:txBody>
      </p:sp>
      <p:sp>
        <p:nvSpPr>
          <p:cNvPr id="3" name="Content Placeholder 2"/>
          <p:cNvSpPr>
            <a:spLocks noGrp="1"/>
          </p:cNvSpPr>
          <p:nvPr>
            <p:ph sz="quarter" idx="1"/>
          </p:nvPr>
        </p:nvSpPr>
        <p:spPr>
          <a:xfrm>
            <a:off x="0" y="1600200"/>
            <a:ext cx="8766048" cy="5257800"/>
          </a:xfrm>
        </p:spPr>
        <p:txBody>
          <a:bodyPr>
            <a:normAutofit/>
          </a:bodyPr>
          <a:lstStyle/>
          <a:p>
            <a:r>
              <a:rPr lang="en-US" sz="4400" b="1" dirty="0" smtClean="0">
                <a:solidFill>
                  <a:srgbClr val="50141B"/>
                </a:solidFill>
                <a:latin typeface="Arial" charset="0"/>
                <a:cs typeface="Arial" charset="0"/>
              </a:rPr>
              <a:t>Your thesis should be located AT THE </a:t>
            </a:r>
            <a:r>
              <a:rPr lang="en-US" sz="4400" b="1" u="sng" dirty="0" smtClean="0">
                <a:solidFill>
                  <a:srgbClr val="50141B"/>
                </a:solidFill>
                <a:latin typeface="Arial" charset="0"/>
                <a:cs typeface="Arial" charset="0"/>
              </a:rPr>
              <a:t>BEGINNING</a:t>
            </a:r>
            <a:r>
              <a:rPr lang="en-US" sz="4400" b="1" dirty="0" smtClean="0">
                <a:solidFill>
                  <a:srgbClr val="50141B"/>
                </a:solidFill>
                <a:latin typeface="Arial" charset="0"/>
                <a:cs typeface="Arial" charset="0"/>
              </a:rPr>
              <a:t> OF YOUR ESSAY in your introduction.</a:t>
            </a: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22</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statements: Must Have It!</a:t>
            </a:r>
            <a:endParaRPr lang="en-US" dirty="0"/>
          </a:p>
        </p:txBody>
      </p:sp>
      <p:sp>
        <p:nvSpPr>
          <p:cNvPr id="3" name="Content Placeholder 2"/>
          <p:cNvSpPr>
            <a:spLocks noGrp="1"/>
          </p:cNvSpPr>
          <p:nvPr>
            <p:ph sz="quarter" idx="1"/>
          </p:nvPr>
        </p:nvSpPr>
        <p:spPr/>
        <p:txBody>
          <a:bodyPr/>
          <a:lstStyle/>
          <a:p>
            <a:r>
              <a:rPr lang="en-US" sz="2400" b="1" u="sng" dirty="0" smtClean="0"/>
              <a:t>Answers the prompt- </a:t>
            </a:r>
            <a:r>
              <a:rPr lang="en-US" sz="2400" dirty="0" smtClean="0"/>
              <a:t>You must actually answer the prompt given you. Don’t write about your date last night if the prompt is about necessary qualities in mentors.</a:t>
            </a:r>
          </a:p>
          <a:p>
            <a:r>
              <a:rPr lang="en-US" sz="2400" b="1" u="sng" dirty="0" smtClean="0"/>
              <a:t>Specific-</a:t>
            </a:r>
            <a:r>
              <a:rPr lang="en-US" sz="2400" dirty="0" smtClean="0"/>
              <a:t> It’s not about simply answering the prompt, you must also clearly state why you choose that stand. (example: If you are writing about necessary leadership qualities, don’t say “leaders must be good people.” What is “good”? Why does that qualify them to be leaders? Avoid being vague.)</a:t>
            </a:r>
          </a:p>
          <a:p>
            <a:r>
              <a:rPr lang="en-US" sz="2400" b="1" u="sng" dirty="0" smtClean="0"/>
              <a:t>Supportable-</a:t>
            </a:r>
            <a:r>
              <a:rPr lang="en-US" sz="2400" dirty="0" smtClean="0"/>
              <a:t> Can you give examples to support that thesis? If not, think again.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23</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6243607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statements: Must Lose It!</a:t>
            </a:r>
            <a:endParaRPr lang="en-US" dirty="0"/>
          </a:p>
        </p:txBody>
      </p:sp>
      <p:sp>
        <p:nvSpPr>
          <p:cNvPr id="3" name="Content Placeholder 2"/>
          <p:cNvSpPr>
            <a:spLocks noGrp="1"/>
          </p:cNvSpPr>
          <p:nvPr>
            <p:ph sz="quarter" idx="1"/>
          </p:nvPr>
        </p:nvSpPr>
        <p:spPr/>
        <p:txBody>
          <a:bodyPr/>
          <a:lstStyle/>
          <a:p>
            <a:r>
              <a:rPr lang="en-US" b="1" u="sng" dirty="0" smtClean="0"/>
              <a:t>I think, I believe, I feel-</a:t>
            </a:r>
            <a:r>
              <a:rPr lang="en-US" dirty="0" smtClean="0"/>
              <a:t> The reader knows that you wrote it, so it is not necessary to write that you think it. It just makes the paper more wordy.</a:t>
            </a:r>
          </a:p>
          <a:p>
            <a:r>
              <a:rPr lang="en-US" b="1" u="sng" dirty="0" smtClean="0"/>
              <a:t>Inappropriate language and situations- </a:t>
            </a:r>
            <a:r>
              <a:rPr lang="en-US" dirty="0" smtClean="0"/>
              <a:t>This is a formal paper, being scored by people you don’t know. Present yourself in an educated manner by avoiding slang and cuss words. You are trying to prove that you are capable of the expected 9</a:t>
            </a:r>
            <a:r>
              <a:rPr lang="en-US" baseline="30000" dirty="0" smtClean="0"/>
              <a:t>th</a:t>
            </a:r>
            <a:r>
              <a:rPr lang="en-US" dirty="0" smtClean="0"/>
              <a:t> grade level of writing. </a:t>
            </a:r>
          </a:p>
          <a:p>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24</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8917537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a:t>
            </a:r>
            <a:endParaRPr lang="en-US" dirty="0"/>
          </a:p>
        </p:txBody>
      </p:sp>
      <p:sp>
        <p:nvSpPr>
          <p:cNvPr id="3" name="Content Placeholder 2"/>
          <p:cNvSpPr>
            <a:spLocks noGrp="1"/>
          </p:cNvSpPr>
          <p:nvPr>
            <p:ph sz="quarter" idx="1"/>
          </p:nvPr>
        </p:nvSpPr>
        <p:spPr>
          <a:xfrm>
            <a:off x="0" y="1600200"/>
            <a:ext cx="9144000" cy="5257800"/>
          </a:xfrm>
        </p:spPr>
        <p:txBody>
          <a:bodyPr>
            <a:normAutofit/>
          </a:bodyPr>
          <a:lstStyle/>
          <a:p>
            <a:pPr>
              <a:buNone/>
            </a:pPr>
            <a:r>
              <a:rPr lang="en-US" sz="4400" b="1" u="sng" dirty="0" smtClean="0">
                <a:solidFill>
                  <a:srgbClr val="50141B"/>
                </a:solidFill>
                <a:latin typeface="Arial" charset="0"/>
                <a:cs typeface="Arial" charset="0"/>
              </a:rPr>
              <a:t>JUST REMEMBER</a:t>
            </a:r>
            <a:r>
              <a:rPr lang="en-US" sz="4400" b="1" dirty="0" smtClean="0">
                <a:solidFill>
                  <a:srgbClr val="50141B"/>
                </a:solidFill>
                <a:latin typeface="Arial" charset="0"/>
                <a:cs typeface="Arial" charset="0"/>
              </a:rPr>
              <a:t>:</a:t>
            </a:r>
          </a:p>
          <a:p>
            <a:pPr>
              <a:buNone/>
            </a:pPr>
            <a:r>
              <a:rPr lang="en-US" sz="6600" b="1" dirty="0" smtClean="0">
                <a:solidFill>
                  <a:srgbClr val="50141B"/>
                </a:solidFill>
                <a:latin typeface="Arial" charset="0"/>
                <a:cs typeface="Arial" charset="0"/>
              </a:rPr>
              <a:t>Your </a:t>
            </a:r>
            <a:r>
              <a:rPr lang="en-US" sz="6600" b="1" u="sng" dirty="0" smtClean="0">
                <a:solidFill>
                  <a:srgbClr val="50141B"/>
                </a:solidFill>
                <a:latin typeface="Arial" charset="0"/>
                <a:cs typeface="Arial" charset="0"/>
              </a:rPr>
              <a:t>entire</a:t>
            </a:r>
            <a:r>
              <a:rPr lang="en-US" sz="6600" b="1" dirty="0" smtClean="0">
                <a:solidFill>
                  <a:srgbClr val="50141B"/>
                </a:solidFill>
                <a:latin typeface="Arial" charset="0"/>
                <a:cs typeface="Arial" charset="0"/>
              </a:rPr>
              <a:t> essay should support your thesis.</a:t>
            </a: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25</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 – THE THESIS</a:t>
            </a:r>
            <a:endParaRPr lang="en-US" dirty="0"/>
          </a:p>
        </p:txBody>
      </p:sp>
      <p:sp>
        <p:nvSpPr>
          <p:cNvPr id="3" name="Content Placeholder 2"/>
          <p:cNvSpPr>
            <a:spLocks noGrp="1"/>
          </p:cNvSpPr>
          <p:nvPr>
            <p:ph sz="quarter" idx="1"/>
          </p:nvPr>
        </p:nvSpPr>
        <p:spPr>
          <a:xfrm>
            <a:off x="0" y="1600200"/>
            <a:ext cx="8766048" cy="5257800"/>
          </a:xfrm>
        </p:spPr>
        <p:txBody>
          <a:bodyPr>
            <a:normAutofit/>
          </a:bodyPr>
          <a:lstStyle/>
          <a:p>
            <a:pPr>
              <a:buNone/>
            </a:pPr>
            <a:r>
              <a:rPr lang="en-US" sz="3200" b="1" dirty="0" smtClean="0">
                <a:solidFill>
                  <a:srgbClr val="50141B"/>
                </a:solidFill>
                <a:latin typeface="Arial" charset="0"/>
                <a:cs typeface="Arial" charset="0"/>
              </a:rPr>
              <a:t>Thesis Example:</a:t>
            </a:r>
          </a:p>
          <a:p>
            <a:pPr>
              <a:buNone/>
            </a:pPr>
            <a:r>
              <a:rPr lang="en-US" sz="3200" b="1" dirty="0" smtClean="0">
                <a:solidFill>
                  <a:srgbClr val="50141B"/>
                </a:solidFill>
                <a:latin typeface="Arial" charset="0"/>
                <a:cs typeface="Arial" charset="0"/>
              </a:rPr>
              <a:t>Prompt: </a:t>
            </a:r>
            <a:r>
              <a:rPr lang="en-US" sz="3200" dirty="0" smtClean="0"/>
              <a:t>Write an essay explaining whether a person must always be </a:t>
            </a:r>
            <a:r>
              <a:rPr lang="en-US" sz="3200" dirty="0" smtClean="0">
                <a:solidFill>
                  <a:srgbClr val="FF0000"/>
                </a:solidFill>
              </a:rPr>
              <a:t>acknowledged </a:t>
            </a:r>
            <a:r>
              <a:rPr lang="en-US" sz="3200" dirty="0" smtClean="0"/>
              <a:t>in order to have </a:t>
            </a:r>
            <a:r>
              <a:rPr lang="en-US" sz="3200" dirty="0" smtClean="0">
                <a:solidFill>
                  <a:srgbClr val="FF0000"/>
                </a:solidFill>
              </a:rPr>
              <a:t>accomplished </a:t>
            </a:r>
            <a:r>
              <a:rPr lang="en-US" sz="3200" dirty="0" smtClean="0"/>
              <a:t>something.</a:t>
            </a:r>
          </a:p>
          <a:p>
            <a:pPr>
              <a:buNone/>
            </a:pPr>
            <a:endParaRPr lang="en-US" sz="3200" dirty="0" smtClean="0"/>
          </a:p>
          <a:p>
            <a:pPr>
              <a:buNone/>
            </a:pPr>
            <a:r>
              <a:rPr lang="en-US" sz="3200" b="1" dirty="0" smtClean="0">
                <a:solidFill>
                  <a:srgbClr val="50141B"/>
                </a:solidFill>
                <a:latin typeface="Arial" charset="0"/>
                <a:cs typeface="Arial" charset="0"/>
              </a:rPr>
              <a:t>Thesis: </a:t>
            </a:r>
            <a:r>
              <a:rPr lang="en-US" sz="3200" dirty="0" smtClean="0"/>
              <a:t>A person does not need to be acknowledged in order to have accomplished something.</a:t>
            </a:r>
          </a:p>
          <a:p>
            <a:pPr>
              <a:buNone/>
            </a:pPr>
            <a:endParaRPr lang="en-US" sz="4400" b="1" dirty="0" smtClean="0">
              <a:solidFill>
                <a:srgbClr val="50141B"/>
              </a:solidFill>
              <a:latin typeface="Arial" charset="0"/>
              <a:cs typeface="Arial" charset="0"/>
            </a:endParaRP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26</a:t>
            </a:fld>
            <a:endParaRPr lang="en-US" sz="1400" b="1" kern="1200" dirty="0">
              <a:solidFill>
                <a:srgbClr val="FFFFFF"/>
              </a:solidFill>
              <a:latin typeface="Arial" charset="0"/>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 – THE THESIS</a:t>
            </a:r>
            <a:endParaRPr lang="en-US" dirty="0"/>
          </a:p>
        </p:txBody>
      </p:sp>
      <p:sp>
        <p:nvSpPr>
          <p:cNvPr id="3" name="Content Placeholder 2"/>
          <p:cNvSpPr>
            <a:spLocks noGrp="1"/>
          </p:cNvSpPr>
          <p:nvPr>
            <p:ph sz="quarter" idx="1"/>
          </p:nvPr>
        </p:nvSpPr>
        <p:spPr>
          <a:xfrm>
            <a:off x="0" y="1600200"/>
            <a:ext cx="8766048" cy="5257800"/>
          </a:xfrm>
        </p:spPr>
        <p:txBody>
          <a:bodyPr>
            <a:normAutofit/>
          </a:bodyPr>
          <a:lstStyle/>
          <a:p>
            <a:pPr>
              <a:buNone/>
            </a:pPr>
            <a:r>
              <a:rPr lang="en-US" sz="3200" b="1" dirty="0" smtClean="0">
                <a:solidFill>
                  <a:srgbClr val="50141B"/>
                </a:solidFill>
                <a:latin typeface="Arial" charset="0"/>
                <a:cs typeface="Arial" charset="0"/>
              </a:rPr>
              <a:t>Thesis: </a:t>
            </a:r>
            <a:r>
              <a:rPr lang="en-US" sz="3200" dirty="0" smtClean="0"/>
              <a:t>A person does not need to be acknowledged in order to have accomplished something.</a:t>
            </a:r>
          </a:p>
          <a:p>
            <a:pPr marL="514350" indent="-514350">
              <a:buAutoNum type="arabicPeriod"/>
            </a:pPr>
            <a:r>
              <a:rPr lang="en-US" sz="3200" dirty="0" smtClean="0"/>
              <a:t>Does it answer the prompt?</a:t>
            </a:r>
          </a:p>
          <a:p>
            <a:pPr marL="514350" indent="-514350">
              <a:buAutoNum type="arabicPeriod"/>
            </a:pPr>
            <a:r>
              <a:rPr lang="en-US" sz="3200" dirty="0" smtClean="0"/>
              <a:t>Is it specific?</a:t>
            </a:r>
            <a:endParaRPr lang="en-US" sz="3200" dirty="0"/>
          </a:p>
          <a:p>
            <a:pPr marL="514350" indent="-514350">
              <a:buAutoNum type="arabicPeriod"/>
            </a:pPr>
            <a:r>
              <a:rPr lang="en-US" sz="3200" dirty="0" smtClean="0"/>
              <a:t>Is it supportable?</a:t>
            </a:r>
          </a:p>
          <a:p>
            <a:pPr marL="514350" indent="-514350">
              <a:buAutoNum type="arabicPeriod"/>
            </a:pPr>
            <a:endParaRPr lang="en-US" sz="3200" dirty="0"/>
          </a:p>
          <a:p>
            <a:pPr marL="0" indent="0">
              <a:buNone/>
            </a:pPr>
            <a:endParaRPr lang="en-US" sz="3200" dirty="0" smtClean="0"/>
          </a:p>
          <a:p>
            <a:pPr>
              <a:buNone/>
            </a:pPr>
            <a:endParaRPr lang="en-US" sz="4400" b="1" dirty="0" smtClean="0">
              <a:solidFill>
                <a:srgbClr val="50141B"/>
              </a:solidFill>
              <a:latin typeface="Arial" charset="0"/>
              <a:cs typeface="Arial" charset="0"/>
            </a:endParaRP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27</a:t>
            </a:fld>
            <a:endParaRPr lang="en-US" sz="1400" b="1" kern="1200" dirty="0">
              <a:solidFill>
                <a:srgbClr val="FFFFFF"/>
              </a:solidFill>
              <a:latin typeface="Arial" charset="0"/>
              <a:cs typeface="+mn-cs"/>
            </a:endParaRPr>
          </a:p>
        </p:txBody>
      </p:sp>
    </p:spTree>
    <p:extLst>
      <p:ext uri="{BB962C8B-B14F-4D97-AF65-F5344CB8AC3E}">
        <p14:creationId xmlns:p14="http://schemas.microsoft.com/office/powerpoint/2010/main" val="5147156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Expository Writing – THE THESIS</a:t>
            </a:r>
            <a:endParaRPr lang="en-US" dirty="0"/>
          </a:p>
        </p:txBody>
      </p:sp>
      <p:sp>
        <p:nvSpPr>
          <p:cNvPr id="3" name="Content Placeholder 2"/>
          <p:cNvSpPr>
            <a:spLocks noGrp="1"/>
          </p:cNvSpPr>
          <p:nvPr>
            <p:ph sz="quarter" idx="1"/>
          </p:nvPr>
        </p:nvSpPr>
        <p:spPr>
          <a:xfrm>
            <a:off x="0" y="1600200"/>
            <a:ext cx="8766048" cy="5257800"/>
          </a:xfrm>
        </p:spPr>
        <p:txBody>
          <a:bodyPr>
            <a:normAutofit fontScale="92500"/>
          </a:bodyPr>
          <a:lstStyle/>
          <a:p>
            <a:pPr>
              <a:buNone/>
            </a:pPr>
            <a:r>
              <a:rPr lang="en-US" sz="3200" b="1" dirty="0" smtClean="0">
                <a:solidFill>
                  <a:srgbClr val="50141B"/>
                </a:solidFill>
                <a:latin typeface="Arial" charset="0"/>
                <a:cs typeface="Arial" charset="0"/>
              </a:rPr>
              <a:t>Thesis: </a:t>
            </a:r>
            <a:r>
              <a:rPr lang="en-US" sz="3200" dirty="0" smtClean="0"/>
              <a:t>A person does not need to be acknowledged in order to have accomplished something.</a:t>
            </a:r>
          </a:p>
          <a:p>
            <a:pPr>
              <a:buNone/>
            </a:pPr>
            <a:r>
              <a:rPr lang="en-US" sz="4400" b="1" dirty="0" smtClean="0">
                <a:solidFill>
                  <a:srgbClr val="50141B"/>
                </a:solidFill>
                <a:latin typeface="Arial" charset="0"/>
                <a:cs typeface="Arial" charset="0"/>
              </a:rPr>
              <a:t>Improvements: </a:t>
            </a:r>
            <a:r>
              <a:rPr lang="en-US" sz="4400" dirty="0"/>
              <a:t>A person does not need to be acknowledged in order to have accomplished </a:t>
            </a:r>
            <a:r>
              <a:rPr lang="en-US" sz="4400" dirty="0" smtClean="0"/>
              <a:t>something </a:t>
            </a:r>
            <a:r>
              <a:rPr lang="en-US" sz="4400" b="1" u="sng" dirty="0" smtClean="0"/>
              <a:t>because</a:t>
            </a:r>
            <a:r>
              <a:rPr lang="en-US" sz="4400" dirty="0" smtClean="0"/>
              <a:t> acknowledgment is simply a welcomed benefit, not a way of determining if something is actually accomplished. </a:t>
            </a:r>
            <a:endParaRPr lang="en-US" sz="4400" dirty="0"/>
          </a:p>
          <a:p>
            <a:pPr>
              <a:buNone/>
            </a:pPr>
            <a:endParaRPr lang="en-US" sz="4400" b="1" dirty="0">
              <a:solidFill>
                <a:srgbClr val="50141B"/>
              </a:solidFill>
              <a:latin typeface="Arial" charset="0"/>
              <a:cs typeface="Arial" charset="0"/>
            </a:endParaRPr>
          </a:p>
          <a:p>
            <a:pPr>
              <a:buNone/>
            </a:pPr>
            <a:endParaRPr lang="en-US" sz="4400" b="1" dirty="0" smtClean="0">
              <a:solidFill>
                <a:srgbClr val="50141B"/>
              </a:solidFill>
              <a:latin typeface="Arial" charset="0"/>
              <a:cs typeface="Arial" charset="0"/>
            </a:endParaRPr>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28</a:t>
            </a:fld>
            <a:endParaRPr lang="en-US" sz="1400" b="1" kern="1200" dirty="0">
              <a:solidFill>
                <a:srgbClr val="FFFFFF"/>
              </a:solidFill>
              <a:latin typeface="Arial" charset="0"/>
              <a:cs typeface="+mn-cs"/>
            </a:endParaRPr>
          </a:p>
        </p:txBody>
      </p:sp>
    </p:spTree>
    <p:extLst>
      <p:ext uri="{BB962C8B-B14F-4D97-AF65-F5344CB8AC3E}">
        <p14:creationId xmlns:p14="http://schemas.microsoft.com/office/powerpoint/2010/main" val="3818259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a:t>
            </a:r>
            <a:endParaRPr lang="en-US" dirty="0"/>
          </a:p>
        </p:txBody>
      </p:sp>
      <p:sp>
        <p:nvSpPr>
          <p:cNvPr id="3" name="Content Placeholder 2"/>
          <p:cNvSpPr>
            <a:spLocks noGrp="1"/>
          </p:cNvSpPr>
          <p:nvPr>
            <p:ph sz="quarter" idx="1"/>
          </p:nvPr>
        </p:nvSpPr>
        <p:spPr/>
        <p:txBody>
          <a:bodyPr/>
          <a:lstStyle/>
          <a:p>
            <a:r>
              <a:rPr lang="en-US" dirty="0" smtClean="0"/>
              <a:t>Adding a because statement will make your thesis much more focused and specific.</a:t>
            </a:r>
          </a:p>
          <a:p>
            <a:r>
              <a:rPr lang="en-US" dirty="0" smtClean="0"/>
              <a:t>Adding a because statement allows your reader to clearly understand what you’re trying to say right away! </a:t>
            </a:r>
          </a:p>
          <a:p>
            <a:r>
              <a:rPr lang="en-US" dirty="0" smtClean="0"/>
              <a:t>Adding a because statement will often times provide a great way to transition into your examples.</a:t>
            </a:r>
            <a:endParaRPr lang="en-US" dirty="0"/>
          </a:p>
          <a:p>
            <a:r>
              <a:rPr lang="en-US" u="sng" dirty="0"/>
              <a:t>A</a:t>
            </a:r>
            <a:r>
              <a:rPr lang="en-US" u="sng" dirty="0" smtClean="0"/>
              <a:t>nswer the prompt then add a because statement to specify your thoughts in a clear way. </a:t>
            </a:r>
          </a:p>
          <a:p>
            <a:endParaRPr lang="en-US" dirty="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29</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35779093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a:t>
            </a:r>
            <a:endParaRPr lang="en-US" dirty="0"/>
          </a:p>
        </p:txBody>
      </p:sp>
      <p:sp>
        <p:nvSpPr>
          <p:cNvPr id="3" name="Content Placeholder 2"/>
          <p:cNvSpPr>
            <a:spLocks noGrp="1"/>
          </p:cNvSpPr>
          <p:nvPr>
            <p:ph sz="quarter" idx="1"/>
          </p:nvPr>
        </p:nvSpPr>
        <p:spPr/>
        <p:txBody>
          <a:bodyPr/>
          <a:lstStyle/>
          <a:p>
            <a:r>
              <a:rPr lang="en-US" dirty="0" smtClean="0"/>
              <a:t>Write a thesis statement for the following prompt. Be sure to respond to the prompt and add a because statement.</a:t>
            </a:r>
          </a:p>
          <a:p>
            <a:r>
              <a:rPr lang="en-US" sz="2800" b="1" dirty="0" smtClean="0">
                <a:solidFill>
                  <a:srgbClr val="50141B"/>
                </a:solidFill>
                <a:latin typeface="Arial" charset="0"/>
                <a:cs typeface="Arial" charset="0"/>
              </a:rPr>
              <a:t>#1 Prompt: </a:t>
            </a:r>
            <a:r>
              <a:rPr lang="en-US" sz="2800" dirty="0"/>
              <a:t>Write an essay explaining whether a person must always be </a:t>
            </a:r>
            <a:r>
              <a:rPr lang="en-US" sz="2800" dirty="0">
                <a:solidFill>
                  <a:srgbClr val="FF0000"/>
                </a:solidFill>
              </a:rPr>
              <a:t>acknowledged </a:t>
            </a:r>
            <a:r>
              <a:rPr lang="en-US" sz="2800" dirty="0"/>
              <a:t>in order to have </a:t>
            </a:r>
            <a:r>
              <a:rPr lang="en-US" sz="2800" dirty="0">
                <a:solidFill>
                  <a:srgbClr val="FF0000"/>
                </a:solidFill>
              </a:rPr>
              <a:t>accomplished </a:t>
            </a:r>
            <a:r>
              <a:rPr lang="en-US" sz="2800" dirty="0"/>
              <a:t>something.</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lgn="ctr" rtl="0" fontAlgn="base">
              <a:spcBef>
                <a:spcPct val="0"/>
              </a:spcBef>
              <a:spcAft>
                <a:spcPct val="0"/>
              </a:spcAft>
              <a:defRPr/>
            </a:pPr>
            <a:fld id="{1768554D-4C25-4F72-B9F3-4012DD01BE51}" type="slidenum">
              <a:rPr lang="en-US" sz="1400" b="1" kern="1200" smtClean="0">
                <a:solidFill>
                  <a:srgbClr val="FFFFFF"/>
                </a:solidFill>
                <a:latin typeface="Arial" charset="0"/>
                <a:cs typeface="+mn-cs"/>
              </a:rPr>
              <a:pPr algn="ctr" rtl="0" fontAlgn="base">
                <a:spcBef>
                  <a:spcPct val="0"/>
                </a:spcBef>
                <a:spcAft>
                  <a:spcPct val="0"/>
                </a:spcAft>
                <a:defRPr/>
              </a:pPr>
              <a:t>30</a:t>
            </a:fld>
            <a:endParaRPr lang="en-US" sz="1400" b="1" kern="1200">
              <a:solidFill>
                <a:srgbClr val="FFFFFF"/>
              </a:solidFill>
              <a:latin typeface="Arial" charset="0"/>
              <a:cs typeface="+mn-cs"/>
            </a:endParaRPr>
          </a:p>
        </p:txBody>
      </p:sp>
    </p:spTree>
    <p:extLst>
      <p:ext uri="{BB962C8B-B14F-4D97-AF65-F5344CB8AC3E}">
        <p14:creationId xmlns:p14="http://schemas.microsoft.com/office/powerpoint/2010/main" val="14756351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8873</TotalTime>
  <Words>1550</Words>
  <Application>Microsoft Office PowerPoint</Application>
  <PresentationFormat>On-screen Show (4:3)</PresentationFormat>
  <Paragraphs>164</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ＭＳ Ｐゴシック</vt:lpstr>
      <vt:lpstr>Arial</vt:lpstr>
      <vt:lpstr>Calibri</vt:lpstr>
      <vt:lpstr>Tw Cen MT</vt:lpstr>
      <vt:lpstr>Wingdings</vt:lpstr>
      <vt:lpstr>Wingdings 2</vt:lpstr>
      <vt:lpstr>Median</vt:lpstr>
      <vt:lpstr> The expository Essay</vt:lpstr>
      <vt:lpstr>Why does writing matter?</vt:lpstr>
      <vt:lpstr>PowerPoint Presentation</vt:lpstr>
      <vt:lpstr>Expository Writing</vt:lpstr>
      <vt:lpstr>Expository writing in your every day</vt:lpstr>
      <vt:lpstr>Expository Essay Genre</vt:lpstr>
      <vt:lpstr>Subgenres of the expository essay</vt:lpstr>
      <vt:lpstr>STAAR</vt:lpstr>
      <vt:lpstr>STAAR Expository Essay…</vt:lpstr>
      <vt:lpstr>Here is a sample EXPOSITORY PROMPT</vt:lpstr>
      <vt:lpstr>Expository Prompt</vt:lpstr>
      <vt:lpstr>PowerPoint Presentation</vt:lpstr>
      <vt:lpstr>Prompt:</vt:lpstr>
      <vt:lpstr>Circle key words in the PROMPT</vt:lpstr>
      <vt:lpstr>Introduction </vt:lpstr>
      <vt:lpstr>Body- Illustrations (examples to explain your thesis)</vt:lpstr>
      <vt:lpstr>Illustrations- HELP</vt:lpstr>
      <vt:lpstr>Conclusion paragraph</vt:lpstr>
      <vt:lpstr>PRACTICE</vt:lpstr>
      <vt:lpstr>Expository Writing – THE THESIS</vt:lpstr>
      <vt:lpstr>THESIS</vt:lpstr>
      <vt:lpstr>Expository Writing</vt:lpstr>
      <vt:lpstr>Thesis statements: Must Have It!</vt:lpstr>
      <vt:lpstr>Thesis statements: Must Lose It!</vt:lpstr>
      <vt:lpstr>Expository Writing</vt:lpstr>
      <vt:lpstr>Expository Writing – THE THESIS</vt:lpstr>
      <vt:lpstr>Expository Writing – THE THESIS</vt:lpstr>
      <vt:lpstr>Expository Writing – THE THESIS</vt:lpstr>
      <vt:lpstr>Because…</vt:lpstr>
      <vt:lpstr>Practice!</vt:lpstr>
    </vt:vector>
  </TitlesOfParts>
  <Company>Denton 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STAAR English I Expository</dc:title>
  <dc:creator>Administrator</dc:creator>
  <cp:lastModifiedBy>Chapman, Elizabeth M</cp:lastModifiedBy>
  <cp:revision>259</cp:revision>
  <dcterms:created xsi:type="dcterms:W3CDTF">2012-01-31T19:46:35Z</dcterms:created>
  <dcterms:modified xsi:type="dcterms:W3CDTF">2014-11-12T13:12:50Z</dcterms:modified>
</cp:coreProperties>
</file>