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89" r:id="rId13"/>
    <p:sldId id="267" r:id="rId14"/>
    <p:sldId id="286" r:id="rId15"/>
    <p:sldId id="268" r:id="rId16"/>
    <p:sldId id="269" r:id="rId17"/>
    <p:sldId id="270" r:id="rId18"/>
    <p:sldId id="287" r:id="rId19"/>
    <p:sldId id="271" r:id="rId20"/>
    <p:sldId id="272" r:id="rId21"/>
    <p:sldId id="273" r:id="rId22"/>
    <p:sldId id="274" r:id="rId23"/>
    <p:sldId id="275" r:id="rId24"/>
    <p:sldId id="276" r:id="rId25"/>
    <p:sldId id="277" r:id="rId26"/>
    <p:sldId id="278" r:id="rId27"/>
    <p:sldId id="279" r:id="rId28"/>
    <p:sldId id="280" r:id="rId29"/>
    <p:sldId id="281" r:id="rId30"/>
    <p:sldId id="288" r:id="rId31"/>
    <p:sldId id="282" r:id="rId32"/>
    <p:sldId id="283" r:id="rId33"/>
    <p:sldId id="284" r:id="rId34"/>
    <p:sldId id="285"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39484CD2-6C1B-4269-B692-830BDB7565D7}" type="datetimeFigureOut">
              <a:rPr lang="en-US" smtClean="0"/>
              <a:t>9/29/2014</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10684BE0-48EF-469C-8F92-CEB84B24C71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39484CD2-6C1B-4269-B692-830BDB7565D7}" type="datetimeFigureOut">
              <a:rPr lang="en-US" smtClean="0"/>
              <a:t>9/29/2014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10684BE0-48EF-469C-8F92-CEB84B24C71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39484CD2-6C1B-4269-B692-830BDB7565D7}" type="datetimeFigureOut">
              <a:rPr lang="en-US" smtClean="0"/>
              <a:t>9/29/2014</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10684BE0-48EF-469C-8F92-CEB84B24C712}" type="slidenum">
              <a:rPr lang="en-US" smtClean="0"/>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39484CD2-6C1B-4269-B692-830BDB7565D7}" type="datetimeFigureOut">
              <a:rPr lang="en-US" smtClean="0"/>
              <a:t>9/29/2014</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10684BE0-48EF-469C-8F92-CEB84B24C71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39484CD2-6C1B-4269-B692-830BDB7565D7}" type="datetimeFigureOut">
              <a:rPr lang="en-US" smtClean="0"/>
              <a:t>9/29/2014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10684BE0-48EF-469C-8F92-CEB84B24C712}" type="slidenum">
              <a:rPr lang="en-US" smtClean="0"/>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39484CD2-6C1B-4269-B692-830BDB7565D7}" type="datetimeFigureOut">
              <a:rPr lang="en-US" smtClean="0"/>
              <a:t>9/29/2014</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684BE0-48EF-469C-8F92-CEB84B24C71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9484CD2-6C1B-4269-B692-830BDB7565D7}" type="datetimeFigureOut">
              <a:rPr lang="en-US" smtClean="0"/>
              <a:t>9/29/2014</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684BE0-48EF-469C-8F92-CEB84B24C71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39484CD2-6C1B-4269-B692-830BDB7565D7}" type="datetimeFigureOut">
              <a:rPr lang="en-US" smtClean="0"/>
              <a:t>9/29/2014</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684BE0-48EF-469C-8F92-CEB84B24C71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39484CD2-6C1B-4269-B692-830BDB7565D7}" type="datetimeFigureOut">
              <a:rPr lang="en-US" smtClean="0"/>
              <a:t>9/29/2014</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10684BE0-48EF-469C-8F92-CEB84B24C712}" type="slidenum">
              <a:rPr lang="en-US" smtClean="0"/>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484CD2-6C1B-4269-B692-830BDB7565D7}" type="datetimeFigureOut">
              <a:rPr lang="en-US" smtClean="0"/>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684BE0-48EF-469C-8F92-CEB84B24C71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484CD2-6C1B-4269-B692-830BDB7565D7}" type="datetimeFigureOut">
              <a:rPr lang="en-US" smtClean="0"/>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684BE0-48EF-469C-8F92-CEB84B24C71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39484CD2-6C1B-4269-B692-830BDB7565D7}" type="datetimeFigureOut">
              <a:rPr lang="en-US" smtClean="0"/>
              <a:t>9/29/2014</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10684BE0-48EF-469C-8F92-CEB84B24C712}" type="slidenum">
              <a:rPr lang="en-US" smtClean="0"/>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m/url?sa=i&amp;rct=j&amp;q=&amp;esrc=s&amp;source=images&amp;cd=&amp;cad=rja&amp;uact=8&amp;docid=FvXJIPPZtR2YEM&amp;tbnid=L3UFabEL4rN4pM:&amp;ved=0CAcQjRw&amp;url=http://hippierefugee.blogspot.com/2013/04/hot-man-tueday-orlando-bloom.html&amp;ei=q14oVJfsJY6RNsjrgaAB&amp;psig=AFQjCNEQnPZBSxuGgVjEJs9IjTRKSxJC7w&amp;ust=1412018053045459"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google.com/url?sa=i&amp;source=images&amp;cd=&amp;cad=rja&amp;uact=8&amp;docid=f51Nqzq20_jaeM&amp;tbnid=1eEQc7k8ZVsY9M&amp;ved=0CAgQjRw&amp;url=http://classofthetitans.wikia.com/wiki/File:Percy_Jackson_-_Aphrodite.png&amp;ei=bV8oVOenL4_GggSJ44LwDw&amp;psig=AFQjCNEdFLBejo_KpsoMk3pejAguAC6MZA&amp;ust=1412018413868445"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docid=6t79gEgiSvQUiM&amp;tbnid=XumtaZlbR6YsfM:&amp;ved=0CAcQjRw&amp;url=http://www.mobiletoones.com/browse/free-mobile-wallpapers/s27-movie-wallpapers/f30247-troy-wallpaper.html&amp;ei=dWcoVIrXCI7KggT0_YHICA&amp;bvm=bv.76247554,d.eXY&amp;psig=AFQjCNHZhgT8vcmgx3iTXxafM9_zOrZfcA&amp;ust=1412020394902214" TargetMode="External"/><Relationship Id="rId2" Type="http://schemas.openxmlformats.org/officeDocument/2006/relationships/hyperlink" Target="http://www.google.com/url?sa=i&amp;rct=j&amp;q=&amp;esrc=s&amp;source=images&amp;cd=&amp;cad=rja&amp;uact=8&amp;docid=6t79gEgiSvQUiM&amp;tbnid=XumtaZlbR6YsfM:&amp;ved=0CAcQjRw&amp;url=http://www.comicvine.com/forums/battles-7/achillies-troy-vs-altair-assassins-creed-vs-ryse-v-1514977/&amp;ei=NWcoVIDMF4u1ggSA-4KoBQ&amp;bvm=bv.76247554,d.eXY&amp;psig=AFQjCNHZhgT8vcmgx3iTXxafM9_zOrZfcA&amp;ust=1412020394902214" TargetMode="Externa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Trojan War</a:t>
            </a:r>
            <a:endParaRPr lang="en-US" dirty="0"/>
          </a:p>
        </p:txBody>
      </p:sp>
      <p:sp>
        <p:nvSpPr>
          <p:cNvPr id="3" name="Subtitle 2"/>
          <p:cNvSpPr>
            <a:spLocks noGrp="1"/>
          </p:cNvSpPr>
          <p:nvPr>
            <p:ph type="subTitle" idx="1"/>
          </p:nvPr>
        </p:nvSpPr>
        <p:spPr/>
        <p:txBody>
          <a:bodyPr/>
          <a:lstStyle/>
          <a:p>
            <a:endParaRPr lang="en-US"/>
          </a:p>
        </p:txBody>
      </p:sp>
      <p:pic>
        <p:nvPicPr>
          <p:cNvPr id="6146" name="Picture 2" descr="http://greekships.synthasite.com/resources/Boat%2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74073"/>
            <a:ext cx="6096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3055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So it begins,</a:t>
            </a:r>
            <a:endParaRPr lang="en-US" dirty="0"/>
          </a:p>
        </p:txBody>
      </p:sp>
      <p:sp>
        <p:nvSpPr>
          <p:cNvPr id="3" name="Content Placeholder 2"/>
          <p:cNvSpPr>
            <a:spLocks noGrp="1"/>
          </p:cNvSpPr>
          <p:nvPr>
            <p:ph idx="1"/>
          </p:nvPr>
        </p:nvSpPr>
        <p:spPr>
          <a:xfrm>
            <a:off x="381000" y="990600"/>
            <a:ext cx="8534400" cy="4876800"/>
          </a:xfrm>
        </p:spPr>
        <p:txBody>
          <a:bodyPr>
            <a:normAutofit/>
          </a:bodyPr>
          <a:lstStyle/>
          <a:p>
            <a:pPr marL="0" indent="0">
              <a:buNone/>
            </a:pPr>
            <a:r>
              <a:rPr lang="en-US" dirty="0" smtClean="0"/>
              <a:t>“More than a thousand years before Christ, near the eastern end of the Mediterranean was a great city, very rich and powerful, second to none on earth.  The name of it was Troy and even today no city is more famous.  The cause of this long-lasting fame was a war. . .  And he cause of the war went back to a dispute between three jealous goddesses.”</a:t>
            </a:r>
          </a:p>
          <a:p>
            <a:pPr marL="0" indent="0">
              <a:buNone/>
            </a:pPr>
            <a:r>
              <a:rPr lang="en-US" dirty="0" smtClean="0"/>
              <a:t>- Edith Hamilton </a:t>
            </a:r>
            <a:r>
              <a:rPr lang="en-US" i="1" dirty="0" smtClean="0"/>
              <a:t>Mythology</a:t>
            </a:r>
            <a:r>
              <a:rPr lang="en-US" dirty="0" smtClean="0"/>
              <a:t>  </a:t>
            </a:r>
          </a:p>
        </p:txBody>
      </p:sp>
    </p:spTree>
    <p:extLst>
      <p:ext uri="{BB962C8B-B14F-4D97-AF65-F5344CB8AC3E}">
        <p14:creationId xmlns:p14="http://schemas.microsoft.com/office/powerpoint/2010/main" val="36615976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Paris, also called Alexander </a:t>
            </a:r>
            <a:endParaRPr lang="en-US" dirty="0"/>
          </a:p>
        </p:txBody>
      </p:sp>
      <p:sp>
        <p:nvSpPr>
          <p:cNvPr id="3" name="Content Placeholder 2"/>
          <p:cNvSpPr>
            <a:spLocks noGrp="1"/>
          </p:cNvSpPr>
          <p:nvPr>
            <p:ph idx="1"/>
          </p:nvPr>
        </p:nvSpPr>
        <p:spPr/>
        <p:txBody>
          <a:bodyPr/>
          <a:lstStyle/>
          <a:p>
            <a:pPr marL="0" indent="0">
              <a:buNone/>
            </a:pPr>
            <a:r>
              <a:rPr lang="en-US" dirty="0" smtClean="0"/>
              <a:t>Paris, a prince who was tending sheep- I know this is an unlikely job for a prince of Troy, but his father was told he would ruin his family and was sent away- was minding his own business when three beautiful goddesses: Hera, Athena, and Aphrodite came to ask an important question.</a:t>
            </a:r>
          </a:p>
          <a:p>
            <a:pPr marL="0" indent="0">
              <a:buNone/>
            </a:pPr>
            <a:endParaRPr lang="en-US" dirty="0"/>
          </a:p>
        </p:txBody>
      </p:sp>
    </p:spTree>
    <p:extLst>
      <p:ext uri="{BB962C8B-B14F-4D97-AF65-F5344CB8AC3E}">
        <p14:creationId xmlns:p14="http://schemas.microsoft.com/office/powerpoint/2010/main" val="10170465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lstStyle/>
          <a:p>
            <a:r>
              <a:rPr lang="en-US" dirty="0" smtClean="0"/>
              <a:t>Who’s the fairest of us all? </a:t>
            </a:r>
            <a:endParaRPr lang="en-US" dirty="0"/>
          </a:p>
        </p:txBody>
      </p:sp>
      <p:sp>
        <p:nvSpPr>
          <p:cNvPr id="3" name="Content Placeholder 2"/>
          <p:cNvSpPr>
            <a:spLocks noGrp="1"/>
          </p:cNvSpPr>
          <p:nvPr>
            <p:ph idx="1"/>
          </p:nvPr>
        </p:nvSpPr>
        <p:spPr>
          <a:xfrm>
            <a:off x="304800" y="1219201"/>
            <a:ext cx="8686800" cy="4191000"/>
          </a:xfrm>
        </p:spPr>
        <p:txBody>
          <a:bodyPr/>
          <a:lstStyle/>
          <a:p>
            <a:pPr marL="0" indent="0">
              <a:buNone/>
            </a:pPr>
            <a:r>
              <a:rPr lang="en-US" dirty="0" smtClean="0"/>
              <a:t>Earlier that night, a golden apple was delivered with the inscription, “For the Fairest”</a:t>
            </a:r>
          </a:p>
          <a:p>
            <a:pPr marL="0" indent="0">
              <a:buNone/>
            </a:pPr>
            <a:r>
              <a:rPr lang="en-US" dirty="0" smtClean="0"/>
              <a:t>Every goddess wanted the apple, but the Aphrodite, Hera, and Athena were the three who seemed the most likely to fulfill the description of “fairest.”  Zeus was asked to judge this contest, but wisely refused and sent them to Paris.  </a:t>
            </a:r>
          </a:p>
        </p:txBody>
      </p:sp>
      <p:pic>
        <p:nvPicPr>
          <p:cNvPr id="2050" name="Picture 2" descr="https://encrypted-tbn1.gstatic.com/images?q=tbn:ANd9GcTI6kpoZfa_DboM6O_6cRFJLArTANgFfNYncMPVyYOD8LmLOtzZ">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4745729"/>
            <a:ext cx="2209800" cy="2077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61645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8300" y="1219200"/>
            <a:ext cx="8686800" cy="2179637"/>
          </a:xfrm>
        </p:spPr>
        <p:txBody>
          <a:bodyPr/>
          <a:lstStyle/>
          <a:p>
            <a:pPr marL="0" indent="0">
              <a:buNone/>
            </a:pPr>
            <a:r>
              <a:rPr lang="en-US" dirty="0" smtClean="0"/>
              <a:t>All three offered him bribes, but he chose Aphrodite who promised him the fairest woman in all the world.  </a:t>
            </a:r>
          </a:p>
          <a:p>
            <a:pPr marL="0" indent="0">
              <a:buNone/>
            </a:pPr>
            <a:r>
              <a:rPr lang="en-US" dirty="0" smtClean="0"/>
              <a:t>Thus, the Judgment of Paris.  </a:t>
            </a:r>
            <a:endParaRPr lang="en-US" dirty="0"/>
          </a:p>
        </p:txBody>
      </p:sp>
      <p:sp>
        <p:nvSpPr>
          <p:cNvPr id="4" name="AutoShape 2" descr="http://www.google.com/url?sa=i&amp;source=images&amp;cd=&amp;docid=f51Nqzq20_jaeM&amp;tbnid=1eEQc7k8ZVsY9M&amp;ved=0CAUQjBw&amp;url=http%3A%2F%2Fimg3.wikia.nocookie.net%2F__cb20130827082550%2Fcottitans%2Fimages%2Farchive%2F1%2F1c%2F20140503093350!Percy_Jackson_-_Aphrodite.png&amp;ei=bV8oVOenL4_GggSJ44LwDw&amp;psig=AFQjCNEdFLBejo_KpsoMk3pejAguAC6MZA&amp;ust=1412018413868445"/>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www.google.com/url?sa=i&amp;source=images&amp;cd=&amp;docid=f51Nqzq20_jaeM&amp;tbnid=1eEQc7k8ZVsY9M&amp;ved=0CAUQjBw&amp;url=http%3A%2F%2Fimg3.wikia.nocookie.net%2F__cb20130827082550%2Fcottitans%2Fimages%2Farchive%2F1%2F1c%2F20140503093350!Percy_Jackson_-_Aphrodite.png&amp;ei=bV8oVOenL4_GggSJ44LwDw&amp;psig=AFQjCNEdFLBejo_KpsoMk3pejAguAC6MZA&amp;ust=1412018413868445"/>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www.google.com/url?sa=i&amp;source=images&amp;cd=&amp;docid=f51Nqzq20_jaeM&amp;tbnid=1eEQc7k8ZVsY9M&amp;ved=0CAUQjBw&amp;url=http%3A%2F%2Fimg3.wikia.nocookie.net%2F__cb20130827082550%2Fcottitans%2Fimages%2Farchive%2F1%2F1c%2F20140503093350!Percy_Jackson_-_Aphrodite.png&amp;ei=bV8oVOenL4_GggSJ44LwDw&amp;psig=AFQjCNEdFLBejo_KpsoMk3pejAguAC6MZA&amp;ust=1412018413868445"/>
          <p:cNvSpPr>
            <a:spLocks noChangeAspect="1" noChangeArrowheads="1"/>
          </p:cNvSpPr>
          <p:nvPr/>
        </p:nvSpPr>
        <p:spPr bwMode="auto">
          <a:xfrm>
            <a:off x="368300" y="1682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http://www.google.com/url?sa=i&amp;source=images&amp;cd=&amp;docid=f51Nqzq20_jaeM&amp;tbnid=1eEQc7k8ZVsY9M&amp;ved=0CAUQjBw&amp;url=http%3A%2F%2Fimg3.wikia.nocookie.net%2F__cb20130827082550%2Fcottitans%2Fimages%2Farchive%2F1%2F1c%2F20140503093350!Percy_Jackson_-_Aphrodite.png&amp;ei=bV8oVOenL4_GggSJ44LwDw&amp;psig=AFQjCNEdFLBejo_KpsoMk3pejAguAC6MZA&amp;ust=1412018413868445"/>
          <p:cNvSpPr>
            <a:spLocks noChangeAspect="1" noChangeArrowheads="1"/>
          </p:cNvSpPr>
          <p:nvPr/>
        </p:nvSpPr>
        <p:spPr bwMode="auto">
          <a:xfrm>
            <a:off x="520700" y="3206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0" descr="http://www.google.com/url?sa=i&amp;source=images&amp;cd=&amp;docid=f51Nqzq20_jaeM&amp;tbnid=1eEQc7k8ZVsY9M&amp;ved=0CAUQjBw&amp;url=http%3A%2F%2Fimg3.wikia.nocookie.net%2F__cb20130827082550%2Fcottitans%2Fimages%2Farchive%2F1%2F1c%2F20140503093350!Percy_Jackson_-_Aphrodite.png&amp;ei=bV8oVOenL4_GggSJ44LwDw&amp;psig=AFQjCNEdFLBejo_KpsoMk3pejAguAC6MZA&amp;ust=1412018413868445"/>
          <p:cNvSpPr>
            <a:spLocks noChangeAspect="1" noChangeArrowheads="1"/>
          </p:cNvSpPr>
          <p:nvPr/>
        </p:nvSpPr>
        <p:spPr bwMode="auto">
          <a:xfrm>
            <a:off x="673100" y="4730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4" name="Picture 12" descr="http://img3.wikia.nocookie.net/__cb20130827082550/cottitans/images/archive/1/1c/20140503093350!Percy_Jackson_-_Aphrodite.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827" y="3382913"/>
            <a:ext cx="3434773" cy="347508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ular Callout 8"/>
          <p:cNvSpPr/>
          <p:nvPr/>
        </p:nvSpPr>
        <p:spPr>
          <a:xfrm>
            <a:off x="3200400" y="3276600"/>
            <a:ext cx="2743200" cy="1539056"/>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2417618" y="4953000"/>
            <a:ext cx="152400" cy="1674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874818" y="4953000"/>
            <a:ext cx="228600" cy="1674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512127" y="4953000"/>
            <a:ext cx="152400" cy="1674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200400" y="3382913"/>
            <a:ext cx="2743200" cy="1200329"/>
          </a:xfrm>
          <a:prstGeom prst="rect">
            <a:avLst/>
          </a:prstGeom>
          <a:noFill/>
        </p:spPr>
        <p:txBody>
          <a:bodyPr wrap="square" rtlCol="0">
            <a:spAutoFit/>
          </a:bodyPr>
          <a:lstStyle/>
          <a:p>
            <a:r>
              <a:rPr lang="en-US" sz="2400" dirty="0" smtClean="0"/>
              <a:t>Choose me and I’ll give you a fair woman. . . </a:t>
            </a:r>
            <a:endParaRPr lang="en-US" sz="2400" dirty="0"/>
          </a:p>
        </p:txBody>
      </p:sp>
    </p:spTree>
    <p:extLst>
      <p:ext uri="{BB962C8B-B14F-4D97-AF65-F5344CB8AC3E}">
        <p14:creationId xmlns:p14="http://schemas.microsoft.com/office/powerpoint/2010/main" val="1349349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the fairest woman of all?</a:t>
            </a:r>
            <a:endParaRPr lang="en-US" dirty="0"/>
          </a:p>
        </p:txBody>
      </p:sp>
      <p:sp>
        <p:nvSpPr>
          <p:cNvPr id="3" name="Content Placeholder 2"/>
          <p:cNvSpPr>
            <a:spLocks noGrp="1"/>
          </p:cNvSpPr>
          <p:nvPr>
            <p:ph idx="1"/>
          </p:nvPr>
        </p:nvSpPr>
        <p:spPr>
          <a:xfrm>
            <a:off x="152400" y="1524001"/>
            <a:ext cx="8915400" cy="3352800"/>
          </a:xfrm>
        </p:spPr>
        <p:txBody>
          <a:bodyPr/>
          <a:lstStyle/>
          <a:p>
            <a:pPr marL="0" indent="0">
              <a:buNone/>
            </a:pPr>
            <a:r>
              <a:rPr lang="en-US" dirty="0" smtClean="0"/>
              <a:t>The fairest woman of them all was Helen, daughter of Zeus and the queen of Sparta.  </a:t>
            </a:r>
          </a:p>
          <a:p>
            <a:pPr marL="0" indent="0">
              <a:buNone/>
            </a:pPr>
            <a:r>
              <a:rPr lang="en-US" dirty="0" smtClean="0"/>
              <a:t>Unfortunately for Paris, she was already married to a man named Menelaus. </a:t>
            </a:r>
          </a:p>
          <a:p>
            <a:pPr marL="0" indent="0">
              <a:buNone/>
            </a:pPr>
            <a:r>
              <a:rPr lang="en-US" dirty="0" smtClean="0"/>
              <a:t>This didn’t matter to Aphrodite who led Paris to the home of Helen and Menelaus.   </a:t>
            </a:r>
          </a:p>
        </p:txBody>
      </p:sp>
      <p:pic>
        <p:nvPicPr>
          <p:cNvPr id="1026" name="Picture 2" descr="http://img.photobucket.com/albums/v97/BlueStarlight/cba0a26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4662487"/>
            <a:ext cx="3333751" cy="2195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0447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Hospitality</a:t>
            </a:r>
            <a:endParaRPr lang="en-US" dirty="0"/>
          </a:p>
        </p:txBody>
      </p:sp>
      <p:sp>
        <p:nvSpPr>
          <p:cNvPr id="3" name="Content Placeholder 2"/>
          <p:cNvSpPr>
            <a:spLocks noGrp="1"/>
          </p:cNvSpPr>
          <p:nvPr>
            <p:ph idx="1"/>
          </p:nvPr>
        </p:nvSpPr>
        <p:spPr>
          <a:xfrm>
            <a:off x="457200" y="1295400"/>
            <a:ext cx="8229600" cy="4525963"/>
          </a:xfrm>
        </p:spPr>
        <p:txBody>
          <a:bodyPr/>
          <a:lstStyle/>
          <a:p>
            <a:pPr marL="0" indent="0">
              <a:buNone/>
            </a:pPr>
            <a:r>
              <a:rPr lang="en-US" dirty="0" smtClean="0"/>
              <a:t>The bond between guest and host is sacred in ancient Greece.  </a:t>
            </a:r>
          </a:p>
          <a:p>
            <a:pPr marL="0" indent="0">
              <a:buNone/>
            </a:pPr>
            <a:r>
              <a:rPr lang="en-US" dirty="0" smtClean="0"/>
              <a:t>It was considered the Hosts responsibility to do whatever possible to accommodate guests for however long necessary.  </a:t>
            </a:r>
          </a:p>
          <a:p>
            <a:pPr marL="0" indent="0">
              <a:buNone/>
            </a:pPr>
            <a:endParaRPr lang="en-US" dirty="0"/>
          </a:p>
          <a:p>
            <a:pPr marL="0" indent="0">
              <a:buNone/>
            </a:pPr>
            <a:r>
              <a:rPr lang="en-US" dirty="0" smtClean="0"/>
              <a:t>It was the Guests responsibility to respect the host’s home. </a:t>
            </a:r>
            <a:endParaRPr lang="en-US" dirty="0"/>
          </a:p>
        </p:txBody>
      </p:sp>
    </p:spTree>
    <p:extLst>
      <p:ext uri="{BB962C8B-B14F-4D97-AF65-F5344CB8AC3E}">
        <p14:creationId xmlns:p14="http://schemas.microsoft.com/office/powerpoint/2010/main" val="22209210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91600" cy="1143000"/>
          </a:xfrm>
        </p:spPr>
        <p:txBody>
          <a:bodyPr>
            <a:normAutofit fontScale="90000"/>
          </a:bodyPr>
          <a:lstStyle/>
          <a:p>
            <a:r>
              <a:rPr lang="en-US" sz="3600" dirty="0" smtClean="0"/>
              <a:t>While the Cat’s away. . . The Mouse will play</a:t>
            </a:r>
            <a:endParaRPr lang="en-US" sz="3600" dirty="0"/>
          </a:p>
        </p:txBody>
      </p:sp>
      <p:sp>
        <p:nvSpPr>
          <p:cNvPr id="3" name="Content Placeholder 2"/>
          <p:cNvSpPr>
            <a:spLocks noGrp="1"/>
          </p:cNvSpPr>
          <p:nvPr>
            <p:ph idx="1"/>
          </p:nvPr>
        </p:nvSpPr>
        <p:spPr/>
        <p:txBody>
          <a:bodyPr/>
          <a:lstStyle/>
          <a:p>
            <a:r>
              <a:rPr lang="en-US" dirty="0" smtClean="0"/>
              <a:t>Menelaus went to Crete to attend to some business.  </a:t>
            </a:r>
          </a:p>
          <a:p>
            <a:r>
              <a:rPr lang="en-US" dirty="0" smtClean="0"/>
              <a:t>Paris took this as his opportunity to get to know the woman Aphrodite promised him, Helen.   </a:t>
            </a:r>
            <a:endParaRPr lang="en-US" dirty="0"/>
          </a:p>
        </p:txBody>
      </p:sp>
    </p:spTree>
    <p:extLst>
      <p:ext uri="{BB962C8B-B14F-4D97-AF65-F5344CB8AC3E}">
        <p14:creationId xmlns:p14="http://schemas.microsoft.com/office/powerpoint/2010/main" val="3594450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Paris, the criminal</a:t>
            </a:r>
            <a:endParaRPr lang="en-US" dirty="0"/>
          </a:p>
        </p:txBody>
      </p:sp>
      <p:sp>
        <p:nvSpPr>
          <p:cNvPr id="3" name="Content Placeholder 2"/>
          <p:cNvSpPr>
            <a:spLocks noGrp="1"/>
          </p:cNvSpPr>
          <p:nvPr>
            <p:ph idx="1"/>
          </p:nvPr>
        </p:nvSpPr>
        <p:spPr>
          <a:xfrm>
            <a:off x="304800" y="1554163"/>
            <a:ext cx="8686800" cy="2027238"/>
          </a:xfrm>
        </p:spPr>
        <p:txBody>
          <a:bodyPr>
            <a:normAutofit/>
          </a:bodyPr>
          <a:lstStyle/>
          <a:p>
            <a:r>
              <a:rPr lang="en-US" dirty="0" smtClean="0"/>
              <a:t>Paris decided to take what Aphrodite promised him and whisked Helen, as well as some of Sparta’s riches, back to his home in Troy.  </a:t>
            </a:r>
          </a:p>
          <a:p>
            <a:endParaRPr lang="en-US" dirty="0"/>
          </a:p>
        </p:txBody>
      </p:sp>
      <p:pic>
        <p:nvPicPr>
          <p:cNvPr id="7170" name="Picture 2" descr="http://f1.pepst.com/c/2DB43A/865800/ssc3/home/038/jay----------------------famous-love-story/paris_n_helena.jpg_480_480_0_64000_0_1_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992582"/>
            <a:ext cx="4495800" cy="3526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3647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Newsflash, everyone hates Troy</a:t>
            </a:r>
            <a:endParaRPr lang="en-US" dirty="0"/>
          </a:p>
        </p:txBody>
      </p:sp>
      <p:sp>
        <p:nvSpPr>
          <p:cNvPr id="3" name="Content Placeholder 2"/>
          <p:cNvSpPr>
            <a:spLocks noGrp="1"/>
          </p:cNvSpPr>
          <p:nvPr>
            <p:ph idx="1"/>
          </p:nvPr>
        </p:nvSpPr>
        <p:spPr/>
        <p:txBody>
          <a:bodyPr/>
          <a:lstStyle/>
          <a:p>
            <a:r>
              <a:rPr lang="en-US" dirty="0" smtClean="0"/>
              <a:t>Menelaus didn’t have to work very hard to convince people to attack Troy.  Many wanted to destroy this majestic city for their own selfish reasons.  </a:t>
            </a:r>
          </a:p>
          <a:p>
            <a:r>
              <a:rPr lang="en-US" dirty="0" smtClean="0"/>
              <a:t>Plus, when every prominent man in Greece was wooing Helen, they took an oath to support whoever Helen decided to marry.  </a:t>
            </a:r>
            <a:endParaRPr lang="en-US" dirty="0"/>
          </a:p>
        </p:txBody>
      </p:sp>
    </p:spTree>
    <p:extLst>
      <p:ext uri="{BB962C8B-B14F-4D97-AF65-F5344CB8AC3E}">
        <p14:creationId xmlns:p14="http://schemas.microsoft.com/office/powerpoint/2010/main" val="7061079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Odysseus</a:t>
            </a:r>
            <a:endParaRPr lang="en-US" dirty="0"/>
          </a:p>
        </p:txBody>
      </p:sp>
      <p:sp>
        <p:nvSpPr>
          <p:cNvPr id="3" name="Content Placeholder 2"/>
          <p:cNvSpPr>
            <a:spLocks noGrp="1"/>
          </p:cNvSpPr>
          <p:nvPr>
            <p:ph idx="1"/>
          </p:nvPr>
        </p:nvSpPr>
        <p:spPr>
          <a:xfrm>
            <a:off x="228600" y="1066800"/>
            <a:ext cx="8915400" cy="4953000"/>
          </a:xfrm>
        </p:spPr>
        <p:txBody>
          <a:bodyPr>
            <a:normAutofit fontScale="92500" lnSpcReduction="20000"/>
          </a:bodyPr>
          <a:lstStyle/>
          <a:p>
            <a:pPr marL="0" indent="0">
              <a:buNone/>
            </a:pPr>
            <a:r>
              <a:rPr lang="en-US" dirty="0" smtClean="0"/>
              <a:t>He </a:t>
            </a:r>
            <a:r>
              <a:rPr lang="en-US" dirty="0" smtClean="0"/>
              <a:t>already had a wife, Penelope, whom he loved very much.  </a:t>
            </a:r>
          </a:p>
          <a:p>
            <a:pPr marL="0" indent="0">
              <a:buNone/>
            </a:pPr>
            <a:endParaRPr lang="en-US" dirty="0"/>
          </a:p>
          <a:p>
            <a:pPr marL="0" indent="0">
              <a:buNone/>
            </a:pPr>
            <a:r>
              <a:rPr lang="en-US" dirty="0" smtClean="0"/>
              <a:t>Odysseus, always the trickster, refused to come when summoned and pretended he was insane.</a:t>
            </a:r>
          </a:p>
          <a:p>
            <a:pPr marL="0" indent="0">
              <a:buNone/>
            </a:pPr>
            <a:r>
              <a:rPr lang="en-US" dirty="0" smtClean="0"/>
              <a:t>When a messenger came to collect Odysseus, he was throwing salt into his fields instead of seeds and was plowing his field erratically.  To test this claim, the messenger threw Telemachus, Odysseus’s son, in front of the plow.  </a:t>
            </a:r>
          </a:p>
          <a:p>
            <a:pPr marL="0" indent="0">
              <a:buNone/>
            </a:pPr>
            <a:r>
              <a:rPr lang="en-US" dirty="0" smtClean="0"/>
              <a:t>Of course, Odysseus stopped his plow proving he wasn’t insane and was fit to go to war.    </a:t>
            </a:r>
            <a:endParaRPr lang="en-US" dirty="0"/>
          </a:p>
        </p:txBody>
      </p:sp>
    </p:spTree>
    <p:extLst>
      <p:ext uri="{BB962C8B-B14F-4D97-AF65-F5344CB8AC3E}">
        <p14:creationId xmlns:p14="http://schemas.microsoft.com/office/powerpoint/2010/main" val="9049999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4338" name="Picture 2" descr="http://1.bp.blogspot.com/-GdnyquY7ClU/ULETiVH13qI/AAAAAAAADZo/vb3iGxcKj8w/s640/tumblr_mdqylsiaVA1ry61na.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10491" y="1510145"/>
            <a:ext cx="7815385"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1530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Odysseus’s first task</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There was an amazing warrior named Achilles.  His mother refused to let him go to war and dressed him as a girl.  Odysseus was sent to find Achilles and bring him to the battlefield.  </a:t>
            </a:r>
          </a:p>
          <a:p>
            <a:r>
              <a:rPr lang="en-US" dirty="0" smtClean="0"/>
              <a:t>Always the trickster, Odysseus pretended to be a peddler and set up tables with jewelry, swords, makeup, etc.  While all the maidens looked at girly things, Achilles, still dressed as a woman, went straight for the swords.  </a:t>
            </a:r>
          </a:p>
          <a:p>
            <a:r>
              <a:rPr lang="en-US" dirty="0" smtClean="0"/>
              <a:t>BUSTED. Odysseus quickly convinced Achilles to go to war.   </a:t>
            </a:r>
            <a:endParaRPr lang="en-US" dirty="0"/>
          </a:p>
        </p:txBody>
      </p:sp>
    </p:spTree>
    <p:extLst>
      <p:ext uri="{BB962C8B-B14F-4D97-AF65-F5344CB8AC3E}">
        <p14:creationId xmlns:p14="http://schemas.microsoft.com/office/powerpoint/2010/main" val="34925037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CEAAkGBxQTEhQUExQWFBUXGBwZFxgVGBQVFxgYFxUXFhgWFxwYHCggGBolHRQVITEhJSkrLi4uFx8zODMsNygtLisBCgoKDg0OGxAQGywkHyQsLCwsLCwsLCwsLCwsLCwsLCwsLCwsLCwsLCwsLCwsLCwsLCwsLCwsLCwsLCwsLCwsLP/AABEIAKgBLAMBIgACEQEDEQH/xAAcAAABBAMBAAAAAAAAAAAAAAAFAgMEBgABBwj/xABBEAABAwMCAwYDBQYEBQUAAAABAgMRAAQhEjEFQVEGEyJhcYEykaEHI0KxwRRSYoLh8DNyktFDY6Ky8RUkU4PC/8QAGQEAAwEBAQAAAAAAAAAAAAAAAgMEAQAF/8QALBEAAgICAQMEAgEDBQAAAAAAAAECEQMhEgQxQRMiUWFx8DKBweEUI5Ghsf/aAAwDAQACEQMRAD8A5qGTWaYqxucOoVeWpFQxyJjpQaISaS5NOFBFJUaYAaacg0YsnpgGgsVIYcihnGwoyos+APKoil6T5GkWV7yO1EVsAjHOpX7XspW+xDUzqphdrRhNvFKRagkCs9SjeIGas4zUk4jFG1WiU45VBuWY2zQrJyN40NtpBqZbNJ6VARUu2coZpmpktVtzreggVPtIIp163xEVPyCAl/8A4ajzgx8q5O+iVGPM12C+syW1QJMHHPauW2dsp18oSPGQRB5nmK9HopKpMTmV0gbZ/Gn1q4v2sJHpFVN1hTD6kOphTaiFARuOhq9p8aEqiJSD9Kf1DppisS00Au6zTgZjJqYtnOKdSwTilOYXEEHJqc2rGeVNv2uk1pxPSiewdoQu6jaiVrdyM0M0U/bJMVkkmjoydhtt0ASK1bmTMUOBwKIMrjnSXGhylZPLSTuPSh9+zCSantqBIrfEmNSSB60qLphNWipTNPW7JUqOVLNuQdqKcMtSTJFVSmkhEYtsQizipDTBOKJu2xFJYtyccqleS0P40RlMiKQls0RRa+VT27AGg9Q3iCm2MEmnGrfFF27ScEYqci0SBtQ22a6RVO6qHc2dEkfOnAAf60ak0ZSZVLy1ihymIq0cQtc/3FDQxmDVUMmiecNgjuqWGTvVmtezq3PhE1Fu+CuNCVA7kERW+tF6sz02gS3tRexuNMAnH5VCDJ6U4huslTNjaD7Kp22p5KKH2owCDkUVtnArBqSaopiwpw1AWgpjfr1oNxXhjieRzRmwXBqe5cA4/wDFIWRxejWrKI0g7HBFPNjNH7+21ZEVEFvAzvTvVTRnGhdi7FG2fFQVhImOdWGzs4A6mkS7msSq06VXeM8JZtgp9tCU3KJc1fwpH3iR18GpXqnzq827UZPIT8q5T2yvXDca/wAIPLmnII9CCR71XhjvXkW3YD4rwxN7cMuJVoLxSl2AMGY1wNz18wa6Y32TYWwEMnSWoRvqBlCXAD1wsQenpXLOAXBaUpChMKTpnkEupKj6aUqPvVr7D8UcacdBUYK0jRPNKlp1ekED5VRltd9pAxSa1psg8QslNOFCxCgf79qcYAq/9v8AhyVtIeAyCBI6ESKottbSqlzpGxdka9t//NDnLcgVaBYEjO3Soz9n0FDHKlo6ULKwpr2qTaJgZoi7Ybk+1QXkxg07ly0KcaNFIpxsE4pduyT6daK21sKGUqDjGx3hFlO/TFELiyI5U5wxEEHpRV8+HUR/vUM8j5D1HRWV2yUnIk1KtU9IHpSblokzFOW7BjFE3ozyPpYn1ohZWwSnbetWDOQDRc2k7UtbCIqbYeVPNWgHKnkW8edPhNGgJMhFmKWGqlFuthqtQNnNmX6locBp664VBI2IqEu2UmjuMuxu0Pra6Zoe/aialIcNLCp5VquJzplr7LXLZSEJwR13ojfcNS58QkVS2UxkYq08J4zjS5y/F/vSJKmFsg8O7PJLi9WQnA9TUHiHY9QI7sTV3s9JEpjOcVLRBrYyfyDJ/Rym94O4yuCP6+lKYtVbiuquW6TEgGNppK7RJEFIPtTG5AqaOfW5IGRToNWXivCPAA2nM7UL/wDR3Rkoj5VO+45NNEBaMU2bZSh4UqV6An5xVJdL3E+JG1bWtu3aUQ4UGIQgwtZ6qJ8Kd9x510u17VW7MtJACGvAhKcAaMQIB6HJ3qj/AE/Gre/j4AU+V0it9wpKsgg9CCDVhtWLggSlSRgSrwjJgb+tDLjt5c61lIbDf4BoMjrKicz6Yiq3xj7QLnxyNXhKI5eNp1IVjzUk+1Gun5ujnJpbLe/2oYVbXHdXDTjiUbIVJ3AnYSPMdaBdjnWbhxKHSnxSDJ2mcVWLPj9o7bhhFoGbg+JT6UoJVhSlpJ+IJJwBkQBUvs9wsSpbTjqQ2opUsobKQRzMOSBsdjvRzwxhFp2vz/g3DJvsSuPcGbZuVITtJE8oUkz9JoMzchBnGc+mrxH86LcbvfvwO8S8gFIWpE6kgkBYKVQoHSelVPiyR+0uIbVLeshChkqAGIHoKZhjKSqXwFkajtHWeG8d/a7B1sjxNaMjYgrA+f8AvQ22tYP61G+z2/1F6yZbT/g96ohJU4pSSmJXMAZwmOeKNuWLqDKm1p9UkCp8yknS7AxqxppuKWlnUYCSfICfyqbd2xbWltUFRGpQSQdKf4o2PQc6JMXSWkKDQAMHAlS50yCqJIBkbDnU6W96D8aATvZx7Kgyo4wMflVV4xYLQohbamz0Ukj5V03h/EwooGCXgpSNZ5pgFBO8GAfnSrq4bdQpD7LiUiZ1jWnwpBMFBOlXxARGU+YmiEooVJSOS2Z5VNt0yYoz2l7KqY+9ZOtnedykHqRuPP59SGTIMxTJbAiGm8DFafvMRUW3eKsTFN3bJ3mRU/FXsdetEi3cKqOcPQmKCWQNHeGsGQTMfnQZDUT7ZjpRFhHKttI8qltorEDIa7itKaqZ3db0U5Qsn5ENLVK7qpfd1nd0yOMxyKvf25OY9xTSOEFXMH86sFqocxJpD7CZ1AR5ivNUmi4q7vZ5ROBUqz7NY8Rg0eWrTB3FbU90rfVfyZRU+I8MLaoiehqIWyKtd6kq8/Kh1vYTEqjyNEsp1A/h904hQ0yc7dauFvcH8Qg03acLQkgxJFO8QZJIgxWOflGUnomNq608kUI/ayDp3qazc0cM2xUsRL0Uh/wpUTyBPyE06w4DTHG0/wDt3hMS2oT0lJE/Wq4zi1bEcWnRzPsTYi1tEukQ9dnvlnnpJKmkekeL1WaofBW3Fxg52ViJPMk107jLkvKCTCW0eHoIEJ+UfSm+x3DLR5B8PikrSknYSfCOuk49U1iz/wApPyWyw8VEqD/DnCNIz4h6HrB5/wBaqnGrNSQrcS8hHPmHJE+wr0AeCNBaceICAf6VzX7TOGhhtLiQfBcoWTvgBw4+nzoum6m5qIGWCcbRVeHWrSHtBaWt8JkQShKUwStS5J1eHVgRRfsZ2gFs4pKwFNPr0H+B1IGk+aVJKf8ATTPaW9QniYcaI0uJRB/hMCf7/Wq5fWnduOtOAjSuMfEmJKFDkTBg9ar4rLH3eUv3+gN8Ha8M7Bf8DZUm4W6JUptROZIhJVrJ3kRIPlXL2AlIS4nIUArP7ySpJHzB9iKN8P7VOlvuHA26QkaV4BUFJgEyN4wfMGq7xK4jViBGBv7T86T0+KcbjIoySi1zRbPsi4yG7q8ecgJUkJJ6ABasZ/hTW+Odtb9y5Wy2+tDSsJb7tIJGIGoypUneDGTVKQ2Uw22SJQFLnGpawF6emPCIPTzo72bWtThdX8TY7tJJ/EqQDnEjInyE7U/Iqbn4rSJEk9eb7l24A1ENhae8UtXeFZMqWUZJMbSpIn161fuC8O7oePK+qskYAKQSJIxXK221rXOkIeQQsQVQsEAQSDMGAMetdN7NcXFw1qyCnEK+IRiD5jY150l5GyutEPiFqG1qxlJ75n0kd8ge0+yqs6AD4hzE+vnVcvrgXLS3GfEphcg4yQPEn0KSRTvBOOITaIUrISvuyeg3ST5aSmtxunsCabj9jneaVJa0jSX1oVgRC21OJ/7h8qqPE+H90SIhKsjbY7fl9COVXLisJuGzyWWlD/Ml0In3S6B7VB7ScJAJgJCHCpZJEaXIQNIO0LgqiJ1A58VbNN39GRa19lFNnFSWGgoQacUjltW2UwaW5NobRNtbD5daLWadRA6VrhzgKYOaMWtoNxU9tsLsKSyZqY01TjDcVICKfBE+SXgj6KUG6fCaWE1ZCJO2R+7rfd1I01mmnUYC12FMKtYo5FaKRXkvAylZ35K3cW+I5VAdSRtI+Zq3OW4NDbiyFJljcR0cqYDt7yDCxjrFT3223ACIJ5VHu7PpURAUAc0AwPcPt450p8EnFDLXimnBxFPo4hmQZ9f0rb1QNO7JjNpJk1M/ZhFQWOLoPl61ON2nkZpseNCpc7HmGYoX20IFjcyrSO6VJieWw9dveiLVwPSqx9qN5psFgZ1kD2mf0qjG06SFU+WzkzfaxQCkvDxKSNKp3xjV1nr86IdiF3BbW+0n7plXiM+LWoAq0iNoIO+CkdTXP+IBS3Q2nJUQlIBG58A9DMb+VenOx/Z9NpZNsKAkplyBAK1DxewwPar8uPHCHbuMfUTun4Knbds2ypBwRMGTBE8/61W+3/EUuoW1I++TKRInUk60/wCop0/zUC7e8CXZXagCe5cMpI5eXlFVy9SdMyTBHqOh9qTh6OCkpxY55U4vRAauirQd1IiPPTlO/lFW+/tBfy80QFpTpcQrBIIlJz5yAfSqQ54XJAwYUB5EBWPqParOp1SNOlepKhIMRAjxSecDmZ+tXZo7TjpiMDtNS7A5TCmVDUFDQYIjxAHkZ85+dN37wdUlIBgmTOTp57bYmiJuQUEOud4SSlAKfGkfhKVYhOQNKlHIMDYlBsHGk60gIJ8MqIUfFgmOXzrlLdvuFT40uwgWspLkgrMrUmcQsmU+2mPYVaOy9jqS2jkpRUTuRBhM+ugn3qjW8nxyfErSneYAlR9YIT/MeldP7KKSl4xnRCCOcAQkjz3pHVXGJ2NpstfFeDd6ErbPdvI+FXXqlQ5g0A4TxdTFwS4nu9RCXk/h1HCXk9UnYn0nY1bOIcRS20pwjwpE43xyjrVZuW08RsjcI0hbZUEpGSQcltQjIIzXnY9rfYawxwThNyxeLKSP2ZzJPkTIHkobfXnhPA7BKnbi0X8DgVp8i0uBHnpWj5U32A4+XG+5ckqQPATupHImdziD5jzomgpTcKXzS4hfs+ktH2CkpPvWttSpg+GP8etu5RbJBUrQUiSZMd8xEmPIVYnyh9DiQrY6SRulSCCDnoQDQHtUvVAH7iSD59+3/tSbW0fbubtYILDjOoA//JpIx57kz+8I2NMhOm14EuNxT8gni3AlodXERuIwCCJx0jI9qhsWcn86u962FBaydlFKczMJSefRWsRQltnNT5rjKl28DsbtEaztgIqyWzSRFD27bNFbZilwi7MytUPd2KWkUrTWwKpUHZJZoClgVoUqq4aAZkVkVuspphqtRW63WVZo2U0hbc08RWRSp4k/BqdEJyyBobc8JxgSTR4ppOmpp9OvgZHNJFOuOFqn4TUbuVJxketXuKaftkr+ITSn02tDV1HyilJUelSGXOojzGDVgc4UiMCmFcGH4TnzpTwSQxZokFSF85I61UvtHYeXbI0ArAXkD4sAHA54n5ipd52jUy4tKmVOMpOS1l1uANQcaPiiZyBEUM7b9oE6g02Y0jbnqVn55AjypmHHKM00Mir7lU+y/s8XuId+4mG7eFgL3K1atH4RIBCjy2TXcbi4JiCfpXN+xHEki47s6krcQRoWFJUCPHJSRIwlW/Wr+lPlTOryTnPYHpRg9bBXaThIvGVNORO6VRlKuR9PKuScX4IttKm1eFaMGTg9NPUV3VLdcw+2UKacYcbIJKSlxByClROhR9wRNb0kp8uFnOSijlNy0UqbKvwgA+7qzHy/OjDj8NJgyoBMcoAVymR8Qb5cqjcRvELS2EoIGoKXJTyiU9ZxEEfTNNXbie7SQQYlMDmFfFP6V7DuVWhMajdPwLYKdSQoSDpSR7Ix/wBX0qfxa7llCZkoCvFGTA7v33mgTb+gnOQR9UJg+xANOv8AwYB2z05H84rXDabOjk9rRI4Vl1pHJOfTxFR/WjHDuLKKklaSoE5DZKSFc8TCpyeu+9CrBSUkLyRoUPCFEhRSschy1A1I4baKUStpSVg/GknKT/ENxnZWPWl5EndmK1VHS+FX6bxstBWSNPxateNiVAFLg6KFQ+yvBHrd9etWlMnwiQCrImIxuTEmKraLe5SO97paCP8Aio0qMfxgTrT/AJgfWi1t2tUsoS+ElUghZJCFHbCpwf4VH0Jrz5Y2k1DsyhS2rCy0G2uIAzJcbjcifvWh1PMecdKO8SudWl1BEOtLSCNtY0vII9dEj/NULizAuLXU0Sl5shYSo+JCk9J3Sdj60D4RxcLR3fwiUuo5lB1ELb9QokAYkOfw0qm1fx+/v9QtWXLiN2HC2pJnUGPkq4Sfyqx3V4ENOkz4EayOuk4T6qIiqhbtoZbT3jZQlJR94HEuFAQrUnvkwClM7kbTRgJLriEKSU94e8dBOqEtkd2iRyK4V6A0C0wJKw02BoZZX8a0lZ/zCFLUP5l/WsXw+IioNw/PFWUfu2rh/wBTjY//ADVjinzxctk3qOPb8kVm3gVJQK3FbAooY6AlJsytVsisijadgmVk1larbo43NamtUqttswwGtzSZrdapM6jc1ua0BW6YrMMrIpQrKPicJisit1qgcUcaitFFKisoXBG2BuO9mmboArBQ4PhdbOlxPlI+IfwmRXDe1nDFIuwlTqW1hwgrWDp1DYnpqGZr0XQPjnY6zu1Fb7AWoiCoKWkkDadJE+9dGFO0Nx5eKcX2OW8M41c2jiXLtplQQnS0vXkgg6i3iCkiPCSnyNdI7HccbvmO8QRqSdLiR+FW49iMihvaD7MbV5rS0FNaRKUSpxrUBA8KydPqkj3on9nlotuwYC2QwdAhvxFaU7gOFWdWTg7TG9C8Cra/4NnlTWgybXNefe3XGP2nibzZP3YHcIMyCW1TPnKipPoqvQnEgS04ArSdCvF+7g59q8jXCNKlJCtaAowtOTIJAUOZounwxUm0CpuiZe2pbBO6SPiG48lem0n3oMonnB+n5Yqe5fKP4v8ANBwTHxjyPP3qNdNJ3QUnlg9IzEYGfzjpV0LXcGdP+IyoyZIx0npTzV+pIgHHQwRUUpPnWCmNJ9xak12JTTg/y+QJH61IuOJkqSUYUn4VIwofzDJqJbWq3CQ2lThAkhAkwNzA9amPcPW0gFSSkk5nBHMA9NtjmgfG99w05Vo6V9n/AGx7wfsz8FxIkKEAKEZwPxDn/Q0vj/Z4KJdtwCo/4jZwF+Y6H865PYXpZfQ6g5QoKHnBmD65HvXWLjiqQtUK0bEQTsoagRG4gg+9eZ1GF4snLH5K8GRTjUvAK4TxlTYhOpSUbtHDzQ/5c/Gj+A46FPNHAgO97xuNJJUn4oB/w2gQcpAOsxyMU9x42riAsvEu6cKQ2tJSocpMahQjspcKRC0mVp0qAIlJGp3UFjocj1ouKcHJaZt1JI6bwdhQTqQhakmNRIyoT4p3GoZkc49aOdjUFXepjLSggE82gNTQ9takf/XVb+y3tggq/Z3jCn1FSSc+JXiCPlgHyovwK6P7e+kFWlbc6Uxu25vk/wDO3qZ4lB+79o6U3JOicApPGm9QICrZYSeRhSVESOdXQiuecY4uhriVmpTRJOpCSlSlrOtOmAMJAEgnc4rohqrBTgTZk7V/AkitVs1pSqJ0LMrKSFVouUvkjqFGkmk95WTS5TQVG63WqysizhdbrVKFURQJsVusArdOSBNVqlUhKgZjlg1r+DjdarZrKBmiSawGtmsoPJwoVs0lJpFy5CSfL+lN5JRsytjgOK0awUlShIHWsctbOSBvaE/+2eggeA5IJ5dBk+nOvLfEFFbizpAieSUaYxnRicV6p4ukd05y8Jz0wc15evlIXqiUtIMDHicMwIHIdB6mgwv3Mcv4gJaZRqTgpWZ/mA0n/pVSbUDKjEbefM+399KLngjiU61QnWPg3xvBPXAoUUlJVyIifTr6jFWxkpdmC4SjTkh9xnHvzMn8s/8AiorjW8kDbrkf3+VaU+TvjyGB7DlSFOTRJMCTTDnAOJIZdQsiECZAhWCnIjmTik8f427dqJMpR+FIxjlMbn6UI0eGf7/vBp5IgxJ6ig9OPLl5N5yrj4CvDuDBVjdvwStstAEjZJWdRHmYHtVhN2AwwDpUUtJSTqOe7UpsYjaEDnUHgnd/sV7reQlRQkJQSdazqmAFc5A26VKsrZHdtBaAo6U/EJ38R/7qlyu27+f7FGKPx8ES6vmyMKSDzCElX5lR/KonZ5RUvlJxkADCzPl/x00VulpSkwAkJ6bHnA/vFCeDrKXY0iVmW0qOkKVEFok7a0KInkrRWx3Bmy1JFh7OWqmrlB0nW0qW1ASCJJAVPwlJURPSOlXLsy0DeIKypP3ZMgkAKcUkI1EbJVpV70D4Q6STpkgiQVBCXEEJUNLwJCkqB05IIOmQSKntsKU5Iw4r/CMEIWAD9ysDACwVGJkakEZFQZZNy38FKS46D/bBCGX7NzTCm7lEqJJMKOkgkmeddLNcr4+2q/4etTaVF1pIkH40rbIVCv4hpjzweYq98J42l1ptU5UhKj/MkH5U3ppJRa+yXPF6Cq11GcepF0+lKdSlAJ5kmAJMCfnTLu1DlcrBhFDiXqwv1C70860XKllNj1jJve062o1AQo1IadNCpAygTga3TTappymxZO0OUqagcY4km3aU6rIGw6k7Cg3Zrtg3cqKFANr/AAiZCvTz8qs5qLM4Nqy0zSppsKpVPjOxdCXnghJUrYUO4U6TKifikxM/PzqL2zu+7t56rA+hP6VUrbjqhMYA2nmBzqTqMrU1Xgox47idIUZpsk1UG+1igkQATz51a7V/UlJ2JAMbxI2ofVUmC8biLzWKyCOtLoZd8ct21KQp5CVAHw6hIxt6+VE3QK2RUdo2UL7rUVHbUYjHKijlwlSRB+IgD5z+hrkButawrG4OfnVhs+NK1tgclEx6JI/UUhzklRQ8SOjzQ++vQFpHMb++1V637YpA0wXFDdRhI/Wkoue9WV9cx08qzJmdHY8LvZYOJXcMrOnUdJx1xtXEOF2qHbxZWBpbkDGC8saif5U6Uj0rtlgvl5fpVH4/wxplKi2gNkrKjH7yjJPuayGXX29DsMFyooPHBAAjbE1VeJWJSnveU6VeQVMH5j6irZxRJXjoZxUcWfesvtxJKCU/5keJP1SKvxT4JDM8OdlFLJx5gH6CD9RSVJwKIKbK0JXz8I9tIT+dQrlcAD3/AE/SvRTs8lqhcYiJNaYWdvPnyPl0qZwVGdR57T0p3iVokueEiPxeR/Wg5q+I303wUh1Kw93aNKBBlSgkheMaVGYI9pnnR+5uNE7BRgDy8/YflVeZKU8/QR4iepHIetLCyonHLrkj15D0pM4cn9DYS4r7Jl1ca1beEfCPTr5Tv1NRLtnVgjKiAOo3n85py2udIJUgr5DTAj1nlE/OpFk+hSklZCQJnUdHxeaoBwTsazce3g7T7hvh/a25V9ysNrVGkOKbBd5AajssgqG45Ud7DqLibhp0lRC0u6vxfeAnUD/mKT7CgHC7El9KtJ0zOqMH71s4OxwDRPgN33NwscywtsjzaUFI/wCkge1RZlFpqK+yiCaLnw+7XaXoUuAl1Ke9UJCFpkIDsHZaVFIPIpV5AU32l4g3bvBpCgIBIjEBS1K0DoBIHsKiWXGBd2do64PhccZdxjQsEe4+H5VQO0PEQbp1IKigQlKlfF4UpEnzmaDHByfD4Ak0vd8nVLDjutOlUKSRkHIIo9w3iKHZSCJGIEY8q4zwrihQQJ3q28EfCFFSd1GSfrXSTi6ZnFPaOgqZzUW9ukt/F8hvURfFYQVc/wC81XBx9kLWu4JUEiUoEkrVOB0A9aRKFvQalS2WtPEm+670qhO2d5HKBuaJWh1JSoGQoAj0IkVx+47QuXLqZ0tpKgAlIASgHHLfFddsOJW4+5Q4glsQRI2SADnY+1ZLFx7gSna0TLV4K1AbpVpPrAP61IrlfCOPO/8AqCVBR0uu6VCfCQVR+oiuqxRcGhWSNM5Z277dJXqtO6UkhQlZUMFJPIeRNVDhXF/2d9twEKCTPqDIPvFI+0dhPe276FSH2UqKuq0pSFHc5OCfeqml8kgEyBXo48KnBP57gufF1R6g7O8abumUutnyI5pUNwaGdu+067NhJQkFbhKQT+EiJMc6oX2McWhx5snwq0kDzzt7R8qV9qLzrzqVJQsMthScjBckSR1lIT8qnXtycGzVG90VvinaN9wlS3FLJ2yd98DYDek8O7QwdKhAVtjnQJ5+Ig5BB86Rcv64AGf9+dU+jFqmjubRfrO+AV5Grn2d4uQEoJB5ASJ6iBurE1ym0u/7+VTmb4F0ajtB9YyI6Go54d6GqSaO18TuJtnSF9392o6+mN64a9dA55g866Hado2lslpxWFpKPZQj9fpXKb1CkLUnoY+tbgXJtMxrj2CBu1gQI3n50RdvlAJOUmPof0xQ3gKQt9pLnwlQCvQ9amX7QCjp+GTttvijklyoKNtWGOGo/KrJwpREUE4XblKErUMEe+MTRq2URBrzsztlMVostmvnQbtVa69QHSf9qn2bmKjcdegJX0BB9N/1pUJeDor32czsbUqLgPL9KTwVvTcpHnn3p/iF6plwqIgKO3PP5VG4A6XrtAQMz/ZNentxb8UNdLRRkCC41+6spHolz9M/OoV21KwB0z7kn8iK7yz9ktipRWS+pRJJ+8jJMn4UiM1Q+OdlQw4tCEQAT5kgHBJO9V4+txyfts8yOBz18FTtkwRFafSUrWPOenxDP1FTmbaFU9xWzjSvl8J/NJ+dN5rkNljfD8A20ROI/v8AvnUx0FtoqIyo789IEj9fpWcLYk5OP3Z5+flR+64eFo0kbZkfnQZMiUqZ2PG3GwQ8AWGyNIXBCoAG6sA9dzkycH2f4SgEqO4+e+w+Un+ao/EmktDu07xJycDfn9PWpvCdCSUKVCtJVOPiAmM788UEv46NS92x3s8+UXQDZLc/FoJSD4+YG+Jo9xfiJRdtJW204HCBrWmFjUdB8SIJHiFUezuyh5xxPKY9cgfWjXGONB9Fqs+FSEQojaUvJOoe0UvJibmn4qv+go5PazproYtrVDRS002PEIheUnUSUuZWo+5Ncq4jwpLmpdu/bPSZI1925kz8LkAfOjvbjih7tYUlJ2QhYVmSD3qQkGACCDkcsVzzTWdJilx53tis81fGgwlt1rDra0j96JH+oYPzq09n7xRPxeGOgI9fWefSqLZOOSEocKfcxt0qycEdW26lTqgtKfFCQAVeRJEDFNzQtA45F/flbSoyQNQjqOXymqE9dIVOvMbGSI/vpV84727t+4QWtClhQBaLamnUiDMKAKCB7D3rlvE7xK3VqQnSlSiQmZiTMUrp8UvJ08gtq6hwKAxOxPKcDGdqMu8Tb7oloQv8QWZUBMDuzsR1kavMiq+t6eUQPrWBB0FQEp/F5ZwffI96qljTqxam12JQ4gQQUqIVM4xBmRBq1Wvby9QnT35Mc1hKj8yJqhd9MeVTG1SKyeFHKdkly8S7w0NuE6rV3Eblt2QAPLVPpiqyu5nbA5Af3k1lZT8cUuX5/wDUmKm7r8Fg4BxRTK0KTjIrpHGeMl1hOZgA8p6frWVlQ9VjjyTK+nbpo5jxR/7wmIxzpq2vfwnEmQf0PlWqyrYxTiiacmpMLsKFQ39RcSAYJIAPqYrdZSI6bGEvizK2CgFaVahqlJM7wQoHYyKkvAONd6FAqBCVTiZEg+vKsrKGrhGXkPtJoasHCFjG35c66D2f7tWpUA7SFCSB1jz2kVlZUfVr22PxMJXKkqnIA5CcmI2HTNJAkYPKt1lec1SKEErckNk7mMDz5Cufcf4862ylC0q1JUSswSCokk+2Y9qysp3SJOdNAybSbRReIdoisknJ86u32R3rfe+NJ1qOkK5CRj/asrK9jqsUVhaRJiyznN2/B3BsADFUzt1bpSFrIEkfWtVlePHwF07/ANw5ApHinzo22yhbC0qG/wBKysr0Mj0i6KK4zqaVCgBvJIP7pgjyOPrU67vtKDBkmPfpWVlOSU6bI23G0gZYJ1uDV4pMq84zFSr3h5StbpJGcJiZ2kzOOlZWV05NTpGwinC2RuCBGpzvNiP1g/8Ad9KJ8ZAUoJbSk+GAERGFAwNOPw1lZRZFUuX72Ai/bQP7WPErSDjGojqSAAT7AfM0FUayspmL+CJcj9zJPDANUn8In3IgfrUq6uZSR1+XpWVla1s1OokFtw7T/WtBVZWUyIDJCTOKM8Us1WYbylxLrSXE76SFzqQRuYIKTWVlKm/eo+GHHSbBd8w2QHWcNkwUKMqaVHwk/iQc6Vc4g5FNs3WkRE+orKymV3T8AeT/2Q==">
            <a:hlinkClick r:id="rId2"/>
          </p:cNvPr>
          <p:cNvSpPr>
            <a:spLocks noChangeAspect="1" noChangeArrowheads="1"/>
          </p:cNvSpPr>
          <p:nvPr/>
        </p:nvSpPr>
        <p:spPr bwMode="auto">
          <a:xfrm>
            <a:off x="1066800" y="1143000"/>
            <a:ext cx="6657975" cy="3743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data:image/jpeg;base64,/9j/4AAQSkZJRgABAQAAAQABAAD/2wCEAAkGBxQTEhQUExQWFBUXGBwZFxgVGBQVFxgYFxUXFhgWFxwYHCggGBolHRQVITEhJSkrLi4uFx8zODMsNygtLisBCgoKDg0OGxAQGywkHyQsLCwsLCwsLCwsLCwsLCwsLCwsLCwsLCwsLCwsLCwsLCwsLCwsLCwsLCwsLCwsLCwsLP/AABEIAKgBLAMBIgACEQEDEQH/xAAcAAABBAMBAAAAAAAAAAAAAAAFAgMEBgABBwj/xABBEAABAwMCAwYDBQYEBQUAAAABAgMRAAQhEjEFQVEGEyJhcYEykaEHI0KxwRRSYoLh8DNyktFDY6Ky8RUkU4PC/8QAGQEAAwEBAQAAAAAAAAAAAAAAAgMEAQAF/8QALBEAAgICAQMEAgEDBQAAAAAAAAECEQMhEgQxQRMiUWFx8DKBweEUI5Ghsf/aAAwDAQACEQMRAD8A5qGTWaYqxucOoVeWpFQxyJjpQaISaS5NOFBFJUaYAaacg0YsnpgGgsVIYcihnGwoyos+APKoil6T5GkWV7yO1EVsAjHOpX7XspW+xDUzqphdrRhNvFKRagkCs9SjeIGas4zUk4jFG1WiU45VBuWY2zQrJyN40NtpBqZbNJ6VARUu2coZpmpktVtzreggVPtIIp163xEVPyCAl/8A4ajzgx8q5O+iVGPM12C+syW1QJMHHPauW2dsp18oSPGQRB5nmK9HopKpMTmV0gbZ/Gn1q4v2sJHpFVN1hTD6kOphTaiFARuOhq9p8aEqiJSD9Kf1DppisS00Au6zTgZjJqYtnOKdSwTilOYXEEHJqc2rGeVNv2uk1pxPSiewdoQu6jaiVrdyM0M0U/bJMVkkmjoydhtt0ASK1bmTMUOBwKIMrjnSXGhylZPLSTuPSh9+zCSantqBIrfEmNSSB60qLphNWipTNPW7JUqOVLNuQdqKcMtSTJFVSmkhEYtsQizipDTBOKJu2xFJYtyccqleS0P40RlMiKQls0RRa+VT27AGg9Q3iCm2MEmnGrfFF27ScEYqci0SBtQ22a6RVO6qHc2dEkfOnAAf60ak0ZSZVLy1ihymIq0cQtc/3FDQxmDVUMmiecNgjuqWGTvVmtezq3PhE1Fu+CuNCVA7kERW+tF6sz02gS3tRexuNMAnH5VCDJ6U4huslTNjaD7Kp22p5KKH2owCDkUVtnArBqSaopiwpw1AWgpjfr1oNxXhjieRzRmwXBqe5cA4/wDFIWRxejWrKI0g7HBFPNjNH7+21ZEVEFvAzvTvVTRnGhdi7FG2fFQVhImOdWGzs4A6mkS7msSq06VXeM8JZtgp9tCU3KJc1fwpH3iR18GpXqnzq827UZPIT8q5T2yvXDca/wAIPLmnII9CCR71XhjvXkW3YD4rwxN7cMuJVoLxSl2AMGY1wNz18wa6Y32TYWwEMnSWoRvqBlCXAD1wsQenpXLOAXBaUpChMKTpnkEupKj6aUqPvVr7D8UcacdBUYK0jRPNKlp1ekED5VRltd9pAxSa1psg8QslNOFCxCgf79qcYAq/9v8AhyVtIeAyCBI6ESKottbSqlzpGxdka9t//NDnLcgVaBYEjO3Soz9n0FDHKlo6ULKwpr2qTaJgZoi7Ybk+1QXkxg07ly0KcaNFIpxsE4pduyT6daK21sKGUqDjGx3hFlO/TFELiyI5U5wxEEHpRV8+HUR/vUM8j5D1HRWV2yUnIk1KtU9IHpSblokzFOW7BjFE3ozyPpYn1ohZWwSnbetWDOQDRc2k7UtbCIqbYeVPNWgHKnkW8edPhNGgJMhFmKWGqlFuthqtQNnNmX6locBp664VBI2IqEu2UmjuMuxu0Pra6Zoe/aialIcNLCp5VquJzplr7LXLZSEJwR13ojfcNS58QkVS2UxkYq08J4zjS5y/F/vSJKmFsg8O7PJLi9WQnA9TUHiHY9QI7sTV3s9JEpjOcVLRBrYyfyDJ/Rym94O4yuCP6+lKYtVbiuquW6TEgGNppK7RJEFIPtTG5AqaOfW5IGRToNWXivCPAA2nM7UL/wDR3Rkoj5VO+45NNEBaMU2bZSh4UqV6An5xVJdL3E+JG1bWtu3aUQ4UGIQgwtZ6qJ8Kd9x510u17VW7MtJACGvAhKcAaMQIB6HJ3qj/AE/Gre/j4AU+V0it9wpKsgg9CCDVhtWLggSlSRgSrwjJgb+tDLjt5c61lIbDf4BoMjrKicz6Yiq3xj7QLnxyNXhKI5eNp1IVjzUk+1Gun5ujnJpbLe/2oYVbXHdXDTjiUbIVJ3AnYSPMdaBdjnWbhxKHSnxSDJ2mcVWLPj9o7bhhFoGbg+JT6UoJVhSlpJ+IJJwBkQBUvs9wsSpbTjqQ2opUsobKQRzMOSBsdjvRzwxhFp2vz/g3DJvsSuPcGbZuVITtJE8oUkz9JoMzchBnGc+mrxH86LcbvfvwO8S8gFIWpE6kgkBYKVQoHSelVPiyR+0uIbVLeshChkqAGIHoKZhjKSqXwFkajtHWeG8d/a7B1sjxNaMjYgrA+f8AvQ22tYP61G+z2/1F6yZbT/g96ohJU4pSSmJXMAZwmOeKNuWLqDKm1p9UkCp8yknS7AxqxppuKWlnUYCSfICfyqbd2xbWltUFRGpQSQdKf4o2PQc6JMXSWkKDQAMHAlS50yCqJIBkbDnU6W96D8aATvZx7Kgyo4wMflVV4xYLQohbamz0Ukj5V03h/EwooGCXgpSNZ5pgFBO8GAfnSrq4bdQpD7LiUiZ1jWnwpBMFBOlXxARGU+YmiEooVJSOS2Z5VNt0yYoz2l7KqY+9ZOtnedykHqRuPP59SGTIMxTJbAiGm8DFafvMRUW3eKsTFN3bJ3mRU/FXsdetEi3cKqOcPQmKCWQNHeGsGQTMfnQZDUT7ZjpRFhHKttI8qltorEDIa7itKaqZ3db0U5Qsn5ENLVK7qpfd1nd0yOMxyKvf25OY9xTSOEFXMH86sFqocxJpD7CZ1AR5ivNUmi4q7vZ5ROBUqz7NY8Rg0eWrTB3FbU90rfVfyZRU+I8MLaoiehqIWyKtd6kq8/Kh1vYTEqjyNEsp1A/h904hQ0yc7dauFvcH8Qg03acLQkgxJFO8QZJIgxWOflGUnomNq608kUI/ayDp3qazc0cM2xUsRL0Uh/wpUTyBPyE06w4DTHG0/wDt3hMS2oT0lJE/Wq4zi1bEcWnRzPsTYi1tEukQ9dnvlnnpJKmkekeL1WaofBW3Fxg52ViJPMk107jLkvKCTCW0eHoIEJ+UfSm+x3DLR5B8PikrSknYSfCOuk49U1iz/wApPyWyw8VEqD/DnCNIz4h6HrB5/wBaqnGrNSQrcS8hHPmHJE+wr0AeCNBaceICAf6VzX7TOGhhtLiQfBcoWTvgBw4+nzoum6m5qIGWCcbRVeHWrSHtBaWt8JkQShKUwStS5J1eHVgRRfsZ2gFs4pKwFNPr0H+B1IGk+aVJKf8ATTPaW9QniYcaI0uJRB/hMCf7/Wq5fWnduOtOAjSuMfEmJKFDkTBg9ar4rLH3eUv3+gN8Ha8M7Bf8DZUm4W6JUptROZIhJVrJ3kRIPlXL2AlIS4nIUArP7ySpJHzB9iKN8P7VOlvuHA26QkaV4BUFJgEyN4wfMGq7xK4jViBGBv7T86T0+KcbjIoySi1zRbPsi4yG7q8ecgJUkJJ6ABasZ/hTW+Odtb9y5Wy2+tDSsJb7tIJGIGoypUneDGTVKQ2Uw22SJQFLnGpawF6emPCIPTzo72bWtThdX8TY7tJJ/EqQDnEjInyE7U/Iqbn4rSJEk9eb7l24A1ENhae8UtXeFZMqWUZJMbSpIn161fuC8O7oePK+qskYAKQSJIxXK221rXOkIeQQsQVQsEAQSDMGAMetdN7NcXFw1qyCnEK+IRiD5jY150l5GyutEPiFqG1qxlJ75n0kd8ge0+yqs6AD4hzE+vnVcvrgXLS3GfEphcg4yQPEn0KSRTvBOOITaIUrISvuyeg3ST5aSmtxunsCabj9jneaVJa0jSX1oVgRC21OJ/7h8qqPE+H90SIhKsjbY7fl9COVXLisJuGzyWWlD/Ml0In3S6B7VB7ScJAJgJCHCpZJEaXIQNIO0LgqiJ1A58VbNN39GRa19lFNnFSWGgoQacUjltW2UwaW5NobRNtbD5daLWadRA6VrhzgKYOaMWtoNxU9tsLsKSyZqY01TjDcVICKfBE+SXgj6KUG6fCaWE1ZCJO2R+7rfd1I01mmnUYC12FMKtYo5FaKRXkvAylZ35K3cW+I5VAdSRtI+Zq3OW4NDbiyFJljcR0cqYDt7yDCxjrFT3223ACIJ5VHu7PpURAUAc0AwPcPt450p8EnFDLXimnBxFPo4hmQZ9f0rb1QNO7JjNpJk1M/ZhFQWOLoPl61ON2nkZpseNCpc7HmGYoX20IFjcyrSO6VJieWw9dveiLVwPSqx9qN5psFgZ1kD2mf0qjG06SFU+WzkzfaxQCkvDxKSNKp3xjV1nr86IdiF3BbW+0n7plXiM+LWoAq0iNoIO+CkdTXP+IBS3Q2nJUQlIBG58A9DMb+VenOx/Z9NpZNsKAkplyBAK1DxewwPar8uPHCHbuMfUTun4Knbds2ypBwRMGTBE8/61W+3/EUuoW1I++TKRInUk60/wCop0/zUC7e8CXZXagCe5cMpI5eXlFVy9SdMyTBHqOh9qTh6OCkpxY55U4vRAauirQd1IiPPTlO/lFW+/tBfy80QFpTpcQrBIIlJz5yAfSqQ54XJAwYUB5EBWPqParOp1SNOlepKhIMRAjxSecDmZ+tXZo7TjpiMDtNS7A5TCmVDUFDQYIjxAHkZ85+dN37wdUlIBgmTOTp57bYmiJuQUEOud4SSlAKfGkfhKVYhOQNKlHIMDYlBsHGk60gIJ8MqIUfFgmOXzrlLdvuFT40uwgWspLkgrMrUmcQsmU+2mPYVaOy9jqS2jkpRUTuRBhM+ugn3qjW8nxyfErSneYAlR9YIT/MeldP7KKSl4xnRCCOcAQkjz3pHVXGJ2NpstfFeDd6ErbPdvI+FXXqlQ5g0A4TxdTFwS4nu9RCXk/h1HCXk9UnYn0nY1bOIcRS20pwjwpE43xyjrVZuW08RsjcI0hbZUEpGSQcltQjIIzXnY9rfYawxwThNyxeLKSP2ZzJPkTIHkobfXnhPA7BKnbi0X8DgVp8i0uBHnpWj5U32A4+XG+5ckqQPATupHImdziD5jzomgpTcKXzS4hfs+ktH2CkpPvWttSpg+GP8etu5RbJBUrQUiSZMd8xEmPIVYnyh9DiQrY6SRulSCCDnoQDQHtUvVAH7iSD59+3/tSbW0fbubtYILDjOoA//JpIx57kz+8I2NMhOm14EuNxT8gni3AlodXERuIwCCJx0jI9qhsWcn86u962FBaydlFKczMJSefRWsRQltnNT5rjKl28DsbtEaztgIqyWzSRFD27bNFbZilwi7MytUPd2KWkUrTWwKpUHZJZoClgVoUqq4aAZkVkVuspphqtRW63WVZo2U0hbc08RWRSp4k/BqdEJyyBobc8JxgSTR4ppOmpp9OvgZHNJFOuOFqn4TUbuVJxketXuKaftkr+ITSn02tDV1HyilJUelSGXOojzGDVgc4UiMCmFcGH4TnzpTwSQxZokFSF85I61UvtHYeXbI0ArAXkD4sAHA54n5ipd52jUy4tKmVOMpOS1l1uANQcaPiiZyBEUM7b9oE6g02Y0jbnqVn55AjypmHHKM00Mir7lU+y/s8XuId+4mG7eFgL3K1atH4RIBCjy2TXcbi4JiCfpXN+xHEki47s6krcQRoWFJUCPHJSRIwlW/Wr+lPlTOryTnPYHpRg9bBXaThIvGVNORO6VRlKuR9PKuScX4IttKm1eFaMGTg9NPUV3VLdcw+2UKacYcbIJKSlxByClROhR9wRNb0kp8uFnOSijlNy0UqbKvwgA+7qzHy/OjDj8NJgyoBMcoAVymR8Qb5cqjcRvELS2EoIGoKXJTyiU9ZxEEfTNNXbie7SQQYlMDmFfFP6V7DuVWhMajdPwLYKdSQoSDpSR7Ix/wBX0qfxa7llCZkoCvFGTA7v33mgTb+gnOQR9UJg+xANOv8AwYB2z05H84rXDabOjk9rRI4Vl1pHJOfTxFR/WjHDuLKKklaSoE5DZKSFc8TCpyeu+9CrBSUkLyRoUPCFEhRSschy1A1I4baKUStpSVg/GknKT/ENxnZWPWl5EndmK1VHS+FX6bxstBWSNPxateNiVAFLg6KFQ+yvBHrd9etWlMnwiQCrImIxuTEmKraLe5SO97paCP8Aio0qMfxgTrT/AJgfWi1t2tUsoS+ElUghZJCFHbCpwf4VH0Jrz5Y2k1DsyhS2rCy0G2uIAzJcbjcifvWh1PMecdKO8SudWl1BEOtLSCNtY0vII9dEj/NULizAuLXU0Sl5shYSo+JCk9J3Sdj60D4RxcLR3fwiUuo5lB1ELb9QokAYkOfw0qm1fx+/v9QtWXLiN2HC2pJnUGPkq4Sfyqx3V4ENOkz4EayOuk4T6qIiqhbtoZbT3jZQlJR94HEuFAQrUnvkwClM7kbTRgJLriEKSU94e8dBOqEtkd2iRyK4V6A0C0wJKw02BoZZX8a0lZ/zCFLUP5l/WsXw+IioNw/PFWUfu2rh/wBTjY//ADVjinzxctk3qOPb8kVm3gVJQK3FbAooY6AlJsytVsisijadgmVk1larbo43NamtUqttswwGtzSZrdapM6jc1ua0BW6YrMMrIpQrKPicJisit1qgcUcaitFFKisoXBG2BuO9mmboArBQ4PhdbOlxPlI+IfwmRXDe1nDFIuwlTqW1hwgrWDp1DYnpqGZr0XQPjnY6zu1Fb7AWoiCoKWkkDadJE+9dGFO0Nx5eKcX2OW8M41c2jiXLtplQQnS0vXkgg6i3iCkiPCSnyNdI7HccbvmO8QRqSdLiR+FW49iMihvaD7MbV5rS0FNaRKUSpxrUBA8KydPqkj3on9nlotuwYC2QwdAhvxFaU7gOFWdWTg7TG9C8Cra/4NnlTWgybXNefe3XGP2nibzZP3YHcIMyCW1TPnKipPoqvQnEgS04ArSdCvF+7g59q8jXCNKlJCtaAowtOTIJAUOZounwxUm0CpuiZe2pbBO6SPiG48lem0n3oMonnB+n5Yqe5fKP4v8ANBwTHxjyPP3qNdNJ3QUnlg9IzEYGfzjpV0LXcGdP+IyoyZIx0npTzV+pIgHHQwRUUpPnWCmNJ9xak12JTTg/y+QJH61IuOJkqSUYUn4VIwofzDJqJbWq3CQ2lThAkhAkwNzA9amPcPW0gFSSkk5nBHMA9NtjmgfG99w05Vo6V9n/AGx7wfsz8FxIkKEAKEZwPxDn/Q0vj/Z4KJdtwCo/4jZwF+Y6H865PYXpZfQ6g5QoKHnBmD65HvXWLjiqQtUK0bEQTsoagRG4gg+9eZ1GF4snLH5K8GRTjUvAK4TxlTYhOpSUbtHDzQ/5c/Gj+A46FPNHAgO97xuNJJUn4oB/w2gQcpAOsxyMU9x42riAsvEu6cKQ2tJSocpMahQjspcKRC0mVp0qAIlJGp3UFjocj1ouKcHJaZt1JI6bwdhQTqQhakmNRIyoT4p3GoZkc49aOdjUFXepjLSggE82gNTQ9takf/XVb+y3tggq/Z3jCn1FSSc+JXiCPlgHyovwK6P7e+kFWlbc6Uxu25vk/wDO3qZ4lB+79o6U3JOicApPGm9QICrZYSeRhSVESOdXQiuecY4uhriVmpTRJOpCSlSlrOtOmAMJAEgnc4rohqrBTgTZk7V/AkitVs1pSqJ0LMrKSFVouUvkjqFGkmk95WTS5TQVG63WqysizhdbrVKFURQJsVusArdOSBNVqlUhKgZjlg1r+DjdarZrKBmiSawGtmsoPJwoVs0lJpFy5CSfL+lN5JRsytjgOK0awUlShIHWsctbOSBvaE/+2eggeA5IJ5dBk+nOvLfEFFbizpAieSUaYxnRicV6p4ukd05y8Jz0wc15evlIXqiUtIMDHicMwIHIdB6mgwv3Mcv4gJaZRqTgpWZ/mA0n/pVSbUDKjEbefM+399KLngjiU61QnWPg3xvBPXAoUUlJVyIifTr6jFWxkpdmC4SjTkh9xnHvzMn8s/8AiorjW8kDbrkf3+VaU+TvjyGB7DlSFOTRJMCTTDnAOJIZdQsiECZAhWCnIjmTik8f427dqJMpR+FIxjlMbn6UI0eGf7/vBp5IgxJ6ig9OPLl5N5yrj4CvDuDBVjdvwStstAEjZJWdRHmYHtVhN2AwwDpUUtJSTqOe7UpsYjaEDnUHgnd/sV7reQlRQkJQSdazqmAFc5A26VKsrZHdtBaAo6U/EJ38R/7qlyu27+f7FGKPx8ES6vmyMKSDzCElX5lR/KonZ5RUvlJxkADCzPl/x00VulpSkwAkJ6bHnA/vFCeDrKXY0iVmW0qOkKVEFok7a0KInkrRWx3Bmy1JFh7OWqmrlB0nW0qW1ASCJJAVPwlJURPSOlXLsy0DeIKypP3ZMgkAKcUkI1EbJVpV70D4Q6STpkgiQVBCXEEJUNLwJCkqB05IIOmQSKntsKU5Iw4r/CMEIWAD9ysDACwVGJkakEZFQZZNy38FKS46D/bBCGX7NzTCm7lEqJJMKOkgkmeddLNcr4+2q/4etTaVF1pIkH40rbIVCv4hpjzweYq98J42l1ptU5UhKj/MkH5U3ppJRa+yXPF6Cq11GcepF0+lKdSlAJ5kmAJMCfnTLu1DlcrBhFDiXqwv1C70860XKllNj1jJve062o1AQo1IadNCpAygTga3TTappymxZO0OUqagcY4km3aU6rIGw6k7Cg3Zrtg3cqKFANr/AAiZCvTz8qs5qLM4Nqy0zSppsKpVPjOxdCXnghJUrYUO4U6TKifikxM/PzqL2zu+7t56rA+hP6VUrbjqhMYA2nmBzqTqMrU1Xgox47idIUZpsk1UG+1igkQATz51a7V/UlJ2JAMbxI2ofVUmC8biLzWKyCOtLoZd8ct21KQp5CVAHw6hIxt6+VE3QK2RUdo2UL7rUVHbUYjHKijlwlSRB+IgD5z+hrkButawrG4OfnVhs+NK1tgclEx6JI/UUhzklRQ8SOjzQ++vQFpHMb++1V637YpA0wXFDdRhI/Wkoue9WV9cx08qzJmdHY8LvZYOJXcMrOnUdJx1xtXEOF2qHbxZWBpbkDGC8saif5U6Uj0rtlgvl5fpVH4/wxplKi2gNkrKjH7yjJPuayGXX29DsMFyooPHBAAjbE1VeJWJSnveU6VeQVMH5j6irZxRJXjoZxUcWfesvtxJKCU/5keJP1SKvxT4JDM8OdlFLJx5gH6CD9RSVJwKIKbK0JXz8I9tIT+dQrlcAD3/AE/SvRTs8lqhcYiJNaYWdvPnyPl0qZwVGdR57T0p3iVokueEiPxeR/Wg5q+I303wUh1Kw93aNKBBlSgkheMaVGYI9pnnR+5uNE7BRgDy8/YflVeZKU8/QR4iepHIetLCyonHLrkj15D0pM4cn9DYS4r7Jl1ca1beEfCPTr5Tv1NRLtnVgjKiAOo3n85py2udIJUgr5DTAj1nlE/OpFk+hSklZCQJnUdHxeaoBwTsazce3g7T7hvh/a25V9ysNrVGkOKbBd5AajssgqG45Ud7DqLibhp0lRC0u6vxfeAnUD/mKT7CgHC7El9KtJ0zOqMH71s4OxwDRPgN33NwscywtsjzaUFI/wCkge1RZlFpqK+yiCaLnw+7XaXoUuAl1Ke9UJCFpkIDsHZaVFIPIpV5AU32l4g3bvBpCgIBIjEBS1K0DoBIHsKiWXGBd2do64PhccZdxjQsEe4+H5VQO0PEQbp1IKigQlKlfF4UpEnzmaDHByfD4Ak0vd8nVLDjutOlUKSRkHIIo9w3iKHZSCJGIEY8q4zwrihQQJ3q28EfCFFSd1GSfrXSTi6ZnFPaOgqZzUW9ukt/F8hvURfFYQVc/wC81XBx9kLWu4JUEiUoEkrVOB0A9aRKFvQalS2WtPEm+670qhO2d5HKBuaJWh1JSoGQoAj0IkVx+47QuXLqZ0tpKgAlIASgHHLfFddsOJW4+5Q4glsQRI2SADnY+1ZLFx7gSna0TLV4K1AbpVpPrAP61IrlfCOPO/8AqCVBR0uu6VCfCQVR+oiuqxRcGhWSNM5Z277dJXqtO6UkhQlZUMFJPIeRNVDhXF/2d9twEKCTPqDIPvFI+0dhPe276FSH2UqKuq0pSFHc5OCfeqml8kgEyBXo48KnBP57gufF1R6g7O8abumUutnyI5pUNwaGdu+067NhJQkFbhKQT+EiJMc6oX2McWhx5snwq0kDzzt7R8qV9qLzrzqVJQsMthScjBckSR1lIT8qnXtycGzVG90VvinaN9wlS3FLJ2yd98DYDek8O7QwdKhAVtjnQJ5+Ig5BB86Rcv64AGf9+dU+jFqmjubRfrO+AV5Grn2d4uQEoJB5ASJ6iBurE1ym0u/7+VTmb4F0ajtB9YyI6Go54d6GqSaO18TuJtnSF9392o6+mN64a9dA55g866Hado2lslpxWFpKPZQj9fpXKb1CkLUnoY+tbgXJtMxrj2CBu1gQI3n50RdvlAJOUmPof0xQ3gKQt9pLnwlQCvQ9amX7QCjp+GTttvijklyoKNtWGOGo/KrJwpREUE4XblKErUMEe+MTRq2URBrzsztlMVostmvnQbtVa69QHSf9qn2bmKjcdegJX0BB9N/1pUJeDor32czsbUqLgPL9KTwVvTcpHnn3p/iF6plwqIgKO3PP5VG4A6XrtAQMz/ZNentxb8UNdLRRkCC41+6spHolz9M/OoV21KwB0z7kn8iK7yz9ktipRWS+pRJJ+8jJMn4UiM1Q+OdlQw4tCEQAT5kgHBJO9V4+txyfts8yOBz18FTtkwRFafSUrWPOenxDP1FTmbaFU9xWzjSvl8J/NJ+dN5rkNljfD8A20ROI/v8AvnUx0FtoqIyo789IEj9fpWcLYk5OP3Z5+flR+64eFo0kbZkfnQZMiUqZ2PG3GwQ8AWGyNIXBCoAG6sA9dzkycH2f4SgEqO4+e+w+Un+ao/EmktDu07xJycDfn9PWpvCdCSUKVCtJVOPiAmM788UEv46NS92x3s8+UXQDZLc/FoJSD4+YG+Jo9xfiJRdtJW204HCBrWmFjUdB8SIJHiFUezuyh5xxPKY9cgfWjXGONB9Fqs+FSEQojaUvJOoe0UvJibmn4qv+go5PazproYtrVDRS002PEIheUnUSUuZWo+5Ncq4jwpLmpdu/bPSZI1925kz8LkAfOjvbjih7tYUlJ2QhYVmSD3qQkGACCDkcsVzzTWdJilx53tis81fGgwlt1rDra0j96JH+oYPzq09n7xRPxeGOgI9fWefSqLZOOSEocKfcxt0qycEdW26lTqgtKfFCQAVeRJEDFNzQtA45F/flbSoyQNQjqOXymqE9dIVOvMbGSI/vpV84727t+4QWtClhQBaLamnUiDMKAKCB7D3rlvE7xK3VqQnSlSiQmZiTMUrp8UvJ08gtq6hwKAxOxPKcDGdqMu8Tb7oloQv8QWZUBMDuzsR1kavMiq+t6eUQPrWBB0FQEp/F5ZwffI96qljTqxam12JQ4gQQUqIVM4xBmRBq1Wvby9QnT35Mc1hKj8yJqhd9MeVTG1SKyeFHKdkly8S7w0NuE6rV3Eblt2QAPLVPpiqyu5nbA5Af3k1lZT8cUuX5/wDUmKm7r8Fg4BxRTK0KTjIrpHGeMl1hOZgA8p6frWVlQ9VjjyTK+nbpo5jxR/7wmIxzpq2vfwnEmQf0PlWqyrYxTiiacmpMLsKFQ39RcSAYJIAPqYrdZSI6bGEvizK2CgFaVahqlJM7wQoHYyKkvAONd6FAqBCVTiZEg+vKsrKGrhGXkPtJoasHCFjG35c66D2f7tWpUA7SFCSB1jz2kVlZUfVr22PxMJXKkqnIA5CcmI2HTNJAkYPKt1lec1SKEErckNk7mMDz5Cufcf4862ylC0q1JUSswSCokk+2Y9qysp3SJOdNAybSbRReIdoisknJ86u32R3rfe+NJ1qOkK5CRj/asrK9jqsUVhaRJiyznN2/B3BsADFUzt1bpSFrIEkfWtVlePHwF07/ANw5ApHinzo22yhbC0qG/wBKysr0Mj0i6KK4zqaVCgBvJIP7pgjyOPrU67vtKDBkmPfpWVlOSU6bI23G0gZYJ1uDV4pMq84zFSr3h5StbpJGcJiZ2kzOOlZWV05NTpGwinC2RuCBGpzvNiP1g/8Ad9KJ8ZAUoJbSk+GAERGFAwNOPw1lZRZFUuX72Ai/bQP7WPErSDjGojqSAAT7AfM0FUayspmL+CJcj9zJPDANUn8In3IgfrUq6uZSR1+XpWVla1s1OokFtw7T/WtBVZWUyIDJCTOKM8Us1WYbylxLrSXE76SFzqQRuYIKTWVlKm/eo+GHHSbBd8w2QHWcNkwUKMqaVHwk/iQc6Vc4g5FNs3WkRE+orKymV3T8AeT/2Q==">
            <a:hlinkClick r:id="rId2"/>
          </p:cNvPr>
          <p:cNvSpPr>
            <a:spLocks noChangeAspect="1" noChangeArrowheads="1"/>
          </p:cNvSpPr>
          <p:nvPr/>
        </p:nvSpPr>
        <p:spPr bwMode="auto">
          <a:xfrm>
            <a:off x="53975" y="-1790700"/>
            <a:ext cx="6657975" cy="3743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data:image/jpeg;base64,/9j/4AAQSkZJRgABAQAAAQABAAD/2wCEAAkGBxQTEhQUExQWFBUXGBwZFxgVGBQVFxgYFxUXFhgWFxwYHCggGBolHRQVITEhJSkrLi4uFx8zODMsNygtLisBCgoKDg0OGxAQGywkHyQsLCwsLCwsLCwsLCwsLCwsLCwsLCwsLCwsLCwsLCwsLCwsLCwsLCwsLCwsLCwsLCwsLP/AABEIAKgBLAMBIgACEQEDEQH/xAAcAAABBAMBAAAAAAAAAAAAAAAFAgMEBgABBwj/xABBEAABAwMCAwYDBQYEBQUAAAABAgMRAAQhEjEFQVEGEyJhcYEykaEHI0KxwRRSYoLh8DNyktFDY6Ky8RUkU4PC/8QAGQEAAwEBAQAAAAAAAAAAAAAAAgMEAQAF/8QALBEAAgICAQMEAgEDBQAAAAAAAAECEQMhEgQxQRMiUWFx8DKBweEUI5Ghsf/aAAwDAQACEQMRAD8A5qGTWaYqxucOoVeWpFQxyJjpQaISaS5NOFBFJUaYAaacg0YsnpgGgsVIYcihnGwoyos+APKoil6T5GkWV7yO1EVsAjHOpX7XspW+xDUzqphdrRhNvFKRagkCs9SjeIGas4zUk4jFG1WiU45VBuWY2zQrJyN40NtpBqZbNJ6VARUu2coZpmpktVtzreggVPtIIp163xEVPyCAl/8A4ajzgx8q5O+iVGPM12C+syW1QJMHHPauW2dsp18oSPGQRB5nmK9HopKpMTmV0gbZ/Gn1q4v2sJHpFVN1hTD6kOphTaiFARuOhq9p8aEqiJSD9Kf1DppisS00Au6zTgZjJqYtnOKdSwTilOYXEEHJqc2rGeVNv2uk1pxPSiewdoQu6jaiVrdyM0M0U/bJMVkkmjoydhtt0ASK1bmTMUOBwKIMrjnSXGhylZPLSTuPSh9+zCSantqBIrfEmNSSB60qLphNWipTNPW7JUqOVLNuQdqKcMtSTJFVSmkhEYtsQizipDTBOKJu2xFJYtyccqleS0P40RlMiKQls0RRa+VT27AGg9Q3iCm2MEmnGrfFF27ScEYqci0SBtQ22a6RVO6qHc2dEkfOnAAf60ak0ZSZVLy1ihymIq0cQtc/3FDQxmDVUMmiecNgjuqWGTvVmtezq3PhE1Fu+CuNCVA7kERW+tF6sz02gS3tRexuNMAnH5VCDJ6U4huslTNjaD7Kp22p5KKH2owCDkUVtnArBqSaopiwpw1AWgpjfr1oNxXhjieRzRmwXBqe5cA4/wDFIWRxejWrKI0g7HBFPNjNH7+21ZEVEFvAzvTvVTRnGhdi7FG2fFQVhImOdWGzs4A6mkS7msSq06VXeM8JZtgp9tCU3KJc1fwpH3iR18GpXqnzq827UZPIT8q5T2yvXDca/wAIPLmnII9CCR71XhjvXkW3YD4rwxN7cMuJVoLxSl2AMGY1wNz18wa6Y32TYWwEMnSWoRvqBlCXAD1wsQenpXLOAXBaUpChMKTpnkEupKj6aUqPvVr7D8UcacdBUYK0jRPNKlp1ekED5VRltd9pAxSa1psg8QslNOFCxCgf79qcYAq/9v8AhyVtIeAyCBI6ESKottbSqlzpGxdka9t//NDnLcgVaBYEjO3Soz9n0FDHKlo6ULKwpr2qTaJgZoi7Ybk+1QXkxg07ly0KcaNFIpxsE4pduyT6daK21sKGUqDjGx3hFlO/TFELiyI5U5wxEEHpRV8+HUR/vUM8j5D1HRWV2yUnIk1KtU9IHpSblokzFOW7BjFE3ozyPpYn1ohZWwSnbetWDOQDRc2k7UtbCIqbYeVPNWgHKnkW8edPhNGgJMhFmKWGqlFuthqtQNnNmX6locBp664VBI2IqEu2UmjuMuxu0Pra6Zoe/aialIcNLCp5VquJzplr7LXLZSEJwR13ojfcNS58QkVS2UxkYq08J4zjS5y/F/vSJKmFsg8O7PJLi9WQnA9TUHiHY9QI7sTV3s9JEpjOcVLRBrYyfyDJ/Rym94O4yuCP6+lKYtVbiuquW6TEgGNppK7RJEFIPtTG5AqaOfW5IGRToNWXivCPAA2nM7UL/wDR3Rkoj5VO+45NNEBaMU2bZSh4UqV6An5xVJdL3E+JG1bWtu3aUQ4UGIQgwtZ6qJ8Kd9x510u17VW7MtJACGvAhKcAaMQIB6HJ3qj/AE/Gre/j4AU+V0it9wpKsgg9CCDVhtWLggSlSRgSrwjJgb+tDLjt5c61lIbDf4BoMjrKicz6Yiq3xj7QLnxyNXhKI5eNp1IVjzUk+1Gun5ujnJpbLe/2oYVbXHdXDTjiUbIVJ3AnYSPMdaBdjnWbhxKHSnxSDJ2mcVWLPj9o7bhhFoGbg+JT6UoJVhSlpJ+IJJwBkQBUvs9wsSpbTjqQ2opUsobKQRzMOSBsdjvRzwxhFp2vz/g3DJvsSuPcGbZuVITtJE8oUkz9JoMzchBnGc+mrxH86LcbvfvwO8S8gFIWpE6kgkBYKVQoHSelVPiyR+0uIbVLeshChkqAGIHoKZhjKSqXwFkajtHWeG8d/a7B1sjxNaMjYgrA+f8AvQ22tYP61G+z2/1F6yZbT/g96ohJU4pSSmJXMAZwmOeKNuWLqDKm1p9UkCp8yknS7AxqxppuKWlnUYCSfICfyqbd2xbWltUFRGpQSQdKf4o2PQc6JMXSWkKDQAMHAlS50yCqJIBkbDnU6W96D8aATvZx7Kgyo4wMflVV4xYLQohbamz0Ukj5V03h/EwooGCXgpSNZ5pgFBO8GAfnSrq4bdQpD7LiUiZ1jWnwpBMFBOlXxARGU+YmiEooVJSOS2Z5VNt0yYoz2l7KqY+9ZOtnedykHqRuPP59SGTIMxTJbAiGm8DFafvMRUW3eKsTFN3bJ3mRU/FXsdetEi3cKqOcPQmKCWQNHeGsGQTMfnQZDUT7ZjpRFhHKttI8qltorEDIa7itKaqZ3db0U5Qsn5ENLVK7qpfd1nd0yOMxyKvf25OY9xTSOEFXMH86sFqocxJpD7CZ1AR5ivNUmi4q7vZ5ROBUqz7NY8Rg0eWrTB3FbU90rfVfyZRU+I8MLaoiehqIWyKtd6kq8/Kh1vYTEqjyNEsp1A/h904hQ0yc7dauFvcH8Qg03acLQkgxJFO8QZJIgxWOflGUnomNq608kUI/ayDp3qazc0cM2xUsRL0Uh/wpUTyBPyE06w4DTHG0/wDt3hMS2oT0lJE/Wq4zi1bEcWnRzPsTYi1tEukQ9dnvlnnpJKmkekeL1WaofBW3Fxg52ViJPMk107jLkvKCTCW0eHoIEJ+UfSm+x3DLR5B8PikrSknYSfCOuk49U1iz/wApPyWyw8VEqD/DnCNIz4h6HrB5/wBaqnGrNSQrcS8hHPmHJE+wr0AeCNBaceICAf6VzX7TOGhhtLiQfBcoWTvgBw4+nzoum6m5qIGWCcbRVeHWrSHtBaWt8JkQShKUwStS5J1eHVgRRfsZ2gFs4pKwFNPr0H+B1IGk+aVJKf8ATTPaW9QniYcaI0uJRB/hMCf7/Wq5fWnduOtOAjSuMfEmJKFDkTBg9ar4rLH3eUv3+gN8Ha8M7Bf8DZUm4W6JUptROZIhJVrJ3kRIPlXL2AlIS4nIUArP7ySpJHzB9iKN8P7VOlvuHA26QkaV4BUFJgEyN4wfMGq7xK4jViBGBv7T86T0+KcbjIoySi1zRbPsi4yG7q8ecgJUkJJ6ABasZ/hTW+Odtb9y5Wy2+tDSsJb7tIJGIGoypUneDGTVKQ2Uw22SJQFLnGpawF6emPCIPTzo72bWtThdX8TY7tJJ/EqQDnEjInyE7U/Iqbn4rSJEk9eb7l24A1ENhae8UtXeFZMqWUZJMbSpIn161fuC8O7oePK+qskYAKQSJIxXK221rXOkIeQQsQVQsEAQSDMGAMetdN7NcXFw1qyCnEK+IRiD5jY150l5GyutEPiFqG1qxlJ75n0kd8ge0+yqs6AD4hzE+vnVcvrgXLS3GfEphcg4yQPEn0KSRTvBOOITaIUrISvuyeg3ST5aSmtxunsCabj9jneaVJa0jSX1oVgRC21OJ/7h8qqPE+H90SIhKsjbY7fl9COVXLisJuGzyWWlD/Ml0In3S6B7VB7ScJAJgJCHCpZJEaXIQNIO0LgqiJ1A58VbNN39GRa19lFNnFSWGgoQacUjltW2UwaW5NobRNtbD5daLWadRA6VrhzgKYOaMWtoNxU9tsLsKSyZqY01TjDcVICKfBE+SXgj6KUG6fCaWE1ZCJO2R+7rfd1I01mmnUYC12FMKtYo5FaKRXkvAylZ35K3cW+I5VAdSRtI+Zq3OW4NDbiyFJljcR0cqYDt7yDCxjrFT3223ACIJ5VHu7PpURAUAc0AwPcPt450p8EnFDLXimnBxFPo4hmQZ9f0rb1QNO7JjNpJk1M/ZhFQWOLoPl61ON2nkZpseNCpc7HmGYoX20IFjcyrSO6VJieWw9dveiLVwPSqx9qN5psFgZ1kD2mf0qjG06SFU+WzkzfaxQCkvDxKSNKp3xjV1nr86IdiF3BbW+0n7plXiM+LWoAq0iNoIO+CkdTXP+IBS3Q2nJUQlIBG58A9DMb+VenOx/Z9NpZNsKAkplyBAK1DxewwPar8uPHCHbuMfUTun4Knbds2ypBwRMGTBE8/61W+3/EUuoW1I++TKRInUk60/wCop0/zUC7e8CXZXagCe5cMpI5eXlFVy9SdMyTBHqOh9qTh6OCkpxY55U4vRAauirQd1IiPPTlO/lFW+/tBfy80QFpTpcQrBIIlJz5yAfSqQ54XJAwYUB5EBWPqParOp1SNOlepKhIMRAjxSecDmZ+tXZo7TjpiMDtNS7A5TCmVDUFDQYIjxAHkZ85+dN37wdUlIBgmTOTp57bYmiJuQUEOud4SSlAKfGkfhKVYhOQNKlHIMDYlBsHGk60gIJ8MqIUfFgmOXzrlLdvuFT40uwgWspLkgrMrUmcQsmU+2mPYVaOy9jqS2jkpRUTuRBhM+ugn3qjW8nxyfErSneYAlR9YIT/MeldP7KKSl4xnRCCOcAQkjz3pHVXGJ2NpstfFeDd6ErbPdvI+FXXqlQ5g0A4TxdTFwS4nu9RCXk/h1HCXk9UnYn0nY1bOIcRS20pwjwpE43xyjrVZuW08RsjcI0hbZUEpGSQcltQjIIzXnY9rfYawxwThNyxeLKSP2ZzJPkTIHkobfXnhPA7BKnbi0X8DgVp8i0uBHnpWj5U32A4+XG+5ckqQPATupHImdziD5jzomgpTcKXzS4hfs+ktH2CkpPvWttSpg+GP8etu5RbJBUrQUiSZMd8xEmPIVYnyh9DiQrY6SRulSCCDnoQDQHtUvVAH7iSD59+3/tSbW0fbubtYILDjOoA//JpIx57kz+8I2NMhOm14EuNxT8gni3AlodXERuIwCCJx0jI9qhsWcn86u962FBaydlFKczMJSefRWsRQltnNT5rjKl28DsbtEaztgIqyWzSRFD27bNFbZilwi7MytUPd2KWkUrTWwKpUHZJZoClgVoUqq4aAZkVkVuspphqtRW63WVZo2U0hbc08RWRSp4k/BqdEJyyBobc8JxgSTR4ppOmpp9OvgZHNJFOuOFqn4TUbuVJxketXuKaftkr+ITSn02tDV1HyilJUelSGXOojzGDVgc4UiMCmFcGH4TnzpTwSQxZokFSF85I61UvtHYeXbI0ArAXkD4sAHA54n5ipd52jUy4tKmVOMpOS1l1uANQcaPiiZyBEUM7b9oE6g02Y0jbnqVn55AjypmHHKM00Mir7lU+y/s8XuId+4mG7eFgL3K1atH4RIBCjy2TXcbi4JiCfpXN+xHEki47s6krcQRoWFJUCPHJSRIwlW/Wr+lPlTOryTnPYHpRg9bBXaThIvGVNORO6VRlKuR9PKuScX4IttKm1eFaMGTg9NPUV3VLdcw+2UKacYcbIJKSlxByClROhR9wRNb0kp8uFnOSijlNy0UqbKvwgA+7qzHy/OjDj8NJgyoBMcoAVymR8Qb5cqjcRvELS2EoIGoKXJTyiU9ZxEEfTNNXbie7SQQYlMDmFfFP6V7DuVWhMajdPwLYKdSQoSDpSR7Ix/wBX0qfxa7llCZkoCvFGTA7v33mgTb+gnOQR9UJg+xANOv8AwYB2z05H84rXDabOjk9rRI4Vl1pHJOfTxFR/WjHDuLKKklaSoE5DZKSFc8TCpyeu+9CrBSUkLyRoUPCFEhRSschy1A1I4baKUStpSVg/GknKT/ENxnZWPWl5EndmK1VHS+FX6bxstBWSNPxateNiVAFLg6KFQ+yvBHrd9etWlMnwiQCrImIxuTEmKraLe5SO97paCP8Aio0qMfxgTrT/AJgfWi1t2tUsoS+ElUghZJCFHbCpwf4VH0Jrz5Y2k1DsyhS2rCy0G2uIAzJcbjcifvWh1PMecdKO8SudWl1BEOtLSCNtY0vII9dEj/NULizAuLXU0Sl5shYSo+JCk9J3Sdj60D4RxcLR3fwiUuo5lB1ELb9QokAYkOfw0qm1fx+/v9QtWXLiN2HC2pJnUGPkq4Sfyqx3V4ENOkz4EayOuk4T6qIiqhbtoZbT3jZQlJR94HEuFAQrUnvkwClM7kbTRgJLriEKSU94e8dBOqEtkd2iRyK4V6A0C0wJKw02BoZZX8a0lZ/zCFLUP5l/WsXw+IioNw/PFWUfu2rh/wBTjY//ADVjinzxctk3qOPb8kVm3gVJQK3FbAooY6AlJsytVsisijadgmVk1larbo43NamtUqttswwGtzSZrdapM6jc1ua0BW6YrMMrIpQrKPicJisit1qgcUcaitFFKisoXBG2BuO9mmboArBQ4PhdbOlxPlI+IfwmRXDe1nDFIuwlTqW1hwgrWDp1DYnpqGZr0XQPjnY6zu1Fb7AWoiCoKWkkDadJE+9dGFO0Nx5eKcX2OW8M41c2jiXLtplQQnS0vXkgg6i3iCkiPCSnyNdI7HccbvmO8QRqSdLiR+FW49iMihvaD7MbV5rS0FNaRKUSpxrUBA8KydPqkj3on9nlotuwYC2QwdAhvxFaU7gOFWdWTg7TG9C8Cra/4NnlTWgybXNefe3XGP2nibzZP3YHcIMyCW1TPnKipPoqvQnEgS04ArSdCvF+7g59q8jXCNKlJCtaAowtOTIJAUOZounwxUm0CpuiZe2pbBO6SPiG48lem0n3oMonnB+n5Yqe5fKP4v8ANBwTHxjyPP3qNdNJ3QUnlg9IzEYGfzjpV0LXcGdP+IyoyZIx0npTzV+pIgHHQwRUUpPnWCmNJ9xak12JTTg/y+QJH61IuOJkqSUYUn4VIwofzDJqJbWq3CQ2lThAkhAkwNzA9amPcPW0gFSSkk5nBHMA9NtjmgfG99w05Vo6V9n/AGx7wfsz8FxIkKEAKEZwPxDn/Q0vj/Z4KJdtwCo/4jZwF+Y6H865PYXpZfQ6g5QoKHnBmD65HvXWLjiqQtUK0bEQTsoagRG4gg+9eZ1GF4snLH5K8GRTjUvAK4TxlTYhOpSUbtHDzQ/5c/Gj+A46FPNHAgO97xuNJJUn4oB/w2gQcpAOsxyMU9x42riAsvEu6cKQ2tJSocpMahQjspcKRC0mVp0qAIlJGp3UFjocj1ouKcHJaZt1JI6bwdhQTqQhakmNRIyoT4p3GoZkc49aOdjUFXepjLSggE82gNTQ9takf/XVb+y3tggq/Z3jCn1FSSc+JXiCPlgHyovwK6P7e+kFWlbc6Uxu25vk/wDO3qZ4lB+79o6U3JOicApPGm9QICrZYSeRhSVESOdXQiuecY4uhriVmpTRJOpCSlSlrOtOmAMJAEgnc4rohqrBTgTZk7V/AkitVs1pSqJ0LMrKSFVouUvkjqFGkmk95WTS5TQVG63WqysizhdbrVKFURQJsVusArdOSBNVqlUhKgZjlg1r+DjdarZrKBmiSawGtmsoPJwoVs0lJpFy5CSfL+lN5JRsytjgOK0awUlShIHWsctbOSBvaE/+2eggeA5IJ5dBk+nOvLfEFFbizpAieSUaYxnRicV6p4ukd05y8Jz0wc15evlIXqiUtIMDHicMwIHIdB6mgwv3Mcv4gJaZRqTgpWZ/mA0n/pVSbUDKjEbefM+399KLngjiU61QnWPg3xvBPXAoUUlJVyIifTr6jFWxkpdmC4SjTkh9xnHvzMn8s/8AiorjW8kDbrkf3+VaU+TvjyGB7DlSFOTRJMCTTDnAOJIZdQsiECZAhWCnIjmTik8f427dqJMpR+FIxjlMbn6UI0eGf7/vBp5IgxJ6ig9OPLl5N5yrj4CvDuDBVjdvwStstAEjZJWdRHmYHtVhN2AwwDpUUtJSTqOe7UpsYjaEDnUHgnd/sV7reQlRQkJQSdazqmAFc5A26VKsrZHdtBaAo6U/EJ38R/7qlyu27+f7FGKPx8ES6vmyMKSDzCElX5lR/KonZ5RUvlJxkADCzPl/x00VulpSkwAkJ6bHnA/vFCeDrKXY0iVmW0qOkKVEFok7a0KInkrRWx3Bmy1JFh7OWqmrlB0nW0qW1ASCJJAVPwlJURPSOlXLsy0DeIKypP3ZMgkAKcUkI1EbJVpV70D4Q6STpkgiQVBCXEEJUNLwJCkqB05IIOmQSKntsKU5Iw4r/CMEIWAD9ysDACwVGJkakEZFQZZNy38FKS46D/bBCGX7NzTCm7lEqJJMKOkgkmeddLNcr4+2q/4etTaVF1pIkH40rbIVCv4hpjzweYq98J42l1ptU5UhKj/MkH5U3ppJRa+yXPF6Cq11GcepF0+lKdSlAJ5kmAJMCfnTLu1DlcrBhFDiXqwv1C70860XKllNj1jJve062o1AQo1IadNCpAygTga3TTappymxZO0OUqagcY4km3aU6rIGw6k7Cg3Zrtg3cqKFANr/AAiZCvTz8qs5qLM4Nqy0zSppsKpVPjOxdCXnghJUrYUO4U6TKifikxM/PzqL2zu+7t56rA+hP6VUrbjqhMYA2nmBzqTqMrU1Xgox47idIUZpsk1UG+1igkQATz51a7V/UlJ2JAMbxI2ofVUmC8biLzWKyCOtLoZd8ct21KQp5CVAHw6hIxt6+VE3QK2RUdo2UL7rUVHbUYjHKijlwlSRB+IgD5z+hrkButawrG4OfnVhs+NK1tgclEx6JI/UUhzklRQ8SOjzQ++vQFpHMb++1V637YpA0wXFDdRhI/Wkoue9WV9cx08qzJmdHY8LvZYOJXcMrOnUdJx1xtXEOF2qHbxZWBpbkDGC8saif5U6Uj0rtlgvl5fpVH4/wxplKi2gNkrKjH7yjJPuayGXX29DsMFyooPHBAAjbE1VeJWJSnveU6VeQVMH5j6irZxRJXjoZxUcWfesvtxJKCU/5keJP1SKvxT4JDM8OdlFLJx5gH6CD9RSVJwKIKbK0JXz8I9tIT+dQrlcAD3/AE/SvRTs8lqhcYiJNaYWdvPnyPl0qZwVGdR57T0p3iVokueEiPxeR/Wg5q+I303wUh1Kw93aNKBBlSgkheMaVGYI9pnnR+5uNE7BRgDy8/YflVeZKU8/QR4iepHIetLCyonHLrkj15D0pM4cn9DYS4r7Jl1ca1beEfCPTr5Tv1NRLtnVgjKiAOo3n85py2udIJUgr5DTAj1nlE/OpFk+hSklZCQJnUdHxeaoBwTsazce3g7T7hvh/a25V9ysNrVGkOKbBd5AajssgqG45Ud7DqLibhp0lRC0u6vxfeAnUD/mKT7CgHC7El9KtJ0zOqMH71s4OxwDRPgN33NwscywtsjzaUFI/wCkge1RZlFpqK+yiCaLnw+7XaXoUuAl1Ke9UJCFpkIDsHZaVFIPIpV5AU32l4g3bvBpCgIBIjEBS1K0DoBIHsKiWXGBd2do64PhccZdxjQsEe4+H5VQO0PEQbp1IKigQlKlfF4UpEnzmaDHByfD4Ak0vd8nVLDjutOlUKSRkHIIo9w3iKHZSCJGIEY8q4zwrihQQJ3q28EfCFFSd1GSfrXSTi6ZnFPaOgqZzUW9ukt/F8hvURfFYQVc/wC81XBx9kLWu4JUEiUoEkrVOB0A9aRKFvQalS2WtPEm+670qhO2d5HKBuaJWh1JSoGQoAj0IkVx+47QuXLqZ0tpKgAlIASgHHLfFddsOJW4+5Q4glsQRI2SADnY+1ZLFx7gSna0TLV4K1AbpVpPrAP61IrlfCOPO/8AqCVBR0uu6VCfCQVR+oiuqxRcGhWSNM5Z277dJXqtO6UkhQlZUMFJPIeRNVDhXF/2d9twEKCTPqDIPvFI+0dhPe276FSH2UqKuq0pSFHc5OCfeqml8kgEyBXo48KnBP57gufF1R6g7O8abumUutnyI5pUNwaGdu+067NhJQkFbhKQT+EiJMc6oX2McWhx5snwq0kDzzt7R8qV9qLzrzqVJQsMthScjBckSR1lIT8qnXtycGzVG90VvinaN9wlS3FLJ2yd98DYDek8O7QwdKhAVtjnQJ5+Ig5BB86Rcv64AGf9+dU+jFqmjubRfrO+AV5Grn2d4uQEoJB5ASJ6iBurE1ym0u/7+VTmb4F0ajtB9YyI6Go54d6GqSaO18TuJtnSF9392o6+mN64a9dA55g866Hado2lslpxWFpKPZQj9fpXKb1CkLUnoY+tbgXJtMxrj2CBu1gQI3n50RdvlAJOUmPof0xQ3gKQt9pLnwlQCvQ9amX7QCjp+GTttvijklyoKNtWGOGo/KrJwpREUE4XblKErUMEe+MTRq2URBrzsztlMVostmvnQbtVa69QHSf9qn2bmKjcdegJX0BB9N/1pUJeDor32czsbUqLgPL9KTwVvTcpHnn3p/iF6plwqIgKO3PP5VG4A6XrtAQMz/ZNentxb8UNdLRRkCC41+6spHolz9M/OoV21KwB0z7kn8iK7yz9ktipRWS+pRJJ+8jJMn4UiM1Q+OdlQw4tCEQAT5kgHBJO9V4+txyfts8yOBz18FTtkwRFafSUrWPOenxDP1FTmbaFU9xWzjSvl8J/NJ+dN5rkNljfD8A20ROI/v8AvnUx0FtoqIyo789IEj9fpWcLYk5OP3Z5+flR+64eFo0kbZkfnQZMiUqZ2PG3GwQ8AWGyNIXBCoAG6sA9dzkycH2f4SgEqO4+e+w+Un+ao/EmktDu07xJycDfn9PWpvCdCSUKVCtJVOPiAmM788UEv46NS92x3s8+UXQDZLc/FoJSD4+YG+Jo9xfiJRdtJW204HCBrWmFjUdB8SIJHiFUezuyh5xxPKY9cgfWjXGONB9Fqs+FSEQojaUvJOoe0UvJibmn4qv+go5PazproYtrVDRS002PEIheUnUSUuZWo+5Ncq4jwpLmpdu/bPSZI1925kz8LkAfOjvbjih7tYUlJ2QhYVmSD3qQkGACCDkcsVzzTWdJilx53tis81fGgwlt1rDra0j96JH+oYPzq09n7xRPxeGOgI9fWefSqLZOOSEocKfcxt0qycEdW26lTqgtKfFCQAVeRJEDFNzQtA45F/flbSoyQNQjqOXymqE9dIVOvMbGSI/vpV84727t+4QWtClhQBaLamnUiDMKAKCB7D3rlvE7xK3VqQnSlSiQmZiTMUrp8UvJ08gtq6hwKAxOxPKcDGdqMu8Tb7oloQv8QWZUBMDuzsR1kavMiq+t6eUQPrWBB0FQEp/F5ZwffI96qljTqxam12JQ4gQQUqIVM4xBmRBq1Wvby9QnT35Mc1hKj8yJqhd9MeVTG1SKyeFHKdkly8S7w0NuE6rV3Eblt2QAPLVPpiqyu5nbA5Af3k1lZT8cUuX5/wDUmKm7r8Fg4BxRTK0KTjIrpHGeMl1hOZgA8p6frWVlQ9VjjyTK+nbpo5jxR/7wmIxzpq2vfwnEmQf0PlWqyrYxTiiacmpMLsKFQ39RcSAYJIAPqYrdZSI6bGEvizK2CgFaVahqlJM7wQoHYyKkvAONd6FAqBCVTiZEg+vKsrKGrhGXkPtJoasHCFjG35c66D2f7tWpUA7SFCSB1jz2kVlZUfVr22PxMJXKkqnIA5CcmI2HTNJAkYPKt1lec1SKEErckNk7mMDz5Cufcf4862ylC0q1JUSswSCokk+2Y9qysp3SJOdNAybSbRReIdoisknJ86u32R3rfe+NJ1qOkK5CRj/asrK9jqsUVhaRJiyznN2/B3BsADFUzt1bpSFrIEkfWtVlePHwF07/ANw5ApHinzo22yhbC0qG/wBKysr0Mj0i6KK4zqaVCgBvJIP7pgjyOPrU67vtKDBkmPfpWVlOSU6bI23G0gZYJ1uDV4pMq84zFSr3h5StbpJGcJiZ2kzOOlZWV05NTpGwinC2RuCBGpzvNiP1g/8Ad9KJ8ZAUoJbSk+GAERGFAwNOPw1lZRZFUuX72Ai/bQP7WPErSDjGojqSAAT7AfM0FUayspmL+CJcj9zJPDANUn8In3IgfrUq6uZSR1+XpWVla1s1OokFtw7T/WtBVZWUyIDJCTOKM8Us1WYbylxLrSXE76SFzqQRuYIKTWVlKm/eo+GHHSbBd8w2QHWcNkwUKMqaVHwk/iQc6Vc4g5FNs3WkRE+orKymV3T8AeT/2Q==">
            <a:hlinkClick r:id="rId2"/>
          </p:cNvPr>
          <p:cNvSpPr>
            <a:spLocks noChangeAspect="1" noChangeArrowheads="1"/>
          </p:cNvSpPr>
          <p:nvPr/>
        </p:nvSpPr>
        <p:spPr bwMode="auto">
          <a:xfrm>
            <a:off x="762000" y="914400"/>
            <a:ext cx="6657975" cy="3743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30" name="Picture 10" descr="https://encrypted-tbn3.gstatic.com/images?q=tbn:ANd9GcQQVg6ZypiZYChgakDWqBCfeRF5pp_oXxpncnQEx15k1FNmYXD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9786" y="304800"/>
            <a:ext cx="4748213" cy="6330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33477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 ho, hi, ho, it’s off to war we go</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The men all met at Aulis to sail to Troy. They wanted to leave, but can’t.  To appease the gods, they have to sacrifice, Iphigenia, Agamemnon's daughter.  Agamemnon is the leader of the army and the </a:t>
            </a:r>
            <a:r>
              <a:rPr lang="en-US" dirty="0" smtClean="0"/>
              <a:t>brother </a:t>
            </a:r>
            <a:r>
              <a:rPr lang="en-US" dirty="0" smtClean="0"/>
              <a:t>of Menelaus.  </a:t>
            </a:r>
          </a:p>
          <a:p>
            <a:pPr marL="0" indent="0">
              <a:buNone/>
            </a:pPr>
            <a:r>
              <a:rPr lang="en-US" dirty="0" smtClean="0"/>
              <a:t>Iphigenia is lied to and is told she was chosen to marry Achilles.  When she arrived at her wedding, she was slaughtered.  Talk about a red wedding.   </a:t>
            </a:r>
            <a:endParaRPr lang="en-US" dirty="0"/>
          </a:p>
        </p:txBody>
      </p:sp>
    </p:spTree>
    <p:extLst>
      <p:ext uri="{BB962C8B-B14F-4D97-AF65-F5344CB8AC3E}">
        <p14:creationId xmlns:p14="http://schemas.microsoft.com/office/powerpoint/2010/main" val="1696078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Consequences</a:t>
            </a:r>
            <a:endParaRPr lang="en-US" dirty="0"/>
          </a:p>
        </p:txBody>
      </p:sp>
      <p:sp>
        <p:nvSpPr>
          <p:cNvPr id="3" name="Content Placeholder 2"/>
          <p:cNvSpPr>
            <a:spLocks noGrp="1"/>
          </p:cNvSpPr>
          <p:nvPr>
            <p:ph idx="1"/>
          </p:nvPr>
        </p:nvSpPr>
        <p:spPr/>
        <p:txBody>
          <a:bodyPr/>
          <a:lstStyle/>
          <a:p>
            <a:r>
              <a:rPr lang="en-US" dirty="0" smtClean="0"/>
              <a:t>This act will have consequences later in the story!  (spoiler alert- Agamemnon will survive the war and travel home.  When he gets there, his wife and/or lover attack and murder him.  The sacrifice of Iphigenia was his wife’s motivation for the murder)</a:t>
            </a:r>
            <a:endParaRPr lang="en-US" dirty="0"/>
          </a:p>
        </p:txBody>
      </p:sp>
    </p:spTree>
    <p:extLst>
      <p:ext uri="{BB962C8B-B14F-4D97-AF65-F5344CB8AC3E}">
        <p14:creationId xmlns:p14="http://schemas.microsoft.com/office/powerpoint/2010/main" val="10107865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709"/>
            <a:ext cx="8686800" cy="838200"/>
          </a:xfrm>
        </p:spPr>
        <p:txBody>
          <a:bodyPr/>
          <a:lstStyle/>
          <a:p>
            <a:r>
              <a:rPr lang="en-US" dirty="0" smtClean="0"/>
              <a:t>The Battle is ON</a:t>
            </a:r>
            <a:endParaRPr lang="en-US" dirty="0"/>
          </a:p>
        </p:txBody>
      </p:sp>
      <p:sp>
        <p:nvSpPr>
          <p:cNvPr id="3" name="Content Placeholder 2"/>
          <p:cNvSpPr>
            <a:spLocks noGrp="1"/>
          </p:cNvSpPr>
          <p:nvPr>
            <p:ph idx="1"/>
          </p:nvPr>
        </p:nvSpPr>
        <p:spPr>
          <a:xfrm>
            <a:off x="228599" y="1066801"/>
            <a:ext cx="8696325" cy="2362199"/>
          </a:xfrm>
        </p:spPr>
        <p:txBody>
          <a:bodyPr>
            <a:normAutofit lnSpcReduction="10000"/>
          </a:bodyPr>
          <a:lstStyle/>
          <a:p>
            <a:r>
              <a:rPr lang="en-US" dirty="0" smtClean="0"/>
              <a:t>The Greeks had the benefit of having thousands of men fighting for them.  Their MVP was Achilles, who knew he would die during this war. Also, Hera, Athena, and Poseidon were on their side.  </a:t>
            </a:r>
          </a:p>
        </p:txBody>
      </p:sp>
      <p:pic>
        <p:nvPicPr>
          <p:cNvPr id="8194" name="Picture 2" descr="http://ts1.mm.bing.net/th?id=HN.607986628604986401&amp;pid=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3972791"/>
            <a:ext cx="2447925" cy="28575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28600" y="3422073"/>
            <a:ext cx="6096000" cy="3816429"/>
          </a:xfrm>
          <a:prstGeom prst="rect">
            <a:avLst/>
          </a:prstGeom>
          <a:noFill/>
        </p:spPr>
        <p:txBody>
          <a:bodyPr wrap="square" rtlCol="0">
            <a:spAutoFit/>
          </a:bodyPr>
          <a:lstStyle/>
          <a:p>
            <a:pPr marL="285750" indent="-285750">
              <a:buFont typeface="Arial" panose="020B0604020202020204" pitchFamily="34" charset="0"/>
              <a:buChar char="•"/>
            </a:pPr>
            <a:r>
              <a:rPr lang="en-US" sz="3200" dirty="0" smtClean="0"/>
              <a:t>The Trojans have the benefit of great walls and many sons.  The best warrior was a man named Hector.  He also knew he will die during this war. Aphrodite, Apollo, Artemis, and Ares were on their side.  </a:t>
            </a:r>
          </a:p>
          <a:p>
            <a:endParaRPr lang="en-US" dirty="0"/>
          </a:p>
        </p:txBody>
      </p:sp>
    </p:spTree>
    <p:extLst>
      <p:ext uri="{BB962C8B-B14F-4D97-AF65-F5344CB8AC3E}">
        <p14:creationId xmlns:p14="http://schemas.microsoft.com/office/powerpoint/2010/main" val="2909300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381000" y="1136073"/>
            <a:ext cx="8915400" cy="1323439"/>
          </a:xfrm>
          <a:prstGeom prst="rect">
            <a:avLst/>
          </a:prstGeom>
        </p:spPr>
        <p:txBody>
          <a:bodyPr wrap="square">
            <a:spAutoFit/>
          </a:bodyPr>
          <a:lstStyle/>
          <a:p>
            <a:r>
              <a:rPr lang="en-US" sz="4000" dirty="0" smtClean="0"/>
              <a:t>They fight for nine years and </a:t>
            </a:r>
            <a:r>
              <a:rPr lang="en-US" sz="4000" dirty="0" smtClean="0"/>
              <a:t>neither </a:t>
            </a:r>
            <a:r>
              <a:rPr lang="en-US" sz="4000" dirty="0" smtClean="0"/>
              <a:t>side had a clear advantage. </a:t>
            </a:r>
            <a:endParaRPr lang="en-US" sz="4000" dirty="0"/>
          </a:p>
        </p:txBody>
      </p:sp>
      <p:pic>
        <p:nvPicPr>
          <p:cNvPr id="9218" name="Picture 2" descr="http://1.bp.blogspot.com/_8wDy-MwoEaw/TJO9quTpntI/AAAAAAAAAPc/yr51NH_fhc0/s1600/troy+batt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459512"/>
            <a:ext cx="6191250" cy="3724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18247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838200"/>
          </a:xfrm>
        </p:spPr>
        <p:txBody>
          <a:bodyPr/>
          <a:lstStyle/>
          <a:p>
            <a:r>
              <a:rPr lang="en-US" dirty="0" smtClean="0"/>
              <a:t>UNTIL. . . </a:t>
            </a:r>
            <a:endParaRPr lang="en-US" dirty="0"/>
          </a:p>
        </p:txBody>
      </p:sp>
      <p:sp>
        <p:nvSpPr>
          <p:cNvPr id="3" name="Content Placeholder 2"/>
          <p:cNvSpPr>
            <a:spLocks noGrp="1"/>
          </p:cNvSpPr>
          <p:nvPr>
            <p:ph idx="1"/>
          </p:nvPr>
        </p:nvSpPr>
        <p:spPr>
          <a:xfrm>
            <a:off x="228600" y="914401"/>
            <a:ext cx="8686800" cy="3428999"/>
          </a:xfrm>
        </p:spPr>
        <p:txBody>
          <a:bodyPr>
            <a:normAutofit/>
          </a:bodyPr>
          <a:lstStyle/>
          <a:p>
            <a:pPr marL="0" indent="0">
              <a:buNone/>
            </a:pPr>
            <a:r>
              <a:rPr lang="en-US" sz="2800" dirty="0" smtClean="0"/>
              <a:t>After nine years of fighting, the troops decide to let Paris and Menelaus fight it out.  </a:t>
            </a:r>
          </a:p>
          <a:p>
            <a:pPr marL="0" indent="0">
              <a:buNone/>
            </a:pPr>
            <a:r>
              <a:rPr lang="en-US" sz="2800" dirty="0" smtClean="0"/>
              <a:t>At this point, the Trojan people pretty much hate Paris for bringing this war to their gates.  </a:t>
            </a:r>
          </a:p>
          <a:p>
            <a:pPr marL="0" indent="0">
              <a:buNone/>
            </a:pPr>
            <a:r>
              <a:rPr lang="en-US" sz="2800" dirty="0" smtClean="0"/>
              <a:t>Both men are fighting and just as Menelaus is about to drag Paris’s body to his kinsmen. . . </a:t>
            </a:r>
            <a:endParaRPr lang="en-US" sz="2800" dirty="0"/>
          </a:p>
        </p:txBody>
      </p:sp>
      <p:pic>
        <p:nvPicPr>
          <p:cNvPr id="10242" name="Picture 2" descr="http://1.bp.blogspot.com/_FFov46h1hnw/S9hB0DVac2I/AAAAAAAAACk/x5c9OluDY9g/s1600/paris%2Band%2Bmenela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666718"/>
            <a:ext cx="5334000" cy="3191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90947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Aphrodite interceded to help Paris.  </a:t>
            </a:r>
          </a:p>
          <a:p>
            <a:r>
              <a:rPr lang="en-US" dirty="0" smtClean="0"/>
              <a:t>She whisked him away to Troy.  </a:t>
            </a:r>
          </a:p>
          <a:p>
            <a:r>
              <a:rPr lang="en-US" dirty="0" smtClean="0"/>
              <a:t>Everyone saw this as greatly unfair and both sides agreed that Menelaus would have won fair and square and the Trojans agreed to give Helen back.  </a:t>
            </a:r>
          </a:p>
          <a:p>
            <a:r>
              <a:rPr lang="en-US" dirty="0" smtClean="0"/>
              <a:t>This would have effectively ended the war</a:t>
            </a:r>
          </a:p>
          <a:p>
            <a:pPr marL="0" indent="0">
              <a:buNone/>
            </a:pPr>
            <a:endParaRPr lang="en-US" dirty="0"/>
          </a:p>
        </p:txBody>
      </p:sp>
    </p:spTree>
    <p:extLst>
      <p:ext uri="{BB962C8B-B14F-4D97-AF65-F5344CB8AC3E}">
        <p14:creationId xmlns:p14="http://schemas.microsoft.com/office/powerpoint/2010/main" val="170333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 .</a:t>
            </a:r>
            <a:endParaRPr lang="en-US" dirty="0"/>
          </a:p>
        </p:txBody>
      </p:sp>
      <p:sp>
        <p:nvSpPr>
          <p:cNvPr id="3" name="Content Placeholder 2"/>
          <p:cNvSpPr>
            <a:spLocks noGrp="1"/>
          </p:cNvSpPr>
          <p:nvPr>
            <p:ph idx="1"/>
          </p:nvPr>
        </p:nvSpPr>
        <p:spPr/>
        <p:txBody>
          <a:bodyPr/>
          <a:lstStyle/>
          <a:p>
            <a:r>
              <a:rPr lang="en-US" dirty="0" smtClean="0"/>
              <a:t>Athena and Hera, still angry about Paris’s decision, don’t want to end the war until Troy was decimated.  </a:t>
            </a:r>
          </a:p>
          <a:p>
            <a:r>
              <a:rPr lang="en-US" dirty="0" smtClean="0"/>
              <a:t>SO, Athena convinced a Trojan soldier to break the truce and fire an arrow at Menelaus.  </a:t>
            </a:r>
          </a:p>
          <a:p>
            <a:r>
              <a:rPr lang="en-US" dirty="0" smtClean="0"/>
              <a:t>This enraged the Greeks and the war was on</a:t>
            </a:r>
          </a:p>
          <a:p>
            <a:pPr marL="0" indent="0">
              <a:buNone/>
            </a:pPr>
            <a:r>
              <a:rPr lang="en-US" dirty="0" smtClean="0"/>
              <a:t>. . .again.  </a:t>
            </a:r>
            <a:endParaRPr lang="en-US" dirty="0"/>
          </a:p>
        </p:txBody>
      </p:sp>
    </p:spTree>
    <p:extLst>
      <p:ext uri="{BB962C8B-B14F-4D97-AF65-F5344CB8AC3E}">
        <p14:creationId xmlns:p14="http://schemas.microsoft.com/office/powerpoint/2010/main" val="32920926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04800" y="1295400"/>
            <a:ext cx="8686800" cy="5105400"/>
          </a:xfrm>
        </p:spPr>
        <p:txBody>
          <a:bodyPr>
            <a:normAutofit/>
          </a:bodyPr>
          <a:lstStyle/>
          <a:p>
            <a:r>
              <a:rPr lang="en-US" dirty="0" smtClean="0"/>
              <a:t>The gods helped each side and again they were locked in battle after battle.  There was never a side with a clear advantage.  </a:t>
            </a:r>
          </a:p>
          <a:p>
            <a:r>
              <a:rPr lang="en-US" dirty="0" smtClean="0"/>
              <a:t>Eventually, Hector, Troy’s greatest warrior was killed and Achilles knew it will not be long before he died too.  </a:t>
            </a:r>
          </a:p>
          <a:p>
            <a:r>
              <a:rPr lang="en-US" dirty="0" smtClean="0"/>
              <a:t>Achilles fought bravely and helped the Greeks kill many men for some time until the gods intervened again.  </a:t>
            </a:r>
            <a:endParaRPr lang="en-US" dirty="0"/>
          </a:p>
        </p:txBody>
      </p:sp>
    </p:spTree>
    <p:extLst>
      <p:ext uri="{BB962C8B-B14F-4D97-AF65-F5344CB8AC3E}">
        <p14:creationId xmlns:p14="http://schemas.microsoft.com/office/powerpoint/2010/main" val="2748562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04800" y="1554163"/>
            <a:ext cx="8686800" cy="2103438"/>
          </a:xfrm>
        </p:spPr>
        <p:txBody>
          <a:bodyPr/>
          <a:lstStyle/>
          <a:p>
            <a:r>
              <a:rPr lang="en-US" dirty="0" smtClean="0"/>
              <a:t>Apollo, god of truth and light, also known as the Archer-god, guides the arrow of Paris to strike Achilles in the heel, thus killing Achilles.  </a:t>
            </a:r>
          </a:p>
          <a:p>
            <a:pPr marL="0" indent="0">
              <a:buNone/>
            </a:pPr>
            <a:endParaRPr lang="en-US" dirty="0"/>
          </a:p>
        </p:txBody>
      </p:sp>
      <p:pic>
        <p:nvPicPr>
          <p:cNvPr id="11266" name="Picture 2" descr="http://images1.fanpop.com/images/image_uploads/Paris-troy-1113755_375_3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3276600"/>
            <a:ext cx="3571875" cy="3114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067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Odysseus</a:t>
            </a:r>
            <a:endParaRPr lang="en-US" dirty="0"/>
          </a:p>
        </p:txBody>
      </p:sp>
      <p:sp>
        <p:nvSpPr>
          <p:cNvPr id="3" name="Content Placeholder 2"/>
          <p:cNvSpPr>
            <a:spLocks noGrp="1"/>
          </p:cNvSpPr>
          <p:nvPr>
            <p:ph idx="1"/>
          </p:nvPr>
        </p:nvSpPr>
        <p:spPr/>
        <p:txBody>
          <a:bodyPr/>
          <a:lstStyle/>
          <a:p>
            <a:r>
              <a:rPr lang="en-US" dirty="0" smtClean="0"/>
              <a:t>Achilles armor needs to go to someone.  A vote declared that Odysseus should receive the armor or Achilles.  This was a huge honor.  </a:t>
            </a:r>
          </a:p>
          <a:p>
            <a:endParaRPr lang="en-US" dirty="0"/>
          </a:p>
          <a:p>
            <a:r>
              <a:rPr lang="en-US" dirty="0" smtClean="0"/>
              <a:t>With their hero killed, the Greeks were more discouraged than ever.  Odysseus needs to step up to end this war.  </a:t>
            </a:r>
            <a:endParaRPr lang="en-US" dirty="0"/>
          </a:p>
        </p:txBody>
      </p:sp>
    </p:spTree>
    <p:extLst>
      <p:ext uri="{BB962C8B-B14F-4D97-AF65-F5344CB8AC3E}">
        <p14:creationId xmlns:p14="http://schemas.microsoft.com/office/powerpoint/2010/main" val="36463983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Odysseus to do? </a:t>
            </a:r>
            <a:endParaRPr lang="en-US" dirty="0"/>
          </a:p>
        </p:txBody>
      </p:sp>
      <p:sp>
        <p:nvSpPr>
          <p:cNvPr id="3" name="Content Placeholder 2"/>
          <p:cNvSpPr>
            <a:spLocks noGrp="1"/>
          </p:cNvSpPr>
          <p:nvPr>
            <p:ph idx="1"/>
          </p:nvPr>
        </p:nvSpPr>
        <p:spPr/>
        <p:txBody>
          <a:bodyPr/>
          <a:lstStyle/>
          <a:p>
            <a:r>
              <a:rPr lang="en-US" dirty="0" smtClean="0"/>
              <a:t>Odysseus needs to do something.  He hears about a prophet, </a:t>
            </a:r>
            <a:r>
              <a:rPr lang="en-US" dirty="0" err="1" smtClean="0"/>
              <a:t>Helenus</a:t>
            </a:r>
            <a:r>
              <a:rPr lang="en-US" dirty="0" smtClean="0"/>
              <a:t>, and decides to kidnap him. </a:t>
            </a:r>
            <a:r>
              <a:rPr lang="en-US" dirty="0" err="1" smtClean="0"/>
              <a:t>Helenus</a:t>
            </a:r>
            <a:r>
              <a:rPr lang="en-US" dirty="0" smtClean="0"/>
              <a:t> can tell them exactly what to do to win this war, so everyone can go home.  </a:t>
            </a:r>
            <a:endParaRPr lang="en-US" dirty="0"/>
          </a:p>
        </p:txBody>
      </p:sp>
    </p:spTree>
    <p:extLst>
      <p:ext uri="{BB962C8B-B14F-4D97-AF65-F5344CB8AC3E}">
        <p14:creationId xmlns:p14="http://schemas.microsoft.com/office/powerpoint/2010/main" val="6459372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Odysseus the Convincer</a:t>
            </a:r>
            <a:endParaRPr lang="en-US" dirty="0"/>
          </a:p>
        </p:txBody>
      </p:sp>
      <p:sp>
        <p:nvSpPr>
          <p:cNvPr id="3" name="Content Placeholder 2"/>
          <p:cNvSpPr>
            <a:spLocks noGrp="1"/>
          </p:cNvSpPr>
          <p:nvPr>
            <p:ph idx="1"/>
          </p:nvPr>
        </p:nvSpPr>
        <p:spPr/>
        <p:txBody>
          <a:bodyPr>
            <a:normAutofit lnSpcReduction="10000"/>
          </a:bodyPr>
          <a:lstStyle/>
          <a:p>
            <a:r>
              <a:rPr lang="en-US" dirty="0" err="1" smtClean="0"/>
              <a:t>Helenus</a:t>
            </a:r>
            <a:r>
              <a:rPr lang="en-US" dirty="0" smtClean="0"/>
              <a:t> informs Odysseus that the only way they can win is to use a particular weapon that is not in their possession.  </a:t>
            </a:r>
          </a:p>
          <a:p>
            <a:r>
              <a:rPr lang="en-US" dirty="0" smtClean="0"/>
              <a:t>Odysseus goes on a short journey to find this weapon and its owner.  Once he meets the owner, he decides not to steal it, but to convince the owner to come with them.  The owner, named </a:t>
            </a:r>
            <a:r>
              <a:rPr lang="en-US" dirty="0" err="1" smtClean="0"/>
              <a:t>Philoctetes</a:t>
            </a:r>
            <a:r>
              <a:rPr lang="en-US" dirty="0" smtClean="0"/>
              <a:t>, went on the battle field and on his first day kills Paris.    </a:t>
            </a:r>
            <a:endParaRPr lang="en-US" dirty="0"/>
          </a:p>
        </p:txBody>
      </p:sp>
    </p:spTree>
    <p:extLst>
      <p:ext uri="{BB962C8B-B14F-4D97-AF65-F5344CB8AC3E}">
        <p14:creationId xmlns:p14="http://schemas.microsoft.com/office/powerpoint/2010/main" val="21533800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Paris, no great loss</a:t>
            </a:r>
            <a:endParaRPr lang="en-US" dirty="0"/>
          </a:p>
        </p:txBody>
      </p:sp>
      <p:sp>
        <p:nvSpPr>
          <p:cNvPr id="3" name="Content Placeholder 2"/>
          <p:cNvSpPr>
            <a:spLocks noGrp="1"/>
          </p:cNvSpPr>
          <p:nvPr>
            <p:ph idx="1"/>
          </p:nvPr>
        </p:nvSpPr>
        <p:spPr/>
        <p:txBody>
          <a:bodyPr/>
          <a:lstStyle/>
          <a:p>
            <a:r>
              <a:rPr lang="en-US" dirty="0" smtClean="0"/>
              <a:t>NO one really cares that Paris is dead. The war rages on and everyone just wants to go home!!!  Odysseus realizes that he has to get in the walls of the city if he wants to go home.  </a:t>
            </a:r>
            <a:endParaRPr lang="en-US" dirty="0"/>
          </a:p>
        </p:txBody>
      </p:sp>
      <p:pic>
        <p:nvPicPr>
          <p:cNvPr id="13314" name="Picture 2" descr="http://2.bp.blogspot.com/-BwDtNX-RWkQ/TXfz4f3P12I/AAAAAAAAACU/fplmxWjSpao/s320/odysse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0045" y="4314825"/>
            <a:ext cx="2857500" cy="25431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5800" y="4292311"/>
            <a:ext cx="4419600" cy="1569660"/>
          </a:xfrm>
          <a:prstGeom prst="rect">
            <a:avLst/>
          </a:prstGeom>
          <a:noFill/>
        </p:spPr>
        <p:txBody>
          <a:bodyPr wrap="square" rtlCol="0">
            <a:spAutoFit/>
          </a:bodyPr>
          <a:lstStyle/>
          <a:p>
            <a:r>
              <a:rPr lang="en-US" sz="3200" dirty="0" smtClean="0"/>
              <a:t>He thinks and finally comes up with a solution.  </a:t>
            </a:r>
            <a:endParaRPr lang="en-US" sz="3200" dirty="0"/>
          </a:p>
        </p:txBody>
      </p:sp>
    </p:spTree>
    <p:extLst>
      <p:ext uri="{BB962C8B-B14F-4D97-AF65-F5344CB8AC3E}">
        <p14:creationId xmlns:p14="http://schemas.microsoft.com/office/powerpoint/2010/main" val="33107004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709"/>
            <a:ext cx="8686800" cy="838200"/>
          </a:xfrm>
        </p:spPr>
        <p:txBody>
          <a:bodyPr/>
          <a:lstStyle/>
          <a:p>
            <a:r>
              <a:rPr lang="en-US" dirty="0" smtClean="0"/>
              <a:t>The Trojan Horse</a:t>
            </a:r>
            <a:endParaRPr lang="en-US" dirty="0"/>
          </a:p>
        </p:txBody>
      </p:sp>
      <p:sp>
        <p:nvSpPr>
          <p:cNvPr id="3" name="Content Placeholder 2"/>
          <p:cNvSpPr>
            <a:spLocks noGrp="1"/>
          </p:cNvSpPr>
          <p:nvPr>
            <p:ph idx="1"/>
          </p:nvPr>
        </p:nvSpPr>
        <p:spPr>
          <a:xfrm>
            <a:off x="0" y="1066800"/>
            <a:ext cx="5486400" cy="5973763"/>
          </a:xfrm>
        </p:spPr>
        <p:txBody>
          <a:bodyPr>
            <a:normAutofit fontScale="92500"/>
          </a:bodyPr>
          <a:lstStyle/>
          <a:p>
            <a:r>
              <a:rPr lang="en-US" dirty="0" smtClean="0"/>
              <a:t>Odysseus convinces his troops to sail away to a nearby island.</a:t>
            </a:r>
          </a:p>
          <a:p>
            <a:r>
              <a:rPr lang="en-US" dirty="0" smtClean="0"/>
              <a:t>He and a few warriors will hide in a large wooden horse.  They will leave behind a messenger who will claim that the giant horse is a gift for Athena.  </a:t>
            </a:r>
          </a:p>
          <a:p>
            <a:r>
              <a:rPr lang="en-US" dirty="0" smtClean="0"/>
              <a:t>The plan works and the Trojans believe the war is over.  After celebrating, they go to sleep. </a:t>
            </a:r>
            <a:endParaRPr lang="en-US" dirty="0"/>
          </a:p>
        </p:txBody>
      </p:sp>
      <p:pic>
        <p:nvPicPr>
          <p:cNvPr id="4098" name="Picture 2" descr="http://img.whenintime.com/tli/s19seign/Humanities_6_Review_Timeline/f59fdb87-d7ea-415d-9db2-7bdbb6aaa239/trojan%20war.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828800"/>
            <a:ext cx="3333750" cy="2647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793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At this point, Odysseus and his men open the gates of Troy and signal for the other troops to sail back and enter the gates.  </a:t>
            </a:r>
          </a:p>
          <a:p>
            <a:r>
              <a:rPr lang="en-US" dirty="0" smtClean="0"/>
              <a:t>The Trojans were surprised and the Greeks ambushed them.  </a:t>
            </a:r>
          </a:p>
          <a:p>
            <a:r>
              <a:rPr lang="en-US" dirty="0" smtClean="0"/>
              <a:t>Aphrodite was the only god that day to help the Trojans.  She even rescued Helen and delivered her to Menelaus.  They sailed home.  </a:t>
            </a:r>
            <a:endParaRPr lang="en-US" dirty="0"/>
          </a:p>
        </p:txBody>
      </p:sp>
    </p:spTree>
    <p:extLst>
      <p:ext uri="{BB962C8B-B14F-4D97-AF65-F5344CB8AC3E}">
        <p14:creationId xmlns:p14="http://schemas.microsoft.com/office/powerpoint/2010/main" val="13851436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2290" name="Picture 2" descr="http://images4.fanpop.com/image/photos/18600000/Troy-troy-18620399-1024-7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09"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0725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Don’t bite the hand that feeds you</a:t>
            </a:r>
            <a:endParaRPr lang="en-US" dirty="0"/>
          </a:p>
        </p:txBody>
      </p:sp>
      <p:sp>
        <p:nvSpPr>
          <p:cNvPr id="3" name="Content Placeholder 2"/>
          <p:cNvSpPr>
            <a:spLocks noGrp="1"/>
          </p:cNvSpPr>
          <p:nvPr>
            <p:ph idx="1"/>
          </p:nvPr>
        </p:nvSpPr>
        <p:spPr/>
        <p:txBody>
          <a:bodyPr>
            <a:normAutofit lnSpcReduction="10000"/>
          </a:bodyPr>
          <a:lstStyle/>
          <a:p>
            <a:r>
              <a:rPr lang="en-US" dirty="0" smtClean="0"/>
              <a:t>The night of the final battle, the Greeks went too far and angered Athena.  Also, the Greeks didn’t thank any of the gods for their help.  Athena was once was their greatest ally.  Now, she asked Poseidon, the god in charge of the sea, to help her make sure the Greeks couldn’t make it home.  Poseidon, who previously hated the Trojans, decided to help her since Troy was laid to waste and he now has nothing better to do.  </a:t>
            </a:r>
            <a:endParaRPr lang="en-US" dirty="0"/>
          </a:p>
        </p:txBody>
      </p:sp>
    </p:spTree>
    <p:extLst>
      <p:ext uri="{BB962C8B-B14F-4D97-AF65-F5344CB8AC3E}">
        <p14:creationId xmlns:p14="http://schemas.microsoft.com/office/powerpoint/2010/main" val="18942118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lstStyle/>
          <a:p>
            <a:r>
              <a:rPr lang="en-US" dirty="0" smtClean="0"/>
              <a:t>This leads us to the Odyssey</a:t>
            </a:r>
            <a:endParaRPr lang="en-US" dirty="0"/>
          </a:p>
        </p:txBody>
      </p:sp>
      <p:sp>
        <p:nvSpPr>
          <p:cNvPr id="3" name="Content Placeholder 2"/>
          <p:cNvSpPr>
            <a:spLocks noGrp="1"/>
          </p:cNvSpPr>
          <p:nvPr>
            <p:ph idx="1"/>
          </p:nvPr>
        </p:nvSpPr>
        <p:spPr>
          <a:xfrm>
            <a:off x="304800" y="2759075"/>
            <a:ext cx="8686800" cy="4098925"/>
          </a:xfrm>
        </p:spPr>
        <p:txBody>
          <a:bodyPr>
            <a:normAutofit fontScale="85000" lnSpcReduction="20000"/>
          </a:bodyPr>
          <a:lstStyle/>
          <a:p>
            <a:r>
              <a:rPr lang="en-US" dirty="0" smtClean="0"/>
              <a:t>At this point, it has been 20 years since Odysseus has seen his homeland, Ithaca.  </a:t>
            </a:r>
          </a:p>
          <a:p>
            <a:r>
              <a:rPr lang="en-US" dirty="0" smtClean="0"/>
              <a:t>During this time things have gotten quite intolerable for his wife, Penelope, and son, Telemachus.  </a:t>
            </a:r>
          </a:p>
          <a:p>
            <a:r>
              <a:rPr lang="en-US" dirty="0" smtClean="0"/>
              <a:t>The other land owners of the island are essentially squatting in his house.  Remember hospitality is considered essential, so Penelope can’t refuse these men.  Also, she is pretty much </a:t>
            </a:r>
            <a:r>
              <a:rPr lang="en-US" dirty="0" err="1" smtClean="0"/>
              <a:t>defensless</a:t>
            </a:r>
            <a:r>
              <a:rPr lang="en-US" dirty="0" smtClean="0"/>
              <a:t>.    </a:t>
            </a:r>
          </a:p>
          <a:p>
            <a:r>
              <a:rPr lang="en-US" dirty="0" smtClean="0"/>
              <a:t>Since Odysseus has been gone for so many years, the men have decided that he is dead and Penelope should choose one of them as a husband.  </a:t>
            </a:r>
            <a:endParaRPr lang="en-US" dirty="0"/>
          </a:p>
        </p:txBody>
      </p:sp>
      <p:pic>
        <p:nvPicPr>
          <p:cNvPr id="15362" name="Picture 2" descr="http://whalenenglish.com/iliad/images/7.j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7098" y="838200"/>
            <a:ext cx="2466975"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9685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Penelope, always faithful to Odysseus, claims she will marry one of them after she weaves an intricate funeral shroud.  </a:t>
            </a:r>
          </a:p>
          <a:p>
            <a:r>
              <a:rPr lang="en-US" dirty="0" smtClean="0"/>
              <a:t>Every day she weaves; every night she unweaves her work from that day.  </a:t>
            </a:r>
          </a:p>
          <a:p>
            <a:r>
              <a:rPr lang="en-US" dirty="0" smtClean="0"/>
              <a:t>Telemachus, now a grown man, is looking for answers.  He decides to travel to </a:t>
            </a:r>
            <a:r>
              <a:rPr lang="en-US" dirty="0" err="1" smtClean="0"/>
              <a:t>Pylos</a:t>
            </a:r>
            <a:r>
              <a:rPr lang="en-US" dirty="0" smtClean="0"/>
              <a:t> to get news of his father’s fate.  While he is away, the suitors plan his murder.   </a:t>
            </a:r>
            <a:endParaRPr lang="en-US" dirty="0"/>
          </a:p>
        </p:txBody>
      </p:sp>
    </p:spTree>
    <p:extLst>
      <p:ext uri="{BB962C8B-B14F-4D97-AF65-F5344CB8AC3E}">
        <p14:creationId xmlns:p14="http://schemas.microsoft.com/office/powerpoint/2010/main" val="13911718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Will Odysseus make it home in time? </a:t>
            </a:r>
          </a:p>
          <a:p>
            <a:r>
              <a:rPr lang="en-US" dirty="0" smtClean="0"/>
              <a:t>Will Penelope be caught unraveling her shroud? </a:t>
            </a:r>
          </a:p>
          <a:p>
            <a:r>
              <a:rPr lang="en-US" dirty="0" smtClean="0"/>
              <a:t>Will the gods ever get a life and leave the humans alone?  </a:t>
            </a:r>
            <a:endParaRPr lang="en-US" dirty="0"/>
          </a:p>
          <a:p>
            <a:r>
              <a:rPr lang="en-US" dirty="0" smtClean="0"/>
              <a:t>To answer these questions read </a:t>
            </a:r>
            <a:r>
              <a:rPr lang="en-US" i="1" dirty="0" smtClean="0"/>
              <a:t>The Odyssey</a:t>
            </a:r>
          </a:p>
        </p:txBody>
      </p:sp>
      <p:pic>
        <p:nvPicPr>
          <p:cNvPr id="16386" name="Picture 2" descr="http://whalenenglish.com/iliad/images/7.j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4800600"/>
            <a:ext cx="2466975"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39005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12051</TotalTime>
  <Words>1860</Words>
  <Application>Microsoft Office PowerPoint</Application>
  <PresentationFormat>On-screen Show (4:3)</PresentationFormat>
  <Paragraphs>98</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Franklin Gothic Book</vt:lpstr>
      <vt:lpstr>Franklin Gothic Medium</vt:lpstr>
      <vt:lpstr>Wingdings 2</vt:lpstr>
      <vt:lpstr>Trek</vt:lpstr>
      <vt:lpstr>The Trojan War</vt:lpstr>
      <vt:lpstr>So it begins,</vt:lpstr>
      <vt:lpstr>Paris, also called Alexander </vt:lpstr>
      <vt:lpstr>Who’s the fairest of us all? </vt:lpstr>
      <vt:lpstr>PowerPoint Presentation</vt:lpstr>
      <vt:lpstr>Who is the fairest woman of all?</vt:lpstr>
      <vt:lpstr>Hospitality</vt:lpstr>
      <vt:lpstr>While the Cat’s away. . . The Mouse will play</vt:lpstr>
      <vt:lpstr>Paris, the criminal</vt:lpstr>
      <vt:lpstr>Newsflash, everyone hates Troy</vt:lpstr>
      <vt:lpstr>Odysseus</vt:lpstr>
      <vt:lpstr>PowerPoint Presentation</vt:lpstr>
      <vt:lpstr>Odysseus’s first task</vt:lpstr>
      <vt:lpstr>PowerPoint Presentation</vt:lpstr>
      <vt:lpstr>Hi, ho, hi, ho, it’s off to war we go</vt:lpstr>
      <vt:lpstr>Consequences</vt:lpstr>
      <vt:lpstr>The Battle is ON</vt:lpstr>
      <vt:lpstr>PowerPoint Presentation</vt:lpstr>
      <vt:lpstr>UNTIL. . . </vt:lpstr>
      <vt:lpstr>PowerPoint Presentation</vt:lpstr>
      <vt:lpstr>BUT. . .</vt:lpstr>
      <vt:lpstr>PowerPoint Presentation</vt:lpstr>
      <vt:lpstr>PowerPoint Presentation</vt:lpstr>
      <vt:lpstr>Back to Odysseus</vt:lpstr>
      <vt:lpstr>What’s Odysseus to do? </vt:lpstr>
      <vt:lpstr>Odysseus the Convincer</vt:lpstr>
      <vt:lpstr>Paris, no great loss</vt:lpstr>
      <vt:lpstr>The Trojan Horse</vt:lpstr>
      <vt:lpstr>PowerPoint Presentation</vt:lpstr>
      <vt:lpstr>PowerPoint Presentation</vt:lpstr>
      <vt:lpstr>Don’t bite the hand that feeds you</vt:lpstr>
      <vt:lpstr>This leads us to the Odyssey</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Trojan War</dc:title>
  <dc:creator>Christine</dc:creator>
  <cp:lastModifiedBy>Chapman, Elizabeth M</cp:lastModifiedBy>
  <cp:revision>28</cp:revision>
  <dcterms:created xsi:type="dcterms:W3CDTF">2014-09-28T16:43:59Z</dcterms:created>
  <dcterms:modified xsi:type="dcterms:W3CDTF">2014-10-08T02:02:13Z</dcterms:modified>
</cp:coreProperties>
</file>