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3" r:id="rId7"/>
    <p:sldId id="261" r:id="rId8"/>
    <p:sldId id="262" r:id="rId9"/>
    <p:sldId id="264" r:id="rId10"/>
    <p:sldId id="268" r:id="rId11"/>
    <p:sldId id="265" r:id="rId12"/>
    <p:sldId id="266" r:id="rId13"/>
    <p:sldId id="267"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D8E3521-31CB-4C6A-BCF2-0378C3464553}" type="datetimeFigureOut">
              <a:rPr lang="en-US" smtClean="0"/>
              <a:t>10/21/2014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7E4837-4668-48A5-8143-7E53A79C949B}" type="slidenum">
              <a:rPr lang="en-US" smtClean="0"/>
              <a:t>‹#›</a:t>
            </a:fld>
            <a:endParaRPr lang="en-US"/>
          </a:p>
        </p:txBody>
      </p:sp>
    </p:spTree>
    <p:extLst>
      <p:ext uri="{BB962C8B-B14F-4D97-AF65-F5344CB8AC3E}">
        <p14:creationId xmlns:p14="http://schemas.microsoft.com/office/powerpoint/2010/main" val="15133278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D8E3521-31CB-4C6A-BCF2-0378C3464553}" type="datetimeFigureOut">
              <a:rPr lang="en-US" smtClean="0"/>
              <a:t>10/21/2014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7E4837-4668-48A5-8143-7E53A79C949B}" type="slidenum">
              <a:rPr lang="en-US" smtClean="0"/>
              <a:t>‹#›</a:t>
            </a:fld>
            <a:endParaRPr lang="en-US"/>
          </a:p>
        </p:txBody>
      </p:sp>
    </p:spTree>
    <p:extLst>
      <p:ext uri="{BB962C8B-B14F-4D97-AF65-F5344CB8AC3E}">
        <p14:creationId xmlns:p14="http://schemas.microsoft.com/office/powerpoint/2010/main" val="23206145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D8E3521-31CB-4C6A-BCF2-0378C3464553}" type="datetimeFigureOut">
              <a:rPr lang="en-US" smtClean="0"/>
              <a:t>10/21/2014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7E4837-4668-48A5-8143-7E53A79C949B}" type="slidenum">
              <a:rPr lang="en-US" smtClean="0"/>
              <a:t>‹#›</a:t>
            </a:fld>
            <a:endParaRPr lang="en-US"/>
          </a:p>
        </p:txBody>
      </p:sp>
    </p:spTree>
    <p:extLst>
      <p:ext uri="{BB962C8B-B14F-4D97-AF65-F5344CB8AC3E}">
        <p14:creationId xmlns:p14="http://schemas.microsoft.com/office/powerpoint/2010/main" val="21474226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D8E3521-31CB-4C6A-BCF2-0378C3464553}" type="datetimeFigureOut">
              <a:rPr lang="en-US" smtClean="0"/>
              <a:t>10/21/2014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7E4837-4668-48A5-8143-7E53A79C949B}" type="slidenum">
              <a:rPr lang="en-US" smtClean="0"/>
              <a:t>‹#›</a:t>
            </a:fld>
            <a:endParaRPr lang="en-US"/>
          </a:p>
        </p:txBody>
      </p:sp>
    </p:spTree>
    <p:extLst>
      <p:ext uri="{BB962C8B-B14F-4D97-AF65-F5344CB8AC3E}">
        <p14:creationId xmlns:p14="http://schemas.microsoft.com/office/powerpoint/2010/main" val="12287116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D8E3521-31CB-4C6A-BCF2-0378C3464553}" type="datetimeFigureOut">
              <a:rPr lang="en-US" smtClean="0"/>
              <a:t>10/21/2014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77E4837-4668-48A5-8143-7E53A79C949B}" type="slidenum">
              <a:rPr lang="en-US" smtClean="0"/>
              <a:t>‹#›</a:t>
            </a:fld>
            <a:endParaRPr lang="en-US"/>
          </a:p>
        </p:txBody>
      </p:sp>
    </p:spTree>
    <p:extLst>
      <p:ext uri="{BB962C8B-B14F-4D97-AF65-F5344CB8AC3E}">
        <p14:creationId xmlns:p14="http://schemas.microsoft.com/office/powerpoint/2010/main" val="1852405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D8E3521-31CB-4C6A-BCF2-0378C3464553}" type="datetimeFigureOut">
              <a:rPr lang="en-US" smtClean="0"/>
              <a:t>10/21/2014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77E4837-4668-48A5-8143-7E53A79C949B}" type="slidenum">
              <a:rPr lang="en-US" smtClean="0"/>
              <a:t>‹#›</a:t>
            </a:fld>
            <a:endParaRPr lang="en-US"/>
          </a:p>
        </p:txBody>
      </p:sp>
    </p:spTree>
    <p:extLst>
      <p:ext uri="{BB962C8B-B14F-4D97-AF65-F5344CB8AC3E}">
        <p14:creationId xmlns:p14="http://schemas.microsoft.com/office/powerpoint/2010/main" val="33330464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8E3521-31CB-4C6A-BCF2-0378C3464553}" type="datetimeFigureOut">
              <a:rPr lang="en-US" smtClean="0"/>
              <a:t>10/21/2014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77E4837-4668-48A5-8143-7E53A79C949B}" type="slidenum">
              <a:rPr lang="en-US" smtClean="0"/>
              <a:t>‹#›</a:t>
            </a:fld>
            <a:endParaRPr lang="en-US"/>
          </a:p>
        </p:txBody>
      </p:sp>
    </p:spTree>
    <p:extLst>
      <p:ext uri="{BB962C8B-B14F-4D97-AF65-F5344CB8AC3E}">
        <p14:creationId xmlns:p14="http://schemas.microsoft.com/office/powerpoint/2010/main" val="14441191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D8E3521-31CB-4C6A-BCF2-0378C3464553}" type="datetimeFigureOut">
              <a:rPr lang="en-US" smtClean="0"/>
              <a:t>10/21/2014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7E4837-4668-48A5-8143-7E53A79C949B}" type="slidenum">
              <a:rPr lang="en-US" smtClean="0"/>
              <a:t>‹#›</a:t>
            </a:fld>
            <a:endParaRPr lang="en-US"/>
          </a:p>
        </p:txBody>
      </p:sp>
    </p:spTree>
    <p:extLst>
      <p:ext uri="{BB962C8B-B14F-4D97-AF65-F5344CB8AC3E}">
        <p14:creationId xmlns:p14="http://schemas.microsoft.com/office/powerpoint/2010/main" val="6690035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D8E3521-31CB-4C6A-BCF2-0378C3464553}" type="datetimeFigureOut">
              <a:rPr lang="en-US" smtClean="0"/>
              <a:t>10/21/2014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7E4837-4668-48A5-8143-7E53A79C949B}" type="slidenum">
              <a:rPr lang="en-US" smtClean="0"/>
              <a:t>‹#›</a:t>
            </a:fld>
            <a:endParaRPr lang="en-US"/>
          </a:p>
        </p:txBody>
      </p:sp>
    </p:spTree>
    <p:extLst>
      <p:ext uri="{BB962C8B-B14F-4D97-AF65-F5344CB8AC3E}">
        <p14:creationId xmlns:p14="http://schemas.microsoft.com/office/powerpoint/2010/main" val="22657731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D8E3521-31CB-4C6A-BCF2-0378C3464553}" type="datetimeFigureOut">
              <a:rPr lang="en-US" smtClean="0"/>
              <a:t>10/21/2014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7E4837-4668-48A5-8143-7E53A79C949B}" type="slidenum">
              <a:rPr lang="en-US" smtClean="0"/>
              <a:t>‹#›</a:t>
            </a:fld>
            <a:endParaRPr lang="en-US"/>
          </a:p>
        </p:txBody>
      </p:sp>
    </p:spTree>
    <p:extLst>
      <p:ext uri="{BB962C8B-B14F-4D97-AF65-F5344CB8AC3E}">
        <p14:creationId xmlns:p14="http://schemas.microsoft.com/office/powerpoint/2010/main" val="37279789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D8E3521-31CB-4C6A-BCF2-0378C3464553}" type="datetimeFigureOut">
              <a:rPr lang="en-US" smtClean="0"/>
              <a:t>10/21/2014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7E4837-4668-48A5-8143-7E53A79C949B}" type="slidenum">
              <a:rPr lang="en-US" smtClean="0"/>
              <a:t>‹#›</a:t>
            </a:fld>
            <a:endParaRPr lang="en-US"/>
          </a:p>
        </p:txBody>
      </p:sp>
    </p:spTree>
    <p:extLst>
      <p:ext uri="{BB962C8B-B14F-4D97-AF65-F5344CB8AC3E}">
        <p14:creationId xmlns:p14="http://schemas.microsoft.com/office/powerpoint/2010/main" val="7668521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8E3521-31CB-4C6A-BCF2-0378C3464553}" type="datetimeFigureOut">
              <a:rPr lang="en-US" smtClean="0"/>
              <a:t>10/21/2014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77E4837-4668-48A5-8143-7E53A79C949B}" type="slidenum">
              <a:rPr lang="en-US" smtClean="0"/>
              <a:t>‹#›</a:t>
            </a:fld>
            <a:endParaRPr lang="en-US"/>
          </a:p>
        </p:txBody>
      </p:sp>
    </p:spTree>
    <p:extLst>
      <p:ext uri="{BB962C8B-B14F-4D97-AF65-F5344CB8AC3E}">
        <p14:creationId xmlns:p14="http://schemas.microsoft.com/office/powerpoint/2010/main" val="3196383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7000"/>
            <a:lum/>
          </a:blip>
          <a:srcRect/>
          <a:stretch>
            <a:fillRect t="-17000" r="-21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effectLst>
            <a:outerShdw blurRad="50800" dist="50800" dir="5400000" algn="ctr" rotWithShape="0">
              <a:srgbClr val="7030A0"/>
            </a:outerShdw>
          </a:effectLst>
        </p:spPr>
        <p:txBody>
          <a:bodyPr>
            <a:noAutofit/>
          </a:bodyPr>
          <a:lstStyle/>
          <a:p>
            <a:r>
              <a:rPr lang="en-US" sz="12000" dirty="0" smtClean="0">
                <a:solidFill>
                  <a:schemeClr val="bg1"/>
                </a:solidFill>
                <a:effectLst>
                  <a:outerShdw blurRad="50800" dist="38100" dir="5400000" algn="t" rotWithShape="0">
                    <a:prstClr val="black">
                      <a:alpha val="40000"/>
                    </a:prstClr>
                  </a:outerShdw>
                </a:effectLst>
                <a:latin typeface="Poseidon AOE" panose="02000606020000020004" pitchFamily="2" charset="0"/>
              </a:rPr>
              <a:t>The Odyssey Book 9</a:t>
            </a:r>
            <a:endParaRPr lang="en-US" sz="12000" dirty="0">
              <a:solidFill>
                <a:schemeClr val="bg1"/>
              </a:solidFill>
              <a:effectLst>
                <a:outerShdw blurRad="50800" dist="38100" dir="5400000" algn="t" rotWithShape="0">
                  <a:prstClr val="black">
                    <a:alpha val="40000"/>
                  </a:prstClr>
                </a:outerShdw>
              </a:effectLst>
              <a:latin typeface="Poseidon AOE" panose="02000606020000020004" pitchFamily="2" charset="0"/>
            </a:endParaRPr>
          </a:p>
        </p:txBody>
      </p:sp>
      <p:sp>
        <p:nvSpPr>
          <p:cNvPr id="3" name="Subtitle 2"/>
          <p:cNvSpPr>
            <a:spLocks noGrp="1"/>
          </p:cNvSpPr>
          <p:nvPr>
            <p:ph type="subTitle" idx="1"/>
          </p:nvPr>
        </p:nvSpPr>
        <p:spPr/>
        <p:txBody>
          <a:bodyPr>
            <a:normAutofit/>
          </a:bodyPr>
          <a:lstStyle/>
          <a:p>
            <a:r>
              <a:rPr lang="en-US" sz="3600" dirty="0" smtClean="0">
                <a:solidFill>
                  <a:schemeClr val="bg1"/>
                </a:solidFill>
                <a:latin typeface="Centaur" panose="02030504050205020304" pitchFamily="18" charset="0"/>
              </a:rPr>
              <a:t>Questions and Discussion</a:t>
            </a:r>
            <a:endParaRPr lang="en-US" sz="3600" dirty="0">
              <a:solidFill>
                <a:schemeClr val="bg1"/>
              </a:solidFill>
              <a:latin typeface="Centaur" panose="02030504050205020304" pitchFamily="18" charset="0"/>
            </a:endParaRPr>
          </a:p>
        </p:txBody>
      </p:sp>
    </p:spTree>
    <p:extLst>
      <p:ext uri="{BB962C8B-B14F-4D97-AF65-F5344CB8AC3E}">
        <p14:creationId xmlns:p14="http://schemas.microsoft.com/office/powerpoint/2010/main" val="136846214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7000"/>
            <a:lum/>
          </a:blip>
          <a:srcRect/>
          <a:stretch>
            <a:fillRect t="-17000" r="-21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56382" y="278301"/>
            <a:ext cx="9144000" cy="1578634"/>
          </a:xfrm>
          <a:effectLst>
            <a:outerShdw blurRad="50800" dist="50800" dir="5400000" algn="ctr" rotWithShape="0">
              <a:srgbClr val="7030A0"/>
            </a:outerShdw>
          </a:effectLst>
        </p:spPr>
        <p:txBody>
          <a:bodyPr>
            <a:noAutofit/>
          </a:bodyPr>
          <a:lstStyle/>
          <a:p>
            <a:pPr algn="l"/>
            <a:r>
              <a:rPr lang="en-US" sz="12000" dirty="0" smtClean="0">
                <a:solidFill>
                  <a:schemeClr val="bg1"/>
                </a:solidFill>
                <a:effectLst>
                  <a:outerShdw blurRad="50800" dist="38100" dir="5400000" algn="t" rotWithShape="0">
                    <a:prstClr val="black">
                      <a:alpha val="40000"/>
                    </a:prstClr>
                  </a:outerShdw>
                </a:effectLst>
                <a:latin typeface="Poseidon AOE" panose="02000606020000020004" pitchFamily="2" charset="0"/>
              </a:rPr>
              <a:t>Who’s </a:t>
            </a:r>
            <a:r>
              <a:rPr lang="en-US" sz="12000" dirty="0" err="1" smtClean="0">
                <a:solidFill>
                  <a:schemeClr val="bg1"/>
                </a:solidFill>
                <a:effectLst>
                  <a:outerShdw blurRad="50800" dist="38100" dir="5400000" algn="t" rotWithShape="0">
                    <a:prstClr val="black">
                      <a:alpha val="40000"/>
                    </a:prstClr>
                  </a:outerShdw>
                </a:effectLst>
                <a:latin typeface="Poseidon AOE" panose="02000606020000020004" pitchFamily="2" charset="0"/>
              </a:rPr>
              <a:t>Yo</a:t>
            </a:r>
            <a:r>
              <a:rPr lang="en-US" sz="12000" dirty="0" smtClean="0">
                <a:solidFill>
                  <a:schemeClr val="bg1"/>
                </a:solidFill>
                <a:effectLst>
                  <a:outerShdw blurRad="50800" dist="38100" dir="5400000" algn="t" rotWithShape="0">
                    <a:prstClr val="black">
                      <a:alpha val="40000"/>
                    </a:prstClr>
                  </a:outerShdw>
                </a:effectLst>
                <a:latin typeface="Poseidon AOE" panose="02000606020000020004" pitchFamily="2" charset="0"/>
              </a:rPr>
              <a:t>’ Daddy?</a:t>
            </a:r>
            <a:endParaRPr lang="en-US" sz="12000" dirty="0">
              <a:solidFill>
                <a:schemeClr val="bg1"/>
              </a:solidFill>
              <a:effectLst>
                <a:outerShdw blurRad="50800" dist="38100" dir="5400000" algn="t" rotWithShape="0">
                  <a:prstClr val="black">
                    <a:alpha val="40000"/>
                  </a:prstClr>
                </a:outerShdw>
              </a:effectLst>
              <a:latin typeface="Poseidon AOE" panose="02000606020000020004" pitchFamily="2" charset="0"/>
            </a:endParaRPr>
          </a:p>
        </p:txBody>
      </p:sp>
      <p:sp>
        <p:nvSpPr>
          <p:cNvPr id="3" name="Subtitle 2"/>
          <p:cNvSpPr>
            <a:spLocks noGrp="1"/>
          </p:cNvSpPr>
          <p:nvPr>
            <p:ph type="subTitle" idx="1"/>
          </p:nvPr>
        </p:nvSpPr>
        <p:spPr>
          <a:xfrm>
            <a:off x="539262" y="1617785"/>
            <a:ext cx="9144000" cy="1237957"/>
          </a:xfrm>
          <a:solidFill>
            <a:srgbClr val="7030A0">
              <a:alpha val="33000"/>
            </a:srgbClr>
          </a:solidFill>
          <a:effectLst>
            <a:outerShdw blurRad="50800" dist="50800" dir="5400000" algn="ctr" rotWithShape="0">
              <a:srgbClr val="000000"/>
            </a:outerShdw>
          </a:effectLst>
        </p:spPr>
        <p:txBody>
          <a:bodyPr>
            <a:normAutofit/>
          </a:bodyPr>
          <a:lstStyle/>
          <a:p>
            <a:pPr algn="l"/>
            <a:r>
              <a:rPr lang="en-US" sz="3600" i="1" dirty="0" smtClean="0">
                <a:solidFill>
                  <a:schemeClr val="bg1"/>
                </a:solidFill>
                <a:latin typeface="Centaur" panose="02030504050205020304" pitchFamily="18" charset="0"/>
              </a:rPr>
              <a:t>“But first my name, let that be known to you […]</a:t>
            </a:r>
          </a:p>
          <a:p>
            <a:pPr algn="l"/>
            <a:r>
              <a:rPr lang="en-US" sz="3600" i="1" dirty="0" smtClean="0">
                <a:solidFill>
                  <a:schemeClr val="bg1"/>
                </a:solidFill>
                <a:latin typeface="Centaur" panose="02030504050205020304" pitchFamily="18" charset="0"/>
              </a:rPr>
              <a:t>I am Laertes’ son, Odysseus.”</a:t>
            </a:r>
            <a:endParaRPr lang="en-US" sz="3600" i="1" dirty="0">
              <a:solidFill>
                <a:schemeClr val="bg1"/>
              </a:solidFill>
              <a:latin typeface="Centaur" panose="02030504050205020304" pitchFamily="18" charset="0"/>
            </a:endParaRPr>
          </a:p>
        </p:txBody>
      </p:sp>
      <p:sp>
        <p:nvSpPr>
          <p:cNvPr id="4" name="Subtitle 2"/>
          <p:cNvSpPr txBox="1">
            <a:spLocks/>
          </p:cNvSpPr>
          <p:nvPr/>
        </p:nvSpPr>
        <p:spPr>
          <a:xfrm>
            <a:off x="539262" y="2996418"/>
            <a:ext cx="9144000" cy="3530991"/>
          </a:xfrm>
          <a:prstGeom prst="rect">
            <a:avLst/>
          </a:prstGeom>
        </p:spPr>
        <p:txBody>
          <a:bodyPr vert="horz" lIns="91440" tIns="45720" rIns="91440" bIns="45720" rtlCol="0">
            <a:normAutofit fontScale="9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571500" indent="-571500" algn="l">
              <a:buFont typeface="Arial" panose="020B0604020202020204" pitchFamily="34" charset="0"/>
              <a:buChar char="•"/>
            </a:pPr>
            <a:r>
              <a:rPr lang="en-US" sz="3600" dirty="0" smtClean="0">
                <a:solidFill>
                  <a:schemeClr val="bg1"/>
                </a:solidFill>
                <a:latin typeface="Centaur" panose="02030504050205020304" pitchFamily="18" charset="0"/>
              </a:rPr>
              <a:t>This is called a </a:t>
            </a:r>
            <a:r>
              <a:rPr lang="en-US" sz="3600" b="1" u="sng" dirty="0" smtClean="0">
                <a:solidFill>
                  <a:schemeClr val="bg1"/>
                </a:solidFill>
                <a:latin typeface="Centaur" panose="02030504050205020304" pitchFamily="18" charset="0"/>
              </a:rPr>
              <a:t>“patronymic” </a:t>
            </a:r>
            <a:r>
              <a:rPr lang="en-US" sz="3600" dirty="0" smtClean="0">
                <a:solidFill>
                  <a:schemeClr val="bg1"/>
                </a:solidFill>
                <a:latin typeface="Centaur" panose="02030504050205020304" pitchFamily="18" charset="0"/>
              </a:rPr>
              <a:t>– literally, a “father name.”</a:t>
            </a:r>
          </a:p>
          <a:p>
            <a:pPr marL="571500" indent="-571500" algn="l">
              <a:buFont typeface="Arial" panose="020B0604020202020204" pitchFamily="34" charset="0"/>
              <a:buChar char="•"/>
            </a:pPr>
            <a:r>
              <a:rPr lang="en-US" sz="3600" dirty="0" smtClean="0">
                <a:solidFill>
                  <a:schemeClr val="bg1"/>
                </a:solidFill>
                <a:latin typeface="Centaur" panose="02030504050205020304" pitchFamily="18" charset="0"/>
              </a:rPr>
              <a:t>This is a special kind of Homeric epithet used frequently in the Iliad and the Odyssey. (“Achilles, son of Peleus,” “Athena, daughter of Zeus,” “Menelaus, son of Atreus,” etc.)</a:t>
            </a:r>
          </a:p>
          <a:p>
            <a:pPr marL="571500" indent="-571500" algn="l">
              <a:buFont typeface="Arial" panose="020B0604020202020204" pitchFamily="34" charset="0"/>
              <a:buChar char="•"/>
            </a:pPr>
            <a:r>
              <a:rPr lang="en-US" sz="3600" dirty="0" smtClean="0">
                <a:solidFill>
                  <a:schemeClr val="bg1"/>
                </a:solidFill>
                <a:latin typeface="Centaur" panose="02030504050205020304" pitchFamily="18" charset="0"/>
              </a:rPr>
              <a:t>Greek society was patrilineal (lineage traced through the father) and patriarchal (ruled by men). Women had less power and occupied a subordinate status.</a:t>
            </a:r>
            <a:endParaRPr lang="en-US" sz="3600" dirty="0">
              <a:solidFill>
                <a:schemeClr val="bg1"/>
              </a:solidFill>
              <a:latin typeface="Centaur" panose="02030504050205020304" pitchFamily="18" charset="0"/>
            </a:endParaRPr>
          </a:p>
        </p:txBody>
      </p:sp>
    </p:spTree>
    <p:extLst>
      <p:ext uri="{BB962C8B-B14F-4D97-AF65-F5344CB8AC3E}">
        <p14:creationId xmlns:p14="http://schemas.microsoft.com/office/powerpoint/2010/main" val="182906630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7000"/>
            <a:lum/>
          </a:blip>
          <a:srcRect/>
          <a:stretch>
            <a:fillRect t="-17000" r="-21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56382" y="278301"/>
            <a:ext cx="11249464" cy="1578634"/>
          </a:xfrm>
          <a:effectLst>
            <a:outerShdw blurRad="50800" dist="50800" dir="5400000" algn="ctr" rotWithShape="0">
              <a:srgbClr val="7030A0"/>
            </a:outerShdw>
          </a:effectLst>
        </p:spPr>
        <p:txBody>
          <a:bodyPr>
            <a:noAutofit/>
          </a:bodyPr>
          <a:lstStyle/>
          <a:p>
            <a:pPr algn="l"/>
            <a:r>
              <a:rPr lang="en-US" sz="12000" dirty="0" smtClean="0">
                <a:solidFill>
                  <a:schemeClr val="bg1"/>
                </a:solidFill>
                <a:effectLst>
                  <a:outerShdw blurRad="50800" dist="38100" dir="5400000" algn="t" rotWithShape="0">
                    <a:prstClr val="black">
                      <a:alpha val="40000"/>
                    </a:prstClr>
                  </a:outerShdw>
                </a:effectLst>
                <a:latin typeface="Poseidon AOE" panose="02000606020000020004" pitchFamily="2" charset="0"/>
              </a:rPr>
              <a:t>Doubts about the Story</a:t>
            </a:r>
            <a:endParaRPr lang="en-US" sz="12000" dirty="0">
              <a:solidFill>
                <a:schemeClr val="bg1"/>
              </a:solidFill>
              <a:effectLst>
                <a:outerShdw blurRad="50800" dist="38100" dir="5400000" algn="t" rotWithShape="0">
                  <a:prstClr val="black">
                    <a:alpha val="40000"/>
                  </a:prstClr>
                </a:outerShdw>
              </a:effectLst>
              <a:latin typeface="Poseidon AOE" panose="02000606020000020004" pitchFamily="2" charset="0"/>
            </a:endParaRPr>
          </a:p>
        </p:txBody>
      </p:sp>
      <p:sp>
        <p:nvSpPr>
          <p:cNvPr id="3" name="Subtitle 2"/>
          <p:cNvSpPr>
            <a:spLocks noGrp="1"/>
          </p:cNvSpPr>
          <p:nvPr>
            <p:ph type="subTitle" idx="1"/>
          </p:nvPr>
        </p:nvSpPr>
        <p:spPr>
          <a:xfrm>
            <a:off x="539262" y="1567543"/>
            <a:ext cx="5495778" cy="2737171"/>
          </a:xfrm>
          <a:solidFill>
            <a:srgbClr val="7030A0">
              <a:alpha val="33000"/>
            </a:srgbClr>
          </a:solidFill>
          <a:effectLst>
            <a:outerShdw blurRad="50800" dist="50800" dir="5400000" algn="ctr" rotWithShape="0">
              <a:srgbClr val="000000"/>
            </a:outerShdw>
          </a:effectLst>
        </p:spPr>
        <p:txBody>
          <a:bodyPr>
            <a:normAutofit fontScale="55000" lnSpcReduction="20000"/>
          </a:bodyPr>
          <a:lstStyle/>
          <a:p>
            <a:pPr algn="l">
              <a:spcBef>
                <a:spcPts val="0"/>
              </a:spcBef>
            </a:pPr>
            <a:r>
              <a:rPr lang="en-US" sz="3600" i="1" dirty="0" smtClean="0">
                <a:solidFill>
                  <a:schemeClr val="bg1"/>
                </a:solidFill>
                <a:latin typeface="Centaur" panose="02030504050205020304" pitchFamily="18" charset="0"/>
              </a:rPr>
              <a:t>“What shall I </a:t>
            </a:r>
          </a:p>
          <a:p>
            <a:pPr algn="l">
              <a:spcBef>
                <a:spcPts val="0"/>
              </a:spcBef>
            </a:pPr>
            <a:r>
              <a:rPr lang="en-US" sz="3600" i="1" dirty="0">
                <a:solidFill>
                  <a:schemeClr val="bg1"/>
                </a:solidFill>
                <a:latin typeface="Centaur" panose="02030504050205020304" pitchFamily="18" charset="0"/>
              </a:rPr>
              <a:t>s</a:t>
            </a:r>
            <a:r>
              <a:rPr lang="en-US" sz="3600" i="1" dirty="0" smtClean="0">
                <a:solidFill>
                  <a:schemeClr val="bg1"/>
                </a:solidFill>
                <a:latin typeface="Centaur" panose="02030504050205020304" pitchFamily="18" charset="0"/>
              </a:rPr>
              <a:t>ay first? What shall I keep until the end?</a:t>
            </a:r>
          </a:p>
          <a:p>
            <a:pPr algn="l">
              <a:spcBef>
                <a:spcPts val="0"/>
              </a:spcBef>
            </a:pPr>
            <a:r>
              <a:rPr lang="en-US" sz="3600" i="1" dirty="0">
                <a:solidFill>
                  <a:schemeClr val="bg1"/>
                </a:solidFill>
                <a:latin typeface="Centaur" panose="02030504050205020304" pitchFamily="18" charset="0"/>
              </a:rPr>
              <a:t>t</a:t>
            </a:r>
            <a:r>
              <a:rPr lang="en-US" sz="3600" i="1" dirty="0" smtClean="0">
                <a:solidFill>
                  <a:schemeClr val="bg1"/>
                </a:solidFill>
                <a:latin typeface="Centaur" panose="02030504050205020304" pitchFamily="18" charset="0"/>
              </a:rPr>
              <a:t>he gods have tried me in a thousand ways […]</a:t>
            </a:r>
          </a:p>
          <a:p>
            <a:pPr algn="l">
              <a:spcBef>
                <a:spcPts val="0"/>
              </a:spcBef>
            </a:pPr>
            <a:r>
              <a:rPr lang="en-US" sz="3600" i="1" dirty="0" smtClean="0">
                <a:solidFill>
                  <a:schemeClr val="bg1"/>
                </a:solidFill>
                <a:latin typeface="Centaur" panose="02030504050205020304" pitchFamily="18" charset="0"/>
              </a:rPr>
              <a:t>I have been detained long by Calypso,</a:t>
            </a:r>
          </a:p>
          <a:p>
            <a:pPr algn="l">
              <a:spcBef>
                <a:spcPts val="0"/>
              </a:spcBef>
            </a:pPr>
            <a:r>
              <a:rPr lang="en-US" sz="3600" i="1" dirty="0">
                <a:solidFill>
                  <a:schemeClr val="bg1"/>
                </a:solidFill>
                <a:latin typeface="Centaur" panose="02030504050205020304" pitchFamily="18" charset="0"/>
              </a:rPr>
              <a:t>l</a:t>
            </a:r>
            <a:r>
              <a:rPr lang="en-US" sz="3600" i="1" dirty="0" smtClean="0">
                <a:solidFill>
                  <a:schemeClr val="bg1"/>
                </a:solidFill>
                <a:latin typeface="Centaur" panose="02030504050205020304" pitchFamily="18" charset="0"/>
              </a:rPr>
              <a:t>oveliest among goddesses, who held me</a:t>
            </a:r>
          </a:p>
          <a:p>
            <a:pPr algn="l">
              <a:spcBef>
                <a:spcPts val="0"/>
              </a:spcBef>
            </a:pPr>
            <a:r>
              <a:rPr lang="en-US" sz="3600" i="1" dirty="0">
                <a:solidFill>
                  <a:schemeClr val="bg1"/>
                </a:solidFill>
                <a:latin typeface="Centaur" panose="02030504050205020304" pitchFamily="18" charset="0"/>
              </a:rPr>
              <a:t>i</a:t>
            </a:r>
            <a:r>
              <a:rPr lang="en-US" sz="3600" i="1" dirty="0" smtClean="0">
                <a:solidFill>
                  <a:schemeClr val="bg1"/>
                </a:solidFill>
                <a:latin typeface="Centaur" panose="02030504050205020304" pitchFamily="18" charset="0"/>
              </a:rPr>
              <a:t>n her smooth caves, to be her heart’s delight,</a:t>
            </a:r>
          </a:p>
          <a:p>
            <a:pPr algn="l">
              <a:spcBef>
                <a:spcPts val="0"/>
              </a:spcBef>
            </a:pPr>
            <a:r>
              <a:rPr lang="en-US" sz="3600" i="1" dirty="0">
                <a:solidFill>
                  <a:schemeClr val="bg1"/>
                </a:solidFill>
                <a:latin typeface="Centaur" panose="02030504050205020304" pitchFamily="18" charset="0"/>
              </a:rPr>
              <a:t>a</a:t>
            </a:r>
            <a:r>
              <a:rPr lang="en-US" sz="3600" i="1" dirty="0" smtClean="0">
                <a:solidFill>
                  <a:schemeClr val="bg1"/>
                </a:solidFill>
                <a:latin typeface="Centaur" panose="02030504050205020304" pitchFamily="18" charset="0"/>
              </a:rPr>
              <a:t>s Circe of </a:t>
            </a:r>
            <a:r>
              <a:rPr lang="en-US" sz="3600" i="1" dirty="0" err="1" smtClean="0">
                <a:solidFill>
                  <a:schemeClr val="bg1"/>
                </a:solidFill>
                <a:latin typeface="Centaur" panose="02030504050205020304" pitchFamily="18" charset="0"/>
              </a:rPr>
              <a:t>Aeaea</a:t>
            </a:r>
            <a:r>
              <a:rPr lang="en-US" sz="3600" i="1" dirty="0" smtClean="0">
                <a:solidFill>
                  <a:schemeClr val="bg1"/>
                </a:solidFill>
                <a:latin typeface="Centaur" panose="02030504050205020304" pitchFamily="18" charset="0"/>
              </a:rPr>
              <a:t>, the enchantress,</a:t>
            </a:r>
          </a:p>
          <a:p>
            <a:pPr algn="l">
              <a:spcBef>
                <a:spcPts val="0"/>
              </a:spcBef>
            </a:pPr>
            <a:r>
              <a:rPr lang="en-US" sz="3600" i="1" dirty="0">
                <a:solidFill>
                  <a:schemeClr val="bg1"/>
                </a:solidFill>
                <a:latin typeface="Centaur" panose="02030504050205020304" pitchFamily="18" charset="0"/>
              </a:rPr>
              <a:t>d</a:t>
            </a:r>
            <a:r>
              <a:rPr lang="en-US" sz="3600" i="1" dirty="0" smtClean="0">
                <a:solidFill>
                  <a:schemeClr val="bg1"/>
                </a:solidFill>
                <a:latin typeface="Centaur" panose="02030504050205020304" pitchFamily="18" charset="0"/>
              </a:rPr>
              <a:t>esired me, detained me in her hall.</a:t>
            </a:r>
          </a:p>
          <a:p>
            <a:pPr algn="l">
              <a:spcBef>
                <a:spcPts val="0"/>
              </a:spcBef>
            </a:pPr>
            <a:r>
              <a:rPr lang="en-US" sz="3600" i="1" dirty="0" smtClean="0">
                <a:solidFill>
                  <a:schemeClr val="bg1"/>
                </a:solidFill>
                <a:latin typeface="Centaur" panose="02030504050205020304" pitchFamily="18" charset="0"/>
              </a:rPr>
              <a:t>but in my heart I never gave consent.</a:t>
            </a:r>
          </a:p>
          <a:p>
            <a:pPr algn="l">
              <a:spcBef>
                <a:spcPts val="0"/>
              </a:spcBef>
            </a:pPr>
            <a:r>
              <a:rPr lang="en-US" sz="3600" i="1" dirty="0">
                <a:solidFill>
                  <a:schemeClr val="bg1"/>
                </a:solidFill>
                <a:latin typeface="Centaur" panose="02030504050205020304" pitchFamily="18" charset="0"/>
              </a:rPr>
              <a:t>w</a:t>
            </a:r>
            <a:r>
              <a:rPr lang="en-US" sz="3600" i="1" dirty="0" smtClean="0">
                <a:solidFill>
                  <a:schemeClr val="bg1"/>
                </a:solidFill>
                <a:latin typeface="Centaur" panose="02030504050205020304" pitchFamily="18" charset="0"/>
              </a:rPr>
              <a:t>here shall a man find sweetness to surpass</a:t>
            </a:r>
          </a:p>
          <a:p>
            <a:pPr algn="l">
              <a:spcBef>
                <a:spcPts val="0"/>
              </a:spcBef>
            </a:pPr>
            <a:r>
              <a:rPr lang="en-US" sz="3600" i="1" dirty="0" smtClean="0">
                <a:solidFill>
                  <a:schemeClr val="bg1"/>
                </a:solidFill>
                <a:latin typeface="Centaur" panose="02030504050205020304" pitchFamily="18" charset="0"/>
              </a:rPr>
              <a:t>his own home and his parents? In far lands</a:t>
            </a:r>
          </a:p>
          <a:p>
            <a:pPr algn="l">
              <a:spcBef>
                <a:spcPts val="0"/>
              </a:spcBef>
            </a:pPr>
            <a:r>
              <a:rPr lang="en-US" sz="3600" i="1" dirty="0">
                <a:solidFill>
                  <a:schemeClr val="bg1"/>
                </a:solidFill>
                <a:latin typeface="Centaur" panose="02030504050205020304" pitchFamily="18" charset="0"/>
              </a:rPr>
              <a:t>h</a:t>
            </a:r>
            <a:r>
              <a:rPr lang="en-US" sz="3600" i="1" dirty="0" smtClean="0">
                <a:solidFill>
                  <a:schemeClr val="bg1"/>
                </a:solidFill>
                <a:latin typeface="Centaur" panose="02030504050205020304" pitchFamily="18" charset="0"/>
              </a:rPr>
              <a:t>e shall not, though he find a house of gold.</a:t>
            </a:r>
          </a:p>
          <a:p>
            <a:pPr algn="l">
              <a:spcBef>
                <a:spcPts val="0"/>
              </a:spcBef>
            </a:pPr>
            <a:endParaRPr lang="en-US" sz="3600" i="1" dirty="0">
              <a:solidFill>
                <a:schemeClr val="bg1"/>
              </a:solidFill>
              <a:latin typeface="Centaur" panose="02030504050205020304" pitchFamily="18" charset="0"/>
            </a:endParaRPr>
          </a:p>
        </p:txBody>
      </p:sp>
      <p:sp>
        <p:nvSpPr>
          <p:cNvPr id="4" name="Subtitle 2"/>
          <p:cNvSpPr txBox="1">
            <a:spLocks/>
          </p:cNvSpPr>
          <p:nvPr/>
        </p:nvSpPr>
        <p:spPr>
          <a:xfrm>
            <a:off x="539262" y="4431323"/>
            <a:ext cx="11066584" cy="2096086"/>
          </a:xfrm>
          <a:prstGeom prst="rect">
            <a:avLst/>
          </a:prstGeom>
        </p:spPr>
        <p:txBody>
          <a:bodyPr vert="horz" lIns="91440" tIns="45720" rIns="91440" bIns="45720" rtlCol="0">
            <a:normAutofit fontScale="6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571500" indent="-571500" algn="l">
              <a:buFont typeface="Arial" panose="020B0604020202020204" pitchFamily="34" charset="0"/>
              <a:buChar char="•"/>
            </a:pPr>
            <a:r>
              <a:rPr lang="en-US" sz="3600" dirty="0" smtClean="0">
                <a:solidFill>
                  <a:schemeClr val="bg1"/>
                </a:solidFill>
                <a:latin typeface="Centaur" panose="02030504050205020304" pitchFamily="18" charset="0"/>
              </a:rPr>
              <a:t>After leaving Calypso, Odysseus is shipwrecked on the shore of the island </a:t>
            </a:r>
            <a:r>
              <a:rPr lang="en-US" sz="3600" dirty="0" err="1" smtClean="0">
                <a:solidFill>
                  <a:schemeClr val="bg1"/>
                </a:solidFill>
                <a:latin typeface="Centaur" panose="02030504050205020304" pitchFamily="18" charset="0"/>
              </a:rPr>
              <a:t>Scheria</a:t>
            </a:r>
            <a:r>
              <a:rPr lang="en-US" sz="3600" dirty="0" smtClean="0">
                <a:solidFill>
                  <a:schemeClr val="bg1"/>
                </a:solidFill>
                <a:latin typeface="Centaur" panose="02030504050205020304" pitchFamily="18" charset="0"/>
              </a:rPr>
              <a:t>, land of the </a:t>
            </a:r>
            <a:r>
              <a:rPr lang="en-US" sz="3600" dirty="0" err="1" smtClean="0">
                <a:solidFill>
                  <a:schemeClr val="bg1"/>
                </a:solidFill>
                <a:latin typeface="Centaur" panose="02030504050205020304" pitchFamily="18" charset="0"/>
              </a:rPr>
              <a:t>Phaeacians</a:t>
            </a:r>
            <a:r>
              <a:rPr lang="en-US" sz="3600" dirty="0" smtClean="0">
                <a:solidFill>
                  <a:schemeClr val="bg1"/>
                </a:solidFill>
                <a:latin typeface="Centaur" panose="02030504050205020304" pitchFamily="18" charset="0"/>
              </a:rPr>
              <a:t>.</a:t>
            </a:r>
          </a:p>
          <a:p>
            <a:pPr marL="571500" indent="-571500" algn="l">
              <a:buFont typeface="Arial" panose="020B0604020202020204" pitchFamily="34" charset="0"/>
              <a:buChar char="•"/>
            </a:pPr>
            <a:r>
              <a:rPr lang="en-US" sz="3600" dirty="0" smtClean="0">
                <a:solidFill>
                  <a:schemeClr val="bg1"/>
                </a:solidFill>
                <a:latin typeface="Centaur" panose="02030504050205020304" pitchFamily="18" charset="0"/>
              </a:rPr>
              <a:t>He is treated as an honored guest and taken to the court of King </a:t>
            </a:r>
            <a:r>
              <a:rPr lang="en-US" sz="3600" dirty="0" err="1" smtClean="0">
                <a:solidFill>
                  <a:schemeClr val="bg1"/>
                </a:solidFill>
                <a:latin typeface="Centaur" panose="02030504050205020304" pitchFamily="18" charset="0"/>
              </a:rPr>
              <a:t>Alcinoos</a:t>
            </a:r>
            <a:r>
              <a:rPr lang="en-US" sz="3600" dirty="0">
                <a:solidFill>
                  <a:schemeClr val="bg1"/>
                </a:solidFill>
                <a:latin typeface="Centaur" panose="02030504050205020304" pitchFamily="18" charset="0"/>
              </a:rPr>
              <a:t> </a:t>
            </a:r>
            <a:r>
              <a:rPr lang="en-US" sz="3600" dirty="0" smtClean="0">
                <a:solidFill>
                  <a:schemeClr val="bg1"/>
                </a:solidFill>
                <a:latin typeface="Centaur" panose="02030504050205020304" pitchFamily="18" charset="0"/>
              </a:rPr>
              <a:t>and lavishly entertained. After they feast, </a:t>
            </a:r>
            <a:r>
              <a:rPr lang="en-US" sz="3600" dirty="0" err="1" smtClean="0">
                <a:solidFill>
                  <a:schemeClr val="bg1"/>
                </a:solidFill>
                <a:latin typeface="Centaur" panose="02030504050205020304" pitchFamily="18" charset="0"/>
              </a:rPr>
              <a:t>Alcinoos</a:t>
            </a:r>
            <a:r>
              <a:rPr lang="en-US" sz="3600" dirty="0" smtClean="0">
                <a:solidFill>
                  <a:schemeClr val="bg1"/>
                </a:solidFill>
                <a:latin typeface="Centaur" panose="02030504050205020304" pitchFamily="18" charset="0"/>
              </a:rPr>
              <a:t> asks Odysseus to tell them the story of how he got there.</a:t>
            </a:r>
          </a:p>
          <a:p>
            <a:pPr marL="571500" indent="-571500" algn="l">
              <a:buFont typeface="Arial" panose="020B0604020202020204" pitchFamily="34" charset="0"/>
              <a:buChar char="•"/>
            </a:pPr>
            <a:r>
              <a:rPr lang="en-US" sz="3600" dirty="0" smtClean="0">
                <a:solidFill>
                  <a:schemeClr val="bg1"/>
                </a:solidFill>
                <a:latin typeface="Centaur" panose="02030504050205020304" pitchFamily="18" charset="0"/>
              </a:rPr>
              <a:t>So everything we know about his adventures is told from Odysseus’ perspective! We have to take his word that these magical encounters happened as he described them. (Remember, Odysseus is an admitted liar.)</a:t>
            </a:r>
            <a:endParaRPr lang="en-US" sz="3600" dirty="0">
              <a:solidFill>
                <a:schemeClr val="bg1"/>
              </a:solidFill>
              <a:latin typeface="Centaur" panose="02030504050205020304" pitchFamily="18" charset="0"/>
            </a:endParaRPr>
          </a:p>
        </p:txBody>
      </p:sp>
      <p:sp>
        <p:nvSpPr>
          <p:cNvPr id="5" name="TextBox 4"/>
          <p:cNvSpPr txBox="1"/>
          <p:nvPr/>
        </p:nvSpPr>
        <p:spPr>
          <a:xfrm>
            <a:off x="6217920" y="1658855"/>
            <a:ext cx="4043966" cy="2554545"/>
          </a:xfrm>
          <a:prstGeom prst="rect">
            <a:avLst/>
          </a:prstGeom>
          <a:noFill/>
        </p:spPr>
        <p:txBody>
          <a:bodyPr wrap="square" rtlCol="0">
            <a:spAutoFit/>
          </a:bodyPr>
          <a:lstStyle/>
          <a:p>
            <a:r>
              <a:rPr lang="en-US" sz="3200" b="1" u="sng" dirty="0" smtClean="0">
                <a:solidFill>
                  <a:schemeClr val="bg1"/>
                </a:solidFill>
              </a:rPr>
              <a:t>Odysseus is an </a:t>
            </a:r>
            <a:r>
              <a:rPr lang="en-US" sz="3200" b="1" u="sng" cap="all" dirty="0" smtClean="0">
                <a:solidFill>
                  <a:schemeClr val="bg1"/>
                </a:solidFill>
              </a:rPr>
              <a:t>unreliable narrator </a:t>
            </a:r>
            <a:r>
              <a:rPr lang="en-US" sz="3200" b="1" u="sng" dirty="0" smtClean="0">
                <a:solidFill>
                  <a:schemeClr val="bg1"/>
                </a:solidFill>
              </a:rPr>
              <a:t>– you can’t believe everything he tells you.</a:t>
            </a:r>
            <a:endParaRPr lang="en-US" sz="3200" b="1" u="sng" dirty="0">
              <a:solidFill>
                <a:schemeClr val="bg1"/>
              </a:solidFill>
            </a:endParaRPr>
          </a:p>
        </p:txBody>
      </p:sp>
    </p:spTree>
    <p:extLst>
      <p:ext uri="{BB962C8B-B14F-4D97-AF65-F5344CB8AC3E}">
        <p14:creationId xmlns:p14="http://schemas.microsoft.com/office/powerpoint/2010/main" val="36122789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7000"/>
            <a:lum/>
          </a:blip>
          <a:srcRect/>
          <a:stretch>
            <a:fillRect t="-17000" r="-21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56382" y="278301"/>
            <a:ext cx="11249464" cy="1578634"/>
          </a:xfrm>
          <a:effectLst>
            <a:outerShdw blurRad="50800" dist="50800" dir="5400000" algn="ctr" rotWithShape="0">
              <a:srgbClr val="7030A0"/>
            </a:outerShdw>
          </a:effectLst>
        </p:spPr>
        <p:txBody>
          <a:bodyPr>
            <a:noAutofit/>
          </a:bodyPr>
          <a:lstStyle/>
          <a:p>
            <a:pPr algn="l"/>
            <a:r>
              <a:rPr lang="en-US" sz="12000" dirty="0" smtClean="0">
                <a:solidFill>
                  <a:schemeClr val="bg1"/>
                </a:solidFill>
                <a:effectLst>
                  <a:outerShdw blurRad="50800" dist="38100" dir="5400000" algn="t" rotWithShape="0">
                    <a:prstClr val="black">
                      <a:alpha val="40000"/>
                    </a:prstClr>
                  </a:outerShdw>
                </a:effectLst>
                <a:latin typeface="Poseidon AOE" panose="02000606020000020004" pitchFamily="2" charset="0"/>
              </a:rPr>
              <a:t>Lotus Eaters and Temptation</a:t>
            </a:r>
            <a:endParaRPr lang="en-US" sz="12000" dirty="0">
              <a:solidFill>
                <a:schemeClr val="bg1"/>
              </a:solidFill>
              <a:effectLst>
                <a:outerShdw blurRad="50800" dist="38100" dir="5400000" algn="t" rotWithShape="0">
                  <a:prstClr val="black">
                    <a:alpha val="40000"/>
                  </a:prstClr>
                </a:outerShdw>
              </a:effectLst>
              <a:latin typeface="Poseidon AOE" panose="02000606020000020004" pitchFamily="2" charset="0"/>
            </a:endParaRPr>
          </a:p>
        </p:txBody>
      </p:sp>
      <p:sp>
        <p:nvSpPr>
          <p:cNvPr id="3" name="Subtitle 2"/>
          <p:cNvSpPr>
            <a:spLocks noGrp="1"/>
          </p:cNvSpPr>
          <p:nvPr>
            <p:ph type="subTitle" idx="1"/>
          </p:nvPr>
        </p:nvSpPr>
        <p:spPr>
          <a:xfrm>
            <a:off x="539262" y="1567543"/>
            <a:ext cx="5974080" cy="2174463"/>
          </a:xfrm>
          <a:solidFill>
            <a:srgbClr val="7030A0">
              <a:alpha val="33000"/>
            </a:srgbClr>
          </a:solidFill>
          <a:effectLst>
            <a:outerShdw blurRad="50800" dist="50800" dir="5400000" algn="ctr" rotWithShape="0">
              <a:srgbClr val="000000"/>
            </a:outerShdw>
          </a:effectLst>
        </p:spPr>
        <p:txBody>
          <a:bodyPr>
            <a:normAutofit fontScale="70000" lnSpcReduction="20000"/>
          </a:bodyPr>
          <a:lstStyle/>
          <a:p>
            <a:pPr algn="l">
              <a:spcBef>
                <a:spcPts val="0"/>
              </a:spcBef>
            </a:pPr>
            <a:r>
              <a:rPr lang="en-US" sz="3600" i="1" dirty="0" smtClean="0">
                <a:solidFill>
                  <a:schemeClr val="bg1"/>
                </a:solidFill>
                <a:latin typeface="Centaur" panose="02030504050205020304" pitchFamily="18" charset="0"/>
              </a:rPr>
              <a:t>“They fell in, soon enough, with Lotus Eaters,</a:t>
            </a:r>
          </a:p>
          <a:p>
            <a:pPr algn="l">
              <a:spcBef>
                <a:spcPts val="0"/>
              </a:spcBef>
            </a:pPr>
            <a:r>
              <a:rPr lang="en-US" sz="3600" i="1" dirty="0">
                <a:solidFill>
                  <a:schemeClr val="bg1"/>
                </a:solidFill>
                <a:latin typeface="Centaur" panose="02030504050205020304" pitchFamily="18" charset="0"/>
              </a:rPr>
              <a:t>w</a:t>
            </a:r>
            <a:r>
              <a:rPr lang="en-US" sz="3600" i="1" dirty="0" smtClean="0">
                <a:solidFill>
                  <a:schemeClr val="bg1"/>
                </a:solidFill>
                <a:latin typeface="Centaur" panose="02030504050205020304" pitchFamily="18" charset="0"/>
              </a:rPr>
              <a:t>ho showed no will to do us harm, only</a:t>
            </a:r>
          </a:p>
          <a:p>
            <a:pPr algn="l">
              <a:spcBef>
                <a:spcPts val="0"/>
              </a:spcBef>
            </a:pPr>
            <a:r>
              <a:rPr lang="en-US" sz="3600" i="1" dirty="0">
                <a:solidFill>
                  <a:schemeClr val="bg1"/>
                </a:solidFill>
                <a:latin typeface="Centaur" panose="02030504050205020304" pitchFamily="18" charset="0"/>
              </a:rPr>
              <a:t>o</a:t>
            </a:r>
            <a:r>
              <a:rPr lang="en-US" sz="3600" i="1" dirty="0" smtClean="0">
                <a:solidFill>
                  <a:schemeClr val="bg1"/>
                </a:solidFill>
                <a:latin typeface="Centaur" panose="02030504050205020304" pitchFamily="18" charset="0"/>
              </a:rPr>
              <a:t>ffering the sweet Lotus to our friends-</a:t>
            </a:r>
          </a:p>
          <a:p>
            <a:pPr algn="l">
              <a:spcBef>
                <a:spcPts val="0"/>
              </a:spcBef>
            </a:pPr>
            <a:r>
              <a:rPr lang="en-US" sz="3600" i="1" dirty="0">
                <a:solidFill>
                  <a:schemeClr val="bg1"/>
                </a:solidFill>
                <a:latin typeface="Centaur" panose="02030504050205020304" pitchFamily="18" charset="0"/>
              </a:rPr>
              <a:t>b</a:t>
            </a:r>
            <a:r>
              <a:rPr lang="en-US" sz="3600" i="1" dirty="0" smtClean="0">
                <a:solidFill>
                  <a:schemeClr val="bg1"/>
                </a:solidFill>
                <a:latin typeface="Centaur" panose="02030504050205020304" pitchFamily="18" charset="0"/>
              </a:rPr>
              <a:t>ut those who are this honeyed plant, the Lotus, never cared to report, nor to return:</a:t>
            </a:r>
          </a:p>
          <a:p>
            <a:pPr algn="l">
              <a:spcBef>
                <a:spcPts val="0"/>
              </a:spcBef>
            </a:pPr>
            <a:r>
              <a:rPr lang="en-US" sz="3600" i="1" dirty="0">
                <a:solidFill>
                  <a:schemeClr val="bg1"/>
                </a:solidFill>
                <a:latin typeface="Centaur" panose="02030504050205020304" pitchFamily="18" charset="0"/>
              </a:rPr>
              <a:t>t</a:t>
            </a:r>
            <a:r>
              <a:rPr lang="en-US" sz="3600" i="1" dirty="0" smtClean="0">
                <a:solidFill>
                  <a:schemeClr val="bg1"/>
                </a:solidFill>
                <a:latin typeface="Centaur" panose="02030504050205020304" pitchFamily="18" charset="0"/>
              </a:rPr>
              <a:t>hey longed to stay forever, browsing on</a:t>
            </a:r>
          </a:p>
          <a:p>
            <a:pPr algn="l">
              <a:spcBef>
                <a:spcPts val="0"/>
              </a:spcBef>
            </a:pPr>
            <a:r>
              <a:rPr lang="en-US" sz="3600" i="1" dirty="0">
                <a:solidFill>
                  <a:schemeClr val="bg1"/>
                </a:solidFill>
                <a:latin typeface="Centaur" panose="02030504050205020304" pitchFamily="18" charset="0"/>
              </a:rPr>
              <a:t>t</a:t>
            </a:r>
            <a:r>
              <a:rPr lang="en-US" sz="3600" i="1" dirty="0" smtClean="0">
                <a:solidFill>
                  <a:schemeClr val="bg1"/>
                </a:solidFill>
                <a:latin typeface="Centaur" panose="02030504050205020304" pitchFamily="18" charset="0"/>
              </a:rPr>
              <a:t>hat native bloom, forgetful of their homeland.</a:t>
            </a:r>
          </a:p>
          <a:p>
            <a:pPr algn="l">
              <a:spcBef>
                <a:spcPts val="0"/>
              </a:spcBef>
            </a:pPr>
            <a:endParaRPr lang="en-US" sz="3600" i="1" dirty="0">
              <a:solidFill>
                <a:schemeClr val="bg1"/>
              </a:solidFill>
              <a:latin typeface="Centaur" panose="02030504050205020304" pitchFamily="18" charset="0"/>
            </a:endParaRPr>
          </a:p>
        </p:txBody>
      </p:sp>
      <p:sp>
        <p:nvSpPr>
          <p:cNvPr id="4" name="Subtitle 2"/>
          <p:cNvSpPr txBox="1">
            <a:spLocks/>
          </p:cNvSpPr>
          <p:nvPr/>
        </p:nvSpPr>
        <p:spPr>
          <a:xfrm>
            <a:off x="539262" y="4079631"/>
            <a:ext cx="11066584" cy="244777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571500" indent="-571500" algn="l">
              <a:buFont typeface="Arial" panose="020B0604020202020204" pitchFamily="34" charset="0"/>
              <a:buChar char="•"/>
            </a:pPr>
            <a:r>
              <a:rPr lang="en-US" sz="3600" dirty="0" smtClean="0">
                <a:solidFill>
                  <a:schemeClr val="bg1"/>
                </a:solidFill>
                <a:latin typeface="Centaur" panose="02030504050205020304" pitchFamily="18" charset="0"/>
              </a:rPr>
              <a:t>One of the biggest threats Odysseus and his men face is temptation – in this case, the temptation of the abyss, an end to their sufferings.</a:t>
            </a:r>
            <a:endParaRPr lang="en-US" sz="3600" dirty="0">
              <a:solidFill>
                <a:schemeClr val="bg1"/>
              </a:solidFill>
              <a:latin typeface="Centaur" panose="02030504050205020304" pitchFamily="18" charset="0"/>
            </a:endParaRPr>
          </a:p>
        </p:txBody>
      </p:sp>
    </p:spTree>
    <p:extLst>
      <p:ext uri="{BB962C8B-B14F-4D97-AF65-F5344CB8AC3E}">
        <p14:creationId xmlns:p14="http://schemas.microsoft.com/office/powerpoint/2010/main" val="95046637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7000"/>
            <a:lum/>
          </a:blip>
          <a:srcRect/>
          <a:stretch>
            <a:fillRect t="-17000" r="-21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56382" y="278301"/>
            <a:ext cx="11249464" cy="1578634"/>
          </a:xfrm>
          <a:effectLst>
            <a:outerShdw blurRad="50800" dist="50800" dir="5400000" algn="ctr" rotWithShape="0">
              <a:srgbClr val="7030A0"/>
            </a:outerShdw>
          </a:effectLst>
        </p:spPr>
        <p:txBody>
          <a:bodyPr>
            <a:noAutofit/>
          </a:bodyPr>
          <a:lstStyle/>
          <a:p>
            <a:pPr algn="l"/>
            <a:r>
              <a:rPr lang="en-US" sz="12000" dirty="0" smtClean="0">
                <a:solidFill>
                  <a:schemeClr val="bg1"/>
                </a:solidFill>
                <a:effectLst>
                  <a:outerShdw blurRad="50800" dist="38100" dir="5400000" algn="t" rotWithShape="0">
                    <a:prstClr val="black">
                      <a:alpha val="40000"/>
                    </a:prstClr>
                  </a:outerShdw>
                </a:effectLst>
                <a:latin typeface="Poseidon AOE" panose="02000606020000020004" pitchFamily="2" charset="0"/>
              </a:rPr>
              <a:t>Rosy-Fingered Dawn</a:t>
            </a:r>
            <a:endParaRPr lang="en-US" sz="12000" dirty="0">
              <a:solidFill>
                <a:schemeClr val="bg1"/>
              </a:solidFill>
              <a:effectLst>
                <a:outerShdw blurRad="50800" dist="38100" dir="5400000" algn="t" rotWithShape="0">
                  <a:prstClr val="black">
                    <a:alpha val="40000"/>
                  </a:prstClr>
                </a:outerShdw>
              </a:effectLst>
              <a:latin typeface="Poseidon AOE" panose="02000606020000020004" pitchFamily="2" charset="0"/>
            </a:endParaRPr>
          </a:p>
        </p:txBody>
      </p:sp>
      <p:sp>
        <p:nvSpPr>
          <p:cNvPr id="3" name="Subtitle 2"/>
          <p:cNvSpPr>
            <a:spLocks noGrp="1"/>
          </p:cNvSpPr>
          <p:nvPr>
            <p:ph type="subTitle" idx="1"/>
          </p:nvPr>
        </p:nvSpPr>
        <p:spPr>
          <a:xfrm>
            <a:off x="539262" y="1778564"/>
            <a:ext cx="8407790" cy="1850906"/>
          </a:xfrm>
          <a:solidFill>
            <a:srgbClr val="7030A0">
              <a:alpha val="33000"/>
            </a:srgbClr>
          </a:solidFill>
          <a:effectLst>
            <a:outerShdw blurRad="50800" dist="50800" dir="5400000" algn="ctr" rotWithShape="0">
              <a:srgbClr val="000000"/>
            </a:outerShdw>
          </a:effectLst>
        </p:spPr>
        <p:txBody>
          <a:bodyPr>
            <a:normAutofit/>
          </a:bodyPr>
          <a:lstStyle/>
          <a:p>
            <a:pPr algn="l">
              <a:spcBef>
                <a:spcPts val="0"/>
              </a:spcBef>
            </a:pPr>
            <a:r>
              <a:rPr lang="en-US" sz="3600" i="1" dirty="0" smtClean="0">
                <a:solidFill>
                  <a:schemeClr val="bg1"/>
                </a:solidFill>
                <a:latin typeface="Centaur" panose="02030504050205020304" pitchFamily="18" charset="0"/>
              </a:rPr>
              <a:t>“When the young Dawn with finger tips of rose</a:t>
            </a:r>
          </a:p>
          <a:p>
            <a:pPr algn="l">
              <a:spcBef>
                <a:spcPts val="0"/>
              </a:spcBef>
            </a:pPr>
            <a:r>
              <a:rPr lang="en-US" sz="3600" i="1" dirty="0" smtClean="0">
                <a:solidFill>
                  <a:schemeClr val="bg1"/>
                </a:solidFill>
                <a:latin typeface="Centaur" panose="02030504050205020304" pitchFamily="18" charset="0"/>
              </a:rPr>
              <a:t>Came in the east, I called my men together</a:t>
            </a:r>
          </a:p>
          <a:p>
            <a:pPr algn="l">
              <a:spcBef>
                <a:spcPts val="0"/>
              </a:spcBef>
            </a:pPr>
            <a:r>
              <a:rPr lang="en-US" sz="3600" i="1" dirty="0" smtClean="0">
                <a:solidFill>
                  <a:schemeClr val="bg1"/>
                </a:solidFill>
                <a:latin typeface="Centaur" panose="02030504050205020304" pitchFamily="18" charset="0"/>
              </a:rPr>
              <a:t>And made a speech to them […]”</a:t>
            </a:r>
          </a:p>
          <a:p>
            <a:pPr algn="l">
              <a:spcBef>
                <a:spcPts val="0"/>
              </a:spcBef>
            </a:pPr>
            <a:endParaRPr lang="en-US" sz="3600" i="1" dirty="0">
              <a:solidFill>
                <a:schemeClr val="bg1"/>
              </a:solidFill>
              <a:latin typeface="Centaur" panose="02030504050205020304" pitchFamily="18" charset="0"/>
            </a:endParaRPr>
          </a:p>
        </p:txBody>
      </p:sp>
      <p:sp>
        <p:nvSpPr>
          <p:cNvPr id="4" name="Subtitle 2"/>
          <p:cNvSpPr txBox="1">
            <a:spLocks/>
          </p:cNvSpPr>
          <p:nvPr/>
        </p:nvSpPr>
        <p:spPr>
          <a:xfrm>
            <a:off x="539262" y="4079631"/>
            <a:ext cx="6550855" cy="244777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571500" indent="-571500" algn="l">
              <a:buFont typeface="Arial" panose="020B0604020202020204" pitchFamily="34" charset="0"/>
              <a:buChar char="•"/>
            </a:pPr>
            <a:r>
              <a:rPr lang="en-US" sz="3600" dirty="0" smtClean="0">
                <a:solidFill>
                  <a:schemeClr val="bg1"/>
                </a:solidFill>
                <a:latin typeface="Centaur" panose="02030504050205020304" pitchFamily="18" charset="0"/>
              </a:rPr>
              <a:t>This is one of the most famous (and beautiful!) epithets in the Odyssey.</a:t>
            </a:r>
            <a:endParaRPr lang="en-US" sz="3600" dirty="0">
              <a:solidFill>
                <a:schemeClr val="bg1"/>
              </a:solidFill>
              <a:latin typeface="Centaur" panose="02030504050205020304" pitchFamily="18" charset="0"/>
            </a:endParaRPr>
          </a:p>
        </p:txBody>
      </p:sp>
      <p:pic>
        <p:nvPicPr>
          <p:cNvPr id="5" name="Picture 4"/>
          <p:cNvPicPr>
            <a:picLocks noChangeAspect="1"/>
          </p:cNvPicPr>
          <p:nvPr/>
        </p:nvPicPr>
        <p:blipFill rotWithShape="1">
          <a:blip r:embed="rId3"/>
          <a:srcRect l="3526" t="4412" r="5200" b="10517"/>
          <a:stretch/>
        </p:blipFill>
        <p:spPr>
          <a:xfrm>
            <a:off x="7674316" y="3798277"/>
            <a:ext cx="4065173" cy="2841674"/>
          </a:xfrm>
          <a:prstGeom prst="rect">
            <a:avLst/>
          </a:prstGeom>
        </p:spPr>
      </p:pic>
    </p:spTree>
    <p:extLst>
      <p:ext uri="{BB962C8B-B14F-4D97-AF65-F5344CB8AC3E}">
        <p14:creationId xmlns:p14="http://schemas.microsoft.com/office/powerpoint/2010/main" val="269463198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7000"/>
            <a:lum/>
          </a:blip>
          <a:srcRect/>
          <a:stretch>
            <a:fillRect t="-17000" r="-21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56382" y="278301"/>
            <a:ext cx="11249464" cy="1578634"/>
          </a:xfrm>
          <a:effectLst>
            <a:outerShdw blurRad="50800" dist="50800" dir="5400000" algn="ctr" rotWithShape="0">
              <a:srgbClr val="7030A0"/>
            </a:outerShdw>
          </a:effectLst>
        </p:spPr>
        <p:txBody>
          <a:bodyPr>
            <a:noAutofit/>
          </a:bodyPr>
          <a:lstStyle/>
          <a:p>
            <a:pPr algn="l"/>
            <a:r>
              <a:rPr lang="en-US" sz="12000" dirty="0" smtClean="0">
                <a:solidFill>
                  <a:schemeClr val="bg1"/>
                </a:solidFill>
                <a:effectLst>
                  <a:outerShdw blurRad="50800" dist="38100" dir="5400000" algn="t" rotWithShape="0">
                    <a:prstClr val="black">
                      <a:alpha val="40000"/>
                    </a:prstClr>
                  </a:outerShdw>
                </a:effectLst>
                <a:latin typeface="Poseidon AOE" panose="02000606020000020004" pitchFamily="2" charset="0"/>
              </a:rPr>
              <a:t>Curious Odysseus</a:t>
            </a:r>
            <a:endParaRPr lang="en-US" sz="12000" dirty="0">
              <a:solidFill>
                <a:schemeClr val="bg1"/>
              </a:solidFill>
              <a:effectLst>
                <a:outerShdw blurRad="50800" dist="38100" dir="5400000" algn="t" rotWithShape="0">
                  <a:prstClr val="black">
                    <a:alpha val="40000"/>
                  </a:prstClr>
                </a:outerShdw>
              </a:effectLst>
              <a:latin typeface="Poseidon AOE" panose="02000606020000020004" pitchFamily="2" charset="0"/>
            </a:endParaRPr>
          </a:p>
        </p:txBody>
      </p:sp>
      <p:sp>
        <p:nvSpPr>
          <p:cNvPr id="3" name="Subtitle 2"/>
          <p:cNvSpPr>
            <a:spLocks noGrp="1"/>
          </p:cNvSpPr>
          <p:nvPr>
            <p:ph type="subTitle" idx="1"/>
          </p:nvPr>
        </p:nvSpPr>
        <p:spPr>
          <a:xfrm>
            <a:off x="539262" y="1778563"/>
            <a:ext cx="5636455" cy="2090051"/>
          </a:xfrm>
          <a:solidFill>
            <a:srgbClr val="7030A0">
              <a:alpha val="33000"/>
            </a:srgbClr>
          </a:solidFill>
          <a:effectLst>
            <a:outerShdw blurRad="50800" dist="50800" dir="5400000" algn="ctr" rotWithShape="0">
              <a:srgbClr val="000000"/>
            </a:outerShdw>
          </a:effectLst>
        </p:spPr>
        <p:txBody>
          <a:bodyPr>
            <a:normAutofit fontScale="55000" lnSpcReduction="20000"/>
          </a:bodyPr>
          <a:lstStyle/>
          <a:p>
            <a:pPr algn="l">
              <a:spcBef>
                <a:spcPts val="0"/>
              </a:spcBef>
            </a:pPr>
            <a:r>
              <a:rPr lang="en-US" sz="3600" i="1" dirty="0" smtClean="0">
                <a:solidFill>
                  <a:schemeClr val="bg1"/>
                </a:solidFill>
                <a:latin typeface="Centaur" panose="02030504050205020304" pitchFamily="18" charset="0"/>
              </a:rPr>
              <a:t>My men came pressing round me, pleading:</a:t>
            </a:r>
          </a:p>
          <a:p>
            <a:pPr algn="l">
              <a:spcBef>
                <a:spcPts val="0"/>
              </a:spcBef>
            </a:pPr>
            <a:r>
              <a:rPr lang="en-US" sz="3600" i="1" dirty="0" smtClean="0">
                <a:solidFill>
                  <a:schemeClr val="bg1"/>
                </a:solidFill>
                <a:latin typeface="Centaur" panose="02030504050205020304" pitchFamily="18" charset="0"/>
              </a:rPr>
              <a:t>Why not take these cheeses, get them stowed, come back,</a:t>
            </a:r>
          </a:p>
          <a:p>
            <a:pPr algn="l">
              <a:spcBef>
                <a:spcPts val="0"/>
              </a:spcBef>
            </a:pPr>
            <a:r>
              <a:rPr lang="en-US" sz="3600" i="1" dirty="0">
                <a:solidFill>
                  <a:schemeClr val="bg1"/>
                </a:solidFill>
                <a:latin typeface="Centaur" panose="02030504050205020304" pitchFamily="18" charset="0"/>
              </a:rPr>
              <a:t>t</a:t>
            </a:r>
            <a:r>
              <a:rPr lang="en-US" sz="3600" i="1" dirty="0" smtClean="0">
                <a:solidFill>
                  <a:schemeClr val="bg1"/>
                </a:solidFill>
                <a:latin typeface="Centaur" panose="02030504050205020304" pitchFamily="18" charset="0"/>
              </a:rPr>
              <a:t>hrow open all the pens, and make a run for it?</a:t>
            </a:r>
          </a:p>
          <a:p>
            <a:pPr algn="l">
              <a:spcBef>
                <a:spcPts val="0"/>
              </a:spcBef>
            </a:pPr>
            <a:r>
              <a:rPr lang="en-US" sz="3600" i="1" dirty="0">
                <a:solidFill>
                  <a:schemeClr val="bg1"/>
                </a:solidFill>
                <a:latin typeface="Centaur" panose="02030504050205020304" pitchFamily="18" charset="0"/>
              </a:rPr>
              <a:t>w</a:t>
            </a:r>
            <a:r>
              <a:rPr lang="en-US" sz="3600" i="1" dirty="0" smtClean="0">
                <a:solidFill>
                  <a:schemeClr val="bg1"/>
                </a:solidFill>
                <a:latin typeface="Centaur" panose="02030504050205020304" pitchFamily="18" charset="0"/>
              </a:rPr>
              <a:t>e’ll drive the kids and lambs aboard. We say</a:t>
            </a:r>
          </a:p>
          <a:p>
            <a:pPr algn="l">
              <a:spcBef>
                <a:spcPts val="0"/>
              </a:spcBef>
            </a:pPr>
            <a:r>
              <a:rPr lang="en-US" sz="3600" i="1" dirty="0">
                <a:solidFill>
                  <a:schemeClr val="bg1"/>
                </a:solidFill>
                <a:latin typeface="Centaur" panose="02030504050205020304" pitchFamily="18" charset="0"/>
              </a:rPr>
              <a:t>p</a:t>
            </a:r>
            <a:r>
              <a:rPr lang="en-US" sz="3600" i="1" dirty="0" smtClean="0">
                <a:solidFill>
                  <a:schemeClr val="bg1"/>
                </a:solidFill>
                <a:latin typeface="Centaur" panose="02030504050205020304" pitchFamily="18" charset="0"/>
              </a:rPr>
              <a:t>ut out again on good salt water!”</a:t>
            </a:r>
          </a:p>
          <a:p>
            <a:pPr algn="l">
              <a:spcBef>
                <a:spcPts val="0"/>
              </a:spcBef>
            </a:pPr>
            <a:endParaRPr lang="en-US" sz="3600" i="1" dirty="0">
              <a:solidFill>
                <a:schemeClr val="bg1"/>
              </a:solidFill>
              <a:latin typeface="Centaur" panose="02030504050205020304" pitchFamily="18" charset="0"/>
            </a:endParaRPr>
          </a:p>
          <a:p>
            <a:pPr algn="l">
              <a:spcBef>
                <a:spcPts val="0"/>
              </a:spcBef>
            </a:pPr>
            <a:r>
              <a:rPr lang="en-US" sz="3600" i="1" dirty="0" smtClean="0">
                <a:solidFill>
                  <a:schemeClr val="bg1"/>
                </a:solidFill>
                <a:latin typeface="Centaur" panose="02030504050205020304" pitchFamily="18" charset="0"/>
              </a:rPr>
              <a:t>Ah, how sound that was! Yet I refused. I wished</a:t>
            </a:r>
          </a:p>
          <a:p>
            <a:pPr algn="l">
              <a:spcBef>
                <a:spcPts val="0"/>
              </a:spcBef>
            </a:pPr>
            <a:r>
              <a:rPr lang="en-US" sz="3600" i="1" dirty="0">
                <a:solidFill>
                  <a:schemeClr val="bg1"/>
                </a:solidFill>
                <a:latin typeface="Centaur" panose="02030504050205020304" pitchFamily="18" charset="0"/>
              </a:rPr>
              <a:t>t</a:t>
            </a:r>
            <a:r>
              <a:rPr lang="en-US" sz="3600" i="1" dirty="0" smtClean="0">
                <a:solidFill>
                  <a:schemeClr val="bg1"/>
                </a:solidFill>
                <a:latin typeface="Centaur" panose="02030504050205020304" pitchFamily="18" charset="0"/>
              </a:rPr>
              <a:t>o see the caveman, what he had to offer-</a:t>
            </a:r>
          </a:p>
          <a:p>
            <a:pPr algn="l">
              <a:spcBef>
                <a:spcPts val="0"/>
              </a:spcBef>
            </a:pPr>
            <a:r>
              <a:rPr lang="en-US" sz="3600" i="1" dirty="0">
                <a:solidFill>
                  <a:schemeClr val="bg1"/>
                </a:solidFill>
                <a:latin typeface="Centaur" panose="02030504050205020304" pitchFamily="18" charset="0"/>
              </a:rPr>
              <a:t>n</a:t>
            </a:r>
            <a:r>
              <a:rPr lang="en-US" sz="3600" i="1" dirty="0" smtClean="0">
                <a:solidFill>
                  <a:schemeClr val="bg1"/>
                </a:solidFill>
                <a:latin typeface="Centaur" panose="02030504050205020304" pitchFamily="18" charset="0"/>
              </a:rPr>
              <a:t>o pretty sight, it turned out, for my friends.</a:t>
            </a:r>
            <a:endParaRPr lang="en-US" sz="3600" i="1" dirty="0">
              <a:solidFill>
                <a:schemeClr val="bg1"/>
              </a:solidFill>
              <a:latin typeface="Centaur" panose="02030504050205020304" pitchFamily="18" charset="0"/>
            </a:endParaRPr>
          </a:p>
        </p:txBody>
      </p:sp>
      <p:sp>
        <p:nvSpPr>
          <p:cNvPr id="4" name="Subtitle 2"/>
          <p:cNvSpPr txBox="1">
            <a:spLocks/>
          </p:cNvSpPr>
          <p:nvPr/>
        </p:nvSpPr>
        <p:spPr>
          <a:xfrm>
            <a:off x="539262" y="4079631"/>
            <a:ext cx="6550855" cy="244777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571500" indent="-571500" algn="l">
              <a:buFont typeface="Arial" panose="020B0604020202020204" pitchFamily="34" charset="0"/>
              <a:buChar char="•"/>
            </a:pPr>
            <a:r>
              <a:rPr lang="en-US" sz="3600" dirty="0" smtClean="0">
                <a:solidFill>
                  <a:schemeClr val="bg1"/>
                </a:solidFill>
                <a:latin typeface="Centaur" panose="02030504050205020304" pitchFamily="18" charset="0"/>
              </a:rPr>
              <a:t>The crew tell Odysseus they don’t want to hang around, but Odysseus just has to find out what kind of men live on the island.</a:t>
            </a:r>
            <a:endParaRPr lang="en-US" sz="3600" dirty="0">
              <a:solidFill>
                <a:schemeClr val="bg1"/>
              </a:solidFill>
              <a:latin typeface="Centaur" panose="02030504050205020304" pitchFamily="18" charset="0"/>
            </a:endParaRPr>
          </a:p>
        </p:txBody>
      </p:sp>
    </p:spTree>
    <p:extLst>
      <p:ext uri="{BB962C8B-B14F-4D97-AF65-F5344CB8AC3E}">
        <p14:creationId xmlns:p14="http://schemas.microsoft.com/office/powerpoint/2010/main" val="40433936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7000"/>
            <a:lum/>
          </a:blip>
          <a:srcRect/>
          <a:stretch>
            <a:fillRect t="-17000" r="-21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56382" y="278301"/>
            <a:ext cx="11249464" cy="1226942"/>
          </a:xfrm>
          <a:effectLst>
            <a:outerShdw blurRad="50800" dist="50800" dir="5400000" algn="ctr" rotWithShape="0">
              <a:srgbClr val="7030A0"/>
            </a:outerShdw>
          </a:effectLst>
        </p:spPr>
        <p:txBody>
          <a:bodyPr>
            <a:noAutofit/>
          </a:bodyPr>
          <a:lstStyle/>
          <a:p>
            <a:pPr algn="l"/>
            <a:r>
              <a:rPr lang="en-US" sz="9000" dirty="0" smtClean="0">
                <a:solidFill>
                  <a:schemeClr val="bg1"/>
                </a:solidFill>
                <a:effectLst>
                  <a:outerShdw blurRad="50800" dist="38100" dir="5400000" algn="t" rotWithShape="0">
                    <a:prstClr val="black">
                      <a:alpha val="40000"/>
                    </a:prstClr>
                  </a:outerShdw>
                </a:effectLst>
                <a:latin typeface="Poseidon AOE" panose="02000606020000020004" pitchFamily="2" charset="0"/>
              </a:rPr>
              <a:t>Xenia – Greek Laws of Hospitality</a:t>
            </a:r>
            <a:endParaRPr lang="en-US" sz="9000" dirty="0">
              <a:solidFill>
                <a:schemeClr val="bg1"/>
              </a:solidFill>
              <a:effectLst>
                <a:outerShdw blurRad="50800" dist="38100" dir="5400000" algn="t" rotWithShape="0">
                  <a:prstClr val="black">
                    <a:alpha val="40000"/>
                  </a:prstClr>
                </a:outerShdw>
              </a:effectLst>
              <a:latin typeface="Poseidon AOE" panose="02000606020000020004" pitchFamily="2" charset="0"/>
            </a:endParaRPr>
          </a:p>
        </p:txBody>
      </p:sp>
      <p:sp>
        <p:nvSpPr>
          <p:cNvPr id="4" name="Subtitle 2"/>
          <p:cNvSpPr txBox="1">
            <a:spLocks/>
          </p:cNvSpPr>
          <p:nvPr/>
        </p:nvSpPr>
        <p:spPr>
          <a:xfrm>
            <a:off x="539262" y="1505243"/>
            <a:ext cx="10349132" cy="5022166"/>
          </a:xfrm>
          <a:prstGeom prst="rect">
            <a:avLst/>
          </a:prstGeom>
        </p:spPr>
        <p:txBody>
          <a:bodyPr vert="horz" lIns="91440" tIns="45720" rIns="91440" bIns="45720" rtlCol="0">
            <a:normAutofit fontScale="70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571500" indent="-571500" algn="l">
              <a:buFont typeface="Arial" panose="020B0604020202020204" pitchFamily="34" charset="0"/>
              <a:buChar char="•"/>
            </a:pPr>
            <a:r>
              <a:rPr lang="en-US" sz="3600" dirty="0" smtClean="0">
                <a:solidFill>
                  <a:schemeClr val="bg1"/>
                </a:solidFill>
                <a:latin typeface="Centaur" panose="02030504050205020304" pitchFamily="18" charset="0"/>
              </a:rPr>
              <a:t>In ancient Greece (as throughout much of history), if you were travelling somewhere you had to rely on the kindness of strangers. There weren’t hotels or restaurants, so you were stuck hoping someone would put you up.</a:t>
            </a:r>
          </a:p>
          <a:p>
            <a:pPr marL="571500" indent="-571500" algn="l">
              <a:buFont typeface="Arial" panose="020B0604020202020204" pitchFamily="34" charset="0"/>
              <a:buChar char="•"/>
            </a:pPr>
            <a:r>
              <a:rPr lang="en-US" sz="3600" dirty="0" smtClean="0">
                <a:solidFill>
                  <a:schemeClr val="bg1"/>
                </a:solidFill>
                <a:latin typeface="Centaur" panose="02030504050205020304" pitchFamily="18" charset="0"/>
              </a:rPr>
              <a:t>The obligation to provide hospitality is deeply embedded in Greek culture (among others). There are myths in which a stranger seeks charity, only to reveal himself later as a god.</a:t>
            </a:r>
          </a:p>
          <a:p>
            <a:pPr marL="571500" indent="-571500" algn="l">
              <a:buFont typeface="Arial" panose="020B0604020202020204" pitchFamily="34" charset="0"/>
              <a:buChar char="•"/>
            </a:pPr>
            <a:r>
              <a:rPr lang="en-US" sz="3600" dirty="0" smtClean="0">
                <a:solidFill>
                  <a:schemeClr val="bg1"/>
                </a:solidFill>
                <a:latin typeface="Centaur" panose="02030504050205020304" pitchFamily="18" charset="0"/>
              </a:rPr>
              <a:t>Guests and hosts had reciprocal obligations.</a:t>
            </a:r>
          </a:p>
          <a:p>
            <a:pPr marL="1028700" lvl="1" indent="-571500" algn="l">
              <a:buFont typeface="Arial" panose="020B0604020202020204" pitchFamily="34" charset="0"/>
              <a:buChar char="•"/>
            </a:pPr>
            <a:r>
              <a:rPr lang="en-US" sz="3200" dirty="0" smtClean="0">
                <a:solidFill>
                  <a:schemeClr val="bg1"/>
                </a:solidFill>
                <a:latin typeface="Centaur" panose="02030504050205020304" pitchFamily="18" charset="0"/>
              </a:rPr>
              <a:t>Hosts were supposed to take someone in, feed them, give them a place to sleep, and provide them with presents. AND you were supposed to do all of this with no questions asked – you couldn’t even ask your guest his name, at least before you had let him rest and given him a meal.</a:t>
            </a:r>
          </a:p>
          <a:p>
            <a:pPr marL="1028700" lvl="1" indent="-571500" algn="l">
              <a:buFont typeface="Arial" panose="020B0604020202020204" pitchFamily="34" charset="0"/>
              <a:buChar char="•"/>
            </a:pPr>
            <a:r>
              <a:rPr lang="en-US" sz="3200" dirty="0" smtClean="0">
                <a:solidFill>
                  <a:schemeClr val="bg1"/>
                </a:solidFill>
                <a:latin typeface="Centaur" panose="02030504050205020304" pitchFamily="18" charset="0"/>
              </a:rPr>
              <a:t>Guests were supposed to be on their best behavior. They had to leave their weapons outside, be respectful toward their hosts, and not overstay their welcome. (So when Paris ran off with Helen, Menelaus’ wife, it was especially scandalous because Menelaus had taken him in as a guest.)</a:t>
            </a:r>
          </a:p>
          <a:p>
            <a:pPr marL="1485900" lvl="2" indent="-571500" algn="l">
              <a:buFont typeface="Arial" panose="020B0604020202020204" pitchFamily="34" charset="0"/>
              <a:buChar char="•"/>
            </a:pPr>
            <a:r>
              <a:rPr lang="en-US" sz="3000" dirty="0" smtClean="0">
                <a:solidFill>
                  <a:schemeClr val="bg1"/>
                </a:solidFill>
                <a:latin typeface="Centaur" panose="02030504050205020304" pitchFamily="18" charset="0"/>
              </a:rPr>
              <a:t>Guests were also supposed to only seek hospitality at a home equivalent to their social standing – if you were a poor person, you would seek shelter at a modest house, and if you were a prince, you would ask to be taken in at the royal court in a strange land.</a:t>
            </a:r>
            <a:endParaRPr lang="en-US" sz="3000" dirty="0">
              <a:solidFill>
                <a:schemeClr val="bg1"/>
              </a:solidFill>
              <a:latin typeface="Centaur" panose="02030504050205020304" pitchFamily="18" charset="0"/>
            </a:endParaRPr>
          </a:p>
        </p:txBody>
      </p:sp>
    </p:spTree>
    <p:extLst>
      <p:ext uri="{BB962C8B-B14F-4D97-AF65-F5344CB8AC3E}">
        <p14:creationId xmlns:p14="http://schemas.microsoft.com/office/powerpoint/2010/main" val="53168751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7000"/>
            <a:lum/>
          </a:blip>
          <a:srcRect/>
          <a:stretch>
            <a:fillRect t="-17000" r="-21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56382" y="278301"/>
            <a:ext cx="11249464" cy="1226942"/>
          </a:xfrm>
          <a:effectLst>
            <a:outerShdw blurRad="50800" dist="50800" dir="5400000" algn="ctr" rotWithShape="0">
              <a:srgbClr val="7030A0"/>
            </a:outerShdw>
          </a:effectLst>
        </p:spPr>
        <p:txBody>
          <a:bodyPr>
            <a:noAutofit/>
          </a:bodyPr>
          <a:lstStyle/>
          <a:p>
            <a:pPr algn="l"/>
            <a:r>
              <a:rPr lang="en-US" sz="9000" dirty="0" smtClean="0">
                <a:solidFill>
                  <a:schemeClr val="bg1"/>
                </a:solidFill>
                <a:effectLst>
                  <a:outerShdw blurRad="50800" dist="38100" dir="5400000" algn="t" rotWithShape="0">
                    <a:prstClr val="black">
                      <a:alpha val="40000"/>
                    </a:prstClr>
                  </a:outerShdw>
                </a:effectLst>
                <a:latin typeface="Poseidon AOE" panose="02000606020000020004" pitchFamily="2" charset="0"/>
              </a:rPr>
              <a:t>Xenia – Greek Laws of Hospitality</a:t>
            </a:r>
            <a:endParaRPr lang="en-US" sz="9000" dirty="0">
              <a:solidFill>
                <a:schemeClr val="bg1"/>
              </a:solidFill>
              <a:effectLst>
                <a:outerShdw blurRad="50800" dist="38100" dir="5400000" algn="t" rotWithShape="0">
                  <a:prstClr val="black">
                    <a:alpha val="40000"/>
                  </a:prstClr>
                </a:outerShdw>
              </a:effectLst>
              <a:latin typeface="Poseidon AOE" panose="02000606020000020004" pitchFamily="2" charset="0"/>
            </a:endParaRPr>
          </a:p>
        </p:txBody>
      </p:sp>
      <p:sp>
        <p:nvSpPr>
          <p:cNvPr id="3" name="Subtitle 2"/>
          <p:cNvSpPr>
            <a:spLocks noGrp="1"/>
          </p:cNvSpPr>
          <p:nvPr>
            <p:ph type="subTitle" idx="1"/>
          </p:nvPr>
        </p:nvSpPr>
        <p:spPr>
          <a:xfrm>
            <a:off x="6499273" y="1505243"/>
            <a:ext cx="5444197" cy="4431323"/>
          </a:xfrm>
          <a:solidFill>
            <a:srgbClr val="7030A0">
              <a:alpha val="33000"/>
            </a:srgbClr>
          </a:solidFill>
          <a:effectLst>
            <a:outerShdw blurRad="50800" dist="50800" dir="5400000" algn="ctr" rotWithShape="0">
              <a:srgbClr val="000000"/>
            </a:outerShdw>
          </a:effectLst>
        </p:spPr>
        <p:txBody>
          <a:bodyPr>
            <a:normAutofit fontScale="70000" lnSpcReduction="20000"/>
          </a:bodyPr>
          <a:lstStyle/>
          <a:p>
            <a:pPr algn="l">
              <a:spcBef>
                <a:spcPts val="0"/>
              </a:spcBef>
            </a:pPr>
            <a:r>
              <a:rPr lang="en-US" sz="3600" i="1" dirty="0" smtClean="0">
                <a:solidFill>
                  <a:schemeClr val="bg1"/>
                </a:solidFill>
                <a:latin typeface="Centaur" panose="02030504050205020304" pitchFamily="18" charset="0"/>
              </a:rPr>
              <a:t>In the next land we found were Cyclopes,</a:t>
            </a:r>
          </a:p>
          <a:p>
            <a:pPr algn="l">
              <a:spcBef>
                <a:spcPts val="0"/>
              </a:spcBef>
            </a:pPr>
            <a:r>
              <a:rPr lang="en-US" sz="3600" i="1" dirty="0">
                <a:solidFill>
                  <a:schemeClr val="bg1"/>
                </a:solidFill>
                <a:latin typeface="Centaur" panose="02030504050205020304" pitchFamily="18" charset="0"/>
              </a:rPr>
              <a:t>g</a:t>
            </a:r>
            <a:r>
              <a:rPr lang="en-US" sz="3600" i="1" dirty="0" smtClean="0">
                <a:solidFill>
                  <a:schemeClr val="bg1"/>
                </a:solidFill>
                <a:latin typeface="Centaur" panose="02030504050205020304" pitchFamily="18" charset="0"/>
              </a:rPr>
              <a:t>iants, louts, without a law to bless them […]</a:t>
            </a:r>
          </a:p>
          <a:p>
            <a:pPr algn="l">
              <a:spcBef>
                <a:spcPts val="0"/>
              </a:spcBef>
            </a:pPr>
            <a:r>
              <a:rPr lang="en-US" sz="3600" i="1" dirty="0" smtClean="0">
                <a:solidFill>
                  <a:schemeClr val="bg1"/>
                </a:solidFill>
                <a:latin typeface="Centaur" panose="02030504050205020304" pitchFamily="18" charset="0"/>
              </a:rPr>
              <a:t>We lit a fire, burnt an offering,</a:t>
            </a:r>
          </a:p>
          <a:p>
            <a:pPr algn="l">
              <a:spcBef>
                <a:spcPts val="0"/>
              </a:spcBef>
            </a:pPr>
            <a:r>
              <a:rPr lang="en-US" sz="3600" i="1" dirty="0">
                <a:solidFill>
                  <a:schemeClr val="bg1"/>
                </a:solidFill>
                <a:latin typeface="Centaur" panose="02030504050205020304" pitchFamily="18" charset="0"/>
              </a:rPr>
              <a:t>a</a:t>
            </a:r>
            <a:r>
              <a:rPr lang="en-US" sz="3600" i="1" dirty="0" smtClean="0">
                <a:solidFill>
                  <a:schemeClr val="bg1"/>
                </a:solidFill>
                <a:latin typeface="Centaur" panose="02030504050205020304" pitchFamily="18" charset="0"/>
              </a:rPr>
              <a:t>nd took some cheese to eat […]</a:t>
            </a:r>
          </a:p>
          <a:p>
            <a:pPr algn="l">
              <a:spcBef>
                <a:spcPts val="0"/>
              </a:spcBef>
            </a:pPr>
            <a:r>
              <a:rPr lang="en-US" sz="3600" i="1" dirty="0" smtClean="0">
                <a:solidFill>
                  <a:schemeClr val="bg1"/>
                </a:solidFill>
                <a:latin typeface="Centaur" panose="02030504050205020304" pitchFamily="18" charset="0"/>
              </a:rPr>
              <a:t>[they meet the Cyclops and he asks them what they are doing in his cave]</a:t>
            </a:r>
          </a:p>
          <a:p>
            <a:pPr algn="l">
              <a:spcBef>
                <a:spcPts val="0"/>
              </a:spcBef>
            </a:pPr>
            <a:r>
              <a:rPr lang="en-US" sz="3600" i="1" dirty="0" smtClean="0">
                <a:solidFill>
                  <a:schemeClr val="bg1"/>
                </a:solidFill>
                <a:latin typeface="Centaur" panose="02030504050205020304" pitchFamily="18" charset="0"/>
              </a:rPr>
              <a:t>“We are from Troy, Achaeans, blown off course […]</a:t>
            </a:r>
          </a:p>
          <a:p>
            <a:pPr algn="l">
              <a:spcBef>
                <a:spcPts val="0"/>
              </a:spcBef>
            </a:pPr>
            <a:r>
              <a:rPr lang="en-US" sz="3600" i="1" dirty="0" smtClean="0">
                <a:solidFill>
                  <a:schemeClr val="bg1"/>
                </a:solidFill>
                <a:latin typeface="Centaur" panose="02030504050205020304" pitchFamily="18" charset="0"/>
              </a:rPr>
              <a:t>It was our luck to come here; here we stand,</a:t>
            </a:r>
          </a:p>
          <a:p>
            <a:pPr algn="l">
              <a:spcBef>
                <a:spcPts val="0"/>
              </a:spcBef>
            </a:pPr>
            <a:r>
              <a:rPr lang="en-US" sz="3600" i="1" dirty="0">
                <a:solidFill>
                  <a:schemeClr val="bg1"/>
                </a:solidFill>
                <a:latin typeface="Centaur" panose="02030504050205020304" pitchFamily="18" charset="0"/>
              </a:rPr>
              <a:t>b</a:t>
            </a:r>
            <a:r>
              <a:rPr lang="en-US" sz="3600" i="1" dirty="0" smtClean="0">
                <a:solidFill>
                  <a:schemeClr val="bg1"/>
                </a:solidFill>
                <a:latin typeface="Centaur" panose="02030504050205020304" pitchFamily="18" charset="0"/>
              </a:rPr>
              <a:t>eholden for your help, or any gifts</a:t>
            </a:r>
          </a:p>
          <a:p>
            <a:pPr algn="l">
              <a:spcBef>
                <a:spcPts val="0"/>
              </a:spcBef>
            </a:pPr>
            <a:r>
              <a:rPr lang="en-US" sz="3600" i="1" dirty="0" smtClean="0">
                <a:solidFill>
                  <a:schemeClr val="bg1"/>
                </a:solidFill>
                <a:latin typeface="Centaur" panose="02030504050205020304" pitchFamily="18" charset="0"/>
              </a:rPr>
              <a:t>you give – as custom is to honor strangers.</a:t>
            </a:r>
          </a:p>
          <a:p>
            <a:pPr algn="l">
              <a:spcBef>
                <a:spcPts val="0"/>
              </a:spcBef>
            </a:pPr>
            <a:r>
              <a:rPr lang="en-US" sz="3600" i="1" dirty="0" smtClean="0">
                <a:solidFill>
                  <a:schemeClr val="bg1"/>
                </a:solidFill>
                <a:latin typeface="Centaur" panose="02030504050205020304" pitchFamily="18" charset="0"/>
              </a:rPr>
              <a:t>We would entreat you, great Sir, have a care</a:t>
            </a:r>
          </a:p>
          <a:p>
            <a:pPr algn="l">
              <a:spcBef>
                <a:spcPts val="0"/>
              </a:spcBef>
            </a:pPr>
            <a:r>
              <a:rPr lang="en-US" sz="3600" i="1" dirty="0" smtClean="0">
                <a:solidFill>
                  <a:schemeClr val="bg1"/>
                </a:solidFill>
                <a:latin typeface="Centaur" panose="02030504050205020304" pitchFamily="18" charset="0"/>
              </a:rPr>
              <a:t>for the gods’ courtesy; Zeus will avenge</a:t>
            </a:r>
          </a:p>
          <a:p>
            <a:pPr algn="l">
              <a:spcBef>
                <a:spcPts val="0"/>
              </a:spcBef>
            </a:pPr>
            <a:r>
              <a:rPr lang="en-US" sz="3600" i="1" dirty="0" smtClean="0">
                <a:solidFill>
                  <a:schemeClr val="bg1"/>
                </a:solidFill>
                <a:latin typeface="Centaur" panose="02030504050205020304" pitchFamily="18" charset="0"/>
              </a:rPr>
              <a:t>the unoffending guest.”</a:t>
            </a:r>
          </a:p>
          <a:p>
            <a:pPr algn="l">
              <a:spcBef>
                <a:spcPts val="0"/>
              </a:spcBef>
            </a:pPr>
            <a:endParaRPr lang="en-US" sz="3600" i="1" dirty="0">
              <a:solidFill>
                <a:schemeClr val="bg1"/>
              </a:solidFill>
              <a:latin typeface="Centaur" panose="02030504050205020304" pitchFamily="18" charset="0"/>
            </a:endParaRPr>
          </a:p>
        </p:txBody>
      </p:sp>
      <p:sp>
        <p:nvSpPr>
          <p:cNvPr id="4" name="Subtitle 2"/>
          <p:cNvSpPr txBox="1">
            <a:spLocks/>
          </p:cNvSpPr>
          <p:nvPr/>
        </p:nvSpPr>
        <p:spPr>
          <a:xfrm>
            <a:off x="539262" y="1505243"/>
            <a:ext cx="5369169" cy="5022166"/>
          </a:xfrm>
          <a:prstGeom prst="rect">
            <a:avLst/>
          </a:prstGeom>
        </p:spPr>
        <p:txBody>
          <a:bodyPr vert="horz" lIns="91440" tIns="45720" rIns="91440" bIns="45720" rtlCol="0">
            <a:normAutofit fontScale="925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571500" indent="-571500" algn="l">
              <a:buFont typeface="Arial" panose="020B0604020202020204" pitchFamily="34" charset="0"/>
              <a:buChar char="•"/>
            </a:pPr>
            <a:r>
              <a:rPr lang="en-US" sz="3600" dirty="0" smtClean="0">
                <a:solidFill>
                  <a:schemeClr val="bg1"/>
                </a:solidFill>
                <a:latin typeface="Centaur" panose="02030504050205020304" pitchFamily="18" charset="0"/>
              </a:rPr>
              <a:t>The Cyclopes aren’t human and don’t respect human laws. How do you think they are going to feel about </a:t>
            </a:r>
            <a:r>
              <a:rPr lang="en-US" sz="3600" i="1" dirty="0" smtClean="0">
                <a:solidFill>
                  <a:schemeClr val="bg1"/>
                </a:solidFill>
                <a:latin typeface="Centaur" panose="02030504050205020304" pitchFamily="18" charset="0"/>
              </a:rPr>
              <a:t>xenia</a:t>
            </a:r>
            <a:r>
              <a:rPr lang="en-US" sz="3600" dirty="0" smtClean="0">
                <a:solidFill>
                  <a:schemeClr val="bg1"/>
                </a:solidFill>
                <a:latin typeface="Centaur" panose="02030504050205020304" pitchFamily="18" charset="0"/>
              </a:rPr>
              <a:t>?</a:t>
            </a:r>
          </a:p>
          <a:p>
            <a:pPr marL="571500" indent="-571500" algn="l">
              <a:buFont typeface="Arial" panose="020B0604020202020204" pitchFamily="34" charset="0"/>
              <a:buChar char="•"/>
            </a:pPr>
            <a:r>
              <a:rPr lang="en-US" sz="3600" dirty="0" smtClean="0">
                <a:solidFill>
                  <a:schemeClr val="bg1"/>
                </a:solidFill>
                <a:latin typeface="Centaur" panose="02030504050205020304" pitchFamily="18" charset="0"/>
              </a:rPr>
              <a:t>Odysseus and his men just go into </a:t>
            </a:r>
            <a:r>
              <a:rPr lang="en-US" sz="3600" dirty="0" err="1" smtClean="0">
                <a:solidFill>
                  <a:schemeClr val="bg1"/>
                </a:solidFill>
                <a:latin typeface="Centaur" panose="02030504050205020304" pitchFamily="18" charset="0"/>
              </a:rPr>
              <a:t>Polyphemos</a:t>
            </a:r>
            <a:r>
              <a:rPr lang="en-US" sz="3600" dirty="0" smtClean="0">
                <a:solidFill>
                  <a:schemeClr val="bg1"/>
                </a:solidFill>
                <a:latin typeface="Centaur" panose="02030504050205020304" pitchFamily="18" charset="0"/>
              </a:rPr>
              <a:t>’ cave and make themselves at home. (His crew also suggest stealing from the Cyclops.) Are they being good guests?</a:t>
            </a:r>
            <a:endParaRPr lang="en-US" sz="3600" dirty="0">
              <a:solidFill>
                <a:schemeClr val="bg1"/>
              </a:solidFill>
              <a:latin typeface="Centaur" panose="02030504050205020304" pitchFamily="18" charset="0"/>
            </a:endParaRPr>
          </a:p>
        </p:txBody>
      </p:sp>
    </p:spTree>
    <p:extLst>
      <p:ext uri="{BB962C8B-B14F-4D97-AF65-F5344CB8AC3E}">
        <p14:creationId xmlns:p14="http://schemas.microsoft.com/office/powerpoint/2010/main" val="169884263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7000"/>
            <a:lum/>
          </a:blip>
          <a:srcRect/>
          <a:stretch>
            <a:fillRect t="-17000" r="-21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56382" y="278301"/>
            <a:ext cx="11249464" cy="1578634"/>
          </a:xfrm>
          <a:effectLst>
            <a:outerShdw blurRad="50800" dist="50800" dir="5400000" algn="ctr" rotWithShape="0">
              <a:srgbClr val="7030A0"/>
            </a:outerShdw>
          </a:effectLst>
        </p:spPr>
        <p:txBody>
          <a:bodyPr>
            <a:noAutofit/>
          </a:bodyPr>
          <a:lstStyle/>
          <a:p>
            <a:pPr algn="l"/>
            <a:r>
              <a:rPr lang="en-US" sz="12000" dirty="0" smtClean="0">
                <a:solidFill>
                  <a:schemeClr val="bg1"/>
                </a:solidFill>
                <a:effectLst>
                  <a:outerShdw blurRad="50800" dist="38100" dir="5400000" algn="t" rotWithShape="0">
                    <a:prstClr val="black">
                      <a:alpha val="40000"/>
                    </a:prstClr>
                  </a:outerShdw>
                </a:effectLst>
                <a:latin typeface="Poseidon AOE" panose="02000606020000020004" pitchFamily="2" charset="0"/>
              </a:rPr>
              <a:t>What’s in a Name?</a:t>
            </a:r>
            <a:endParaRPr lang="en-US" sz="12000" dirty="0">
              <a:solidFill>
                <a:schemeClr val="bg1"/>
              </a:solidFill>
              <a:effectLst>
                <a:outerShdw blurRad="50800" dist="38100" dir="5400000" algn="t" rotWithShape="0">
                  <a:prstClr val="black">
                    <a:alpha val="40000"/>
                  </a:prstClr>
                </a:outerShdw>
              </a:effectLst>
              <a:latin typeface="Poseidon AOE" panose="02000606020000020004" pitchFamily="2" charset="0"/>
            </a:endParaRPr>
          </a:p>
        </p:txBody>
      </p:sp>
      <p:sp>
        <p:nvSpPr>
          <p:cNvPr id="4" name="Subtitle 2"/>
          <p:cNvSpPr txBox="1">
            <a:spLocks/>
          </p:cNvSpPr>
          <p:nvPr/>
        </p:nvSpPr>
        <p:spPr>
          <a:xfrm>
            <a:off x="539262" y="1955409"/>
            <a:ext cx="6550855" cy="45720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571500" indent="-571500" algn="l">
              <a:buFont typeface="Arial" panose="020B0604020202020204" pitchFamily="34" charset="0"/>
              <a:buChar char="•"/>
            </a:pPr>
            <a:r>
              <a:rPr lang="en-US" sz="3600" dirty="0" smtClean="0">
                <a:solidFill>
                  <a:schemeClr val="bg1"/>
                </a:solidFill>
                <a:latin typeface="Centaur" panose="02030504050205020304" pitchFamily="18" charset="0"/>
              </a:rPr>
              <a:t>The name “</a:t>
            </a:r>
            <a:r>
              <a:rPr lang="en-US" sz="3600" dirty="0" err="1" smtClean="0">
                <a:solidFill>
                  <a:schemeClr val="bg1"/>
                </a:solidFill>
                <a:latin typeface="Centaur" panose="02030504050205020304" pitchFamily="18" charset="0"/>
              </a:rPr>
              <a:t>Polyphemos</a:t>
            </a:r>
            <a:r>
              <a:rPr lang="en-US" sz="3600" dirty="0" smtClean="0">
                <a:solidFill>
                  <a:schemeClr val="bg1"/>
                </a:solidFill>
                <a:latin typeface="Centaur" panose="02030504050205020304" pitchFamily="18" charset="0"/>
              </a:rPr>
              <a:t>” actually means “wordy” (from “many words”). Does that describe the Cyclops? Is </a:t>
            </a:r>
            <a:r>
              <a:rPr lang="en-US" sz="3600" dirty="0" err="1" smtClean="0">
                <a:solidFill>
                  <a:schemeClr val="bg1"/>
                </a:solidFill>
                <a:latin typeface="Centaur" panose="02030504050205020304" pitchFamily="18" charset="0"/>
              </a:rPr>
              <a:t>Polyphemos</a:t>
            </a:r>
            <a:r>
              <a:rPr lang="en-US" sz="3600" dirty="0" smtClean="0">
                <a:solidFill>
                  <a:schemeClr val="bg1"/>
                </a:solidFill>
                <a:latin typeface="Centaur" panose="02030504050205020304" pitchFamily="18" charset="0"/>
              </a:rPr>
              <a:t> good with words</a:t>
            </a:r>
            <a:r>
              <a:rPr lang="en-US" sz="3600" dirty="0" smtClean="0">
                <a:solidFill>
                  <a:schemeClr val="bg1"/>
                </a:solidFill>
                <a:latin typeface="Centaur" panose="02030504050205020304" pitchFamily="18" charset="0"/>
              </a:rPr>
              <a:t>?</a:t>
            </a:r>
          </a:p>
          <a:p>
            <a:pPr marL="571500" indent="-571500" algn="l">
              <a:buFont typeface="Arial" panose="020B0604020202020204" pitchFamily="34" charset="0"/>
              <a:buChar char="•"/>
            </a:pPr>
            <a:r>
              <a:rPr lang="en-US" sz="3600" dirty="0" smtClean="0">
                <a:solidFill>
                  <a:schemeClr val="bg1"/>
                </a:solidFill>
                <a:latin typeface="Centaur" panose="02030504050205020304" pitchFamily="18" charset="0"/>
              </a:rPr>
              <a:t>This is called VERBAL IRONY – when the words used are the opposite of what they mean.</a:t>
            </a:r>
            <a:endParaRPr lang="en-US" sz="3600" dirty="0">
              <a:solidFill>
                <a:schemeClr val="bg1"/>
              </a:solidFill>
              <a:latin typeface="Centaur" panose="02030504050205020304" pitchFamily="18" charset="0"/>
            </a:endParaRPr>
          </a:p>
        </p:txBody>
      </p:sp>
    </p:spTree>
    <p:extLst>
      <p:ext uri="{BB962C8B-B14F-4D97-AF65-F5344CB8AC3E}">
        <p14:creationId xmlns:p14="http://schemas.microsoft.com/office/powerpoint/2010/main" val="11337786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7000"/>
            <a:lum/>
          </a:blip>
          <a:srcRect/>
          <a:stretch>
            <a:fillRect t="-17000" r="-21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56382" y="278301"/>
            <a:ext cx="11249464" cy="1578634"/>
          </a:xfrm>
          <a:effectLst>
            <a:outerShdw blurRad="50800" dist="50800" dir="5400000" algn="ctr" rotWithShape="0">
              <a:srgbClr val="7030A0"/>
            </a:outerShdw>
          </a:effectLst>
        </p:spPr>
        <p:txBody>
          <a:bodyPr>
            <a:noAutofit/>
          </a:bodyPr>
          <a:lstStyle/>
          <a:p>
            <a:pPr algn="l"/>
            <a:r>
              <a:rPr lang="en-US" sz="12000" dirty="0" smtClean="0">
                <a:solidFill>
                  <a:schemeClr val="bg1"/>
                </a:solidFill>
                <a:effectLst>
                  <a:outerShdw blurRad="50800" dist="38100" dir="5400000" algn="t" rotWithShape="0">
                    <a:prstClr val="black">
                      <a:alpha val="40000"/>
                    </a:prstClr>
                  </a:outerShdw>
                </a:effectLst>
                <a:latin typeface="Poseidon AOE" panose="02000606020000020004" pitchFamily="2" charset="0"/>
              </a:rPr>
              <a:t>Speaking of Irony…</a:t>
            </a:r>
            <a:endParaRPr lang="en-US" sz="12000" dirty="0">
              <a:solidFill>
                <a:schemeClr val="bg1"/>
              </a:solidFill>
              <a:effectLst>
                <a:outerShdw blurRad="50800" dist="38100" dir="5400000" algn="t" rotWithShape="0">
                  <a:prstClr val="black">
                    <a:alpha val="40000"/>
                  </a:prstClr>
                </a:outerShdw>
              </a:effectLst>
              <a:latin typeface="Poseidon AOE" panose="02000606020000020004" pitchFamily="2" charset="0"/>
            </a:endParaRPr>
          </a:p>
        </p:txBody>
      </p:sp>
      <p:sp>
        <p:nvSpPr>
          <p:cNvPr id="4" name="Subtitle 2"/>
          <p:cNvSpPr txBox="1">
            <a:spLocks/>
          </p:cNvSpPr>
          <p:nvPr/>
        </p:nvSpPr>
        <p:spPr>
          <a:xfrm>
            <a:off x="539262" y="1955409"/>
            <a:ext cx="6550855" cy="45720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571500" indent="-571500" algn="l">
              <a:buFont typeface="Arial" panose="020B0604020202020204" pitchFamily="34" charset="0"/>
              <a:buChar char="•"/>
            </a:pPr>
            <a:r>
              <a:rPr lang="en-US" sz="3600" dirty="0" smtClean="0">
                <a:solidFill>
                  <a:schemeClr val="bg1"/>
                </a:solidFill>
                <a:latin typeface="Centaur" panose="02030504050205020304" pitchFamily="18" charset="0"/>
              </a:rPr>
              <a:t>DRAMATIC IRONY is where the reader is aware of something that characters in the story do not know.</a:t>
            </a:r>
          </a:p>
          <a:p>
            <a:pPr marL="571500" indent="-571500" algn="l">
              <a:buFont typeface="Arial" panose="020B0604020202020204" pitchFamily="34" charset="0"/>
              <a:buChar char="•"/>
            </a:pPr>
            <a:r>
              <a:rPr lang="en-US" sz="3600" dirty="0" smtClean="0">
                <a:solidFill>
                  <a:schemeClr val="bg1"/>
                </a:solidFill>
                <a:latin typeface="Centaur" panose="02030504050205020304" pitchFamily="18" charset="0"/>
              </a:rPr>
              <a:t>When Odysseus and his crew are escaping under the sheep, and </a:t>
            </a:r>
            <a:r>
              <a:rPr lang="en-US" sz="3600" dirty="0" err="1" smtClean="0">
                <a:solidFill>
                  <a:schemeClr val="bg1"/>
                </a:solidFill>
                <a:latin typeface="Centaur" panose="02030504050205020304" pitchFamily="18" charset="0"/>
              </a:rPr>
              <a:t>Polyphemos</a:t>
            </a:r>
            <a:r>
              <a:rPr lang="en-US" sz="3600" dirty="0" smtClean="0">
                <a:solidFill>
                  <a:schemeClr val="bg1"/>
                </a:solidFill>
                <a:latin typeface="Centaur" panose="02030504050205020304" pitchFamily="18" charset="0"/>
              </a:rPr>
              <a:t> doesn’t realize it, that is an example of dramatic irony.</a:t>
            </a:r>
            <a:endParaRPr lang="en-US" sz="3600" dirty="0">
              <a:solidFill>
                <a:schemeClr val="bg1"/>
              </a:solidFill>
              <a:latin typeface="Centaur" panose="02030504050205020304" pitchFamily="18" charset="0"/>
            </a:endParaRPr>
          </a:p>
        </p:txBody>
      </p:sp>
    </p:spTree>
    <p:extLst>
      <p:ext uri="{BB962C8B-B14F-4D97-AF65-F5344CB8AC3E}">
        <p14:creationId xmlns:p14="http://schemas.microsoft.com/office/powerpoint/2010/main" val="23877344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7000"/>
            <a:lum/>
          </a:blip>
          <a:srcRect/>
          <a:stretch>
            <a:fillRect t="-17000" r="-21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56382" y="278301"/>
            <a:ext cx="11249464" cy="1578634"/>
          </a:xfrm>
          <a:effectLst>
            <a:outerShdw blurRad="50800" dist="50800" dir="5400000" algn="ctr" rotWithShape="0">
              <a:srgbClr val="7030A0"/>
            </a:outerShdw>
          </a:effectLst>
        </p:spPr>
        <p:txBody>
          <a:bodyPr>
            <a:noAutofit/>
          </a:bodyPr>
          <a:lstStyle/>
          <a:p>
            <a:pPr algn="l"/>
            <a:r>
              <a:rPr lang="en-US" sz="12000" dirty="0" smtClean="0">
                <a:solidFill>
                  <a:schemeClr val="bg1"/>
                </a:solidFill>
                <a:effectLst>
                  <a:outerShdw blurRad="50800" dist="38100" dir="5400000" algn="t" rotWithShape="0">
                    <a:prstClr val="black">
                      <a:alpha val="40000"/>
                    </a:prstClr>
                  </a:outerShdw>
                </a:effectLst>
                <a:latin typeface="Poseidon AOE" panose="02000606020000020004" pitchFamily="2" charset="0"/>
              </a:rPr>
              <a:t>A Quick Science Lesson</a:t>
            </a:r>
            <a:endParaRPr lang="en-US" sz="12000" dirty="0">
              <a:solidFill>
                <a:schemeClr val="bg1"/>
              </a:solidFill>
              <a:effectLst>
                <a:outerShdw blurRad="50800" dist="38100" dir="5400000" algn="t" rotWithShape="0">
                  <a:prstClr val="black">
                    <a:alpha val="40000"/>
                  </a:prstClr>
                </a:outerShdw>
              </a:effectLst>
              <a:latin typeface="Poseidon AOE" panose="02000606020000020004" pitchFamily="2" charset="0"/>
            </a:endParaRPr>
          </a:p>
        </p:txBody>
      </p:sp>
      <p:sp>
        <p:nvSpPr>
          <p:cNvPr id="4" name="Subtitle 2"/>
          <p:cNvSpPr txBox="1">
            <a:spLocks/>
          </p:cNvSpPr>
          <p:nvPr/>
        </p:nvSpPr>
        <p:spPr>
          <a:xfrm>
            <a:off x="539262" y="1645920"/>
            <a:ext cx="6550855" cy="4881489"/>
          </a:xfrm>
          <a:prstGeom prst="rect">
            <a:avLst/>
          </a:prstGeom>
        </p:spPr>
        <p:txBody>
          <a:bodyPr vert="horz" lIns="91440" tIns="45720" rIns="91440" bIns="45720" rtlCol="0">
            <a:normAutofit fontScale="9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571500" indent="-571500" algn="l">
              <a:buFont typeface="Arial" panose="020B0604020202020204" pitchFamily="34" charset="0"/>
              <a:buChar char="•"/>
            </a:pPr>
            <a:r>
              <a:rPr lang="en-US" sz="3600" dirty="0" smtClean="0">
                <a:solidFill>
                  <a:schemeClr val="bg1"/>
                </a:solidFill>
                <a:latin typeface="Centaur" panose="02030504050205020304" pitchFamily="18" charset="0"/>
              </a:rPr>
              <a:t>In terms of vision, our depth perception – that is, our ability to see in three dimensions and judge an object’s distance from ourselves – comes from having two eyes. Because the left eye and the right eye see from slightly different angles, those two images combined give us our 3D reality.</a:t>
            </a:r>
          </a:p>
          <a:p>
            <a:pPr marL="571500" indent="-571500" algn="l">
              <a:buFont typeface="Arial" panose="020B0604020202020204" pitchFamily="34" charset="0"/>
              <a:buChar char="•"/>
            </a:pPr>
            <a:r>
              <a:rPr lang="en-US" sz="3600" dirty="0" smtClean="0">
                <a:solidFill>
                  <a:schemeClr val="bg1"/>
                </a:solidFill>
                <a:latin typeface="Centaur" panose="02030504050205020304" pitchFamily="18" charset="0"/>
              </a:rPr>
              <a:t>If someone only had one eye, though, the world would appear more flat – like a painting. They would not have depth perception.</a:t>
            </a:r>
            <a:endParaRPr lang="en-US" sz="3600" dirty="0">
              <a:solidFill>
                <a:schemeClr val="bg1"/>
              </a:solidFill>
              <a:latin typeface="Centaur" panose="02030504050205020304" pitchFamily="18" charset="0"/>
            </a:endParaRPr>
          </a:p>
        </p:txBody>
      </p:sp>
      <p:pic>
        <p:nvPicPr>
          <p:cNvPr id="6" name="Picture 5"/>
          <p:cNvPicPr>
            <a:picLocks noChangeAspect="1"/>
          </p:cNvPicPr>
          <p:nvPr/>
        </p:nvPicPr>
        <p:blipFill>
          <a:blip r:embed="rId3"/>
          <a:stretch>
            <a:fillRect/>
          </a:stretch>
        </p:blipFill>
        <p:spPr>
          <a:xfrm>
            <a:off x="7272997" y="1645920"/>
            <a:ext cx="4676775" cy="3543300"/>
          </a:xfrm>
          <a:prstGeom prst="rect">
            <a:avLst/>
          </a:prstGeom>
        </p:spPr>
      </p:pic>
    </p:spTree>
    <p:extLst>
      <p:ext uri="{BB962C8B-B14F-4D97-AF65-F5344CB8AC3E}">
        <p14:creationId xmlns:p14="http://schemas.microsoft.com/office/powerpoint/2010/main" val="264142096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7000"/>
            <a:lum/>
          </a:blip>
          <a:srcRect/>
          <a:stretch>
            <a:fillRect t="-17000" r="-21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56382" y="278301"/>
            <a:ext cx="11249464" cy="1578634"/>
          </a:xfrm>
          <a:effectLst>
            <a:outerShdw blurRad="50800" dist="50800" dir="5400000" algn="ctr" rotWithShape="0">
              <a:srgbClr val="7030A0"/>
            </a:outerShdw>
          </a:effectLst>
        </p:spPr>
        <p:txBody>
          <a:bodyPr>
            <a:noAutofit/>
          </a:bodyPr>
          <a:lstStyle/>
          <a:p>
            <a:pPr algn="l"/>
            <a:r>
              <a:rPr lang="en-US" sz="12000" dirty="0" smtClean="0">
                <a:solidFill>
                  <a:schemeClr val="bg1"/>
                </a:solidFill>
                <a:effectLst>
                  <a:outerShdw blurRad="50800" dist="38100" dir="5400000" algn="t" rotWithShape="0">
                    <a:prstClr val="black">
                      <a:alpha val="40000"/>
                    </a:prstClr>
                  </a:outerShdw>
                </a:effectLst>
                <a:latin typeface="Poseidon AOE" panose="02000606020000020004" pitchFamily="2" charset="0"/>
              </a:rPr>
              <a:t>Arrogant Odysseus</a:t>
            </a:r>
            <a:endParaRPr lang="en-US" sz="12000" dirty="0">
              <a:solidFill>
                <a:schemeClr val="bg1"/>
              </a:solidFill>
              <a:effectLst>
                <a:outerShdw blurRad="50800" dist="38100" dir="5400000" algn="t" rotWithShape="0">
                  <a:prstClr val="black">
                    <a:alpha val="40000"/>
                  </a:prstClr>
                </a:outerShdw>
              </a:effectLst>
              <a:latin typeface="Poseidon AOE" panose="02000606020000020004" pitchFamily="2" charset="0"/>
            </a:endParaRPr>
          </a:p>
        </p:txBody>
      </p:sp>
      <p:sp>
        <p:nvSpPr>
          <p:cNvPr id="3" name="Subtitle 2"/>
          <p:cNvSpPr>
            <a:spLocks noGrp="1"/>
          </p:cNvSpPr>
          <p:nvPr>
            <p:ph type="subTitle" idx="1"/>
          </p:nvPr>
        </p:nvSpPr>
        <p:spPr>
          <a:xfrm>
            <a:off x="539262" y="1778563"/>
            <a:ext cx="6550855" cy="1963443"/>
          </a:xfrm>
          <a:solidFill>
            <a:srgbClr val="7030A0">
              <a:alpha val="33000"/>
            </a:srgbClr>
          </a:solidFill>
          <a:effectLst>
            <a:outerShdw blurRad="50800" dist="50800" dir="5400000" algn="ctr" rotWithShape="0">
              <a:srgbClr val="000000"/>
            </a:outerShdw>
          </a:effectLst>
        </p:spPr>
        <p:txBody>
          <a:bodyPr>
            <a:normAutofit fontScale="70000" lnSpcReduction="20000"/>
          </a:bodyPr>
          <a:lstStyle/>
          <a:p>
            <a:pPr algn="l">
              <a:spcBef>
                <a:spcPts val="0"/>
              </a:spcBef>
            </a:pPr>
            <a:r>
              <a:rPr lang="en-US" sz="3600" i="1" dirty="0" smtClean="0">
                <a:solidFill>
                  <a:schemeClr val="bg1"/>
                </a:solidFill>
                <a:latin typeface="Centaur" panose="02030504050205020304" pitchFamily="18" charset="0"/>
              </a:rPr>
              <a:t>[Odysseus yells at </a:t>
            </a:r>
            <a:r>
              <a:rPr lang="en-US" sz="3600" i="1" dirty="0" err="1" smtClean="0">
                <a:solidFill>
                  <a:schemeClr val="bg1"/>
                </a:solidFill>
                <a:latin typeface="Centaur" panose="02030504050205020304" pitchFamily="18" charset="0"/>
              </a:rPr>
              <a:t>Polyphemos</a:t>
            </a:r>
            <a:r>
              <a:rPr lang="en-US" sz="3600" i="1" dirty="0" smtClean="0">
                <a:solidFill>
                  <a:schemeClr val="bg1"/>
                </a:solidFill>
                <a:latin typeface="Centaur" panose="02030504050205020304" pitchFamily="18" charset="0"/>
              </a:rPr>
              <a:t> after he and his men have escaped]</a:t>
            </a:r>
          </a:p>
          <a:p>
            <a:pPr algn="l">
              <a:spcBef>
                <a:spcPts val="0"/>
              </a:spcBef>
            </a:pPr>
            <a:r>
              <a:rPr lang="en-US" sz="3600" i="1" dirty="0" smtClean="0">
                <a:solidFill>
                  <a:schemeClr val="bg1"/>
                </a:solidFill>
                <a:latin typeface="Centaur" panose="02030504050205020304" pitchFamily="18" charset="0"/>
              </a:rPr>
              <a:t>“Cyclops, if ever mortal man inquire</a:t>
            </a:r>
          </a:p>
          <a:p>
            <a:pPr algn="l">
              <a:spcBef>
                <a:spcPts val="0"/>
              </a:spcBef>
            </a:pPr>
            <a:r>
              <a:rPr lang="en-US" sz="3600" i="1" dirty="0" smtClean="0">
                <a:solidFill>
                  <a:schemeClr val="bg1"/>
                </a:solidFill>
                <a:latin typeface="Centaur" panose="02030504050205020304" pitchFamily="18" charset="0"/>
              </a:rPr>
              <a:t>How you were put to shame and blinded, tell him</a:t>
            </a:r>
          </a:p>
          <a:p>
            <a:pPr algn="l">
              <a:spcBef>
                <a:spcPts val="0"/>
              </a:spcBef>
            </a:pPr>
            <a:r>
              <a:rPr lang="en-US" sz="3600" i="1" dirty="0" smtClean="0">
                <a:solidFill>
                  <a:schemeClr val="bg1"/>
                </a:solidFill>
                <a:latin typeface="Centaur" panose="02030504050205020304" pitchFamily="18" charset="0"/>
              </a:rPr>
              <a:t>Odysseus, raider of cities, took your eye:</a:t>
            </a:r>
          </a:p>
          <a:p>
            <a:pPr algn="l">
              <a:spcBef>
                <a:spcPts val="0"/>
              </a:spcBef>
            </a:pPr>
            <a:r>
              <a:rPr lang="en-US" sz="3600" i="1" dirty="0" smtClean="0">
                <a:solidFill>
                  <a:schemeClr val="bg1"/>
                </a:solidFill>
                <a:latin typeface="Centaur" panose="02030504050205020304" pitchFamily="18" charset="0"/>
              </a:rPr>
              <a:t>Laertes’ son, whose home’s on Ithaca!”</a:t>
            </a:r>
          </a:p>
          <a:p>
            <a:pPr algn="l">
              <a:spcBef>
                <a:spcPts val="0"/>
              </a:spcBef>
            </a:pPr>
            <a:endParaRPr lang="en-US" sz="3600" i="1" dirty="0">
              <a:solidFill>
                <a:schemeClr val="bg1"/>
              </a:solidFill>
              <a:latin typeface="Centaur" panose="02030504050205020304" pitchFamily="18" charset="0"/>
            </a:endParaRPr>
          </a:p>
        </p:txBody>
      </p:sp>
      <p:sp>
        <p:nvSpPr>
          <p:cNvPr id="4" name="Subtitle 2"/>
          <p:cNvSpPr txBox="1">
            <a:spLocks/>
          </p:cNvSpPr>
          <p:nvPr/>
        </p:nvSpPr>
        <p:spPr>
          <a:xfrm>
            <a:off x="539262" y="4079631"/>
            <a:ext cx="6550855" cy="2447778"/>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571500" indent="-571500" algn="l">
              <a:buFont typeface="Arial" panose="020B0604020202020204" pitchFamily="34" charset="0"/>
              <a:buChar char="•"/>
            </a:pPr>
            <a:r>
              <a:rPr lang="en-US" sz="3600" dirty="0" smtClean="0">
                <a:solidFill>
                  <a:schemeClr val="bg1"/>
                </a:solidFill>
                <a:latin typeface="Centaur" panose="02030504050205020304" pitchFamily="18" charset="0"/>
              </a:rPr>
              <a:t>Odysseus just can’t resist telling </a:t>
            </a:r>
            <a:r>
              <a:rPr lang="en-US" sz="3600" dirty="0" err="1" smtClean="0">
                <a:solidFill>
                  <a:schemeClr val="bg1"/>
                </a:solidFill>
                <a:latin typeface="Centaur" panose="02030504050205020304" pitchFamily="18" charset="0"/>
              </a:rPr>
              <a:t>Polyphemos</a:t>
            </a:r>
            <a:r>
              <a:rPr lang="en-US" sz="3600" dirty="0" smtClean="0">
                <a:solidFill>
                  <a:schemeClr val="bg1"/>
                </a:solidFill>
                <a:latin typeface="Centaur" panose="02030504050205020304" pitchFamily="18" charset="0"/>
              </a:rPr>
              <a:t> his real name. I bet that’s going to work out well for him</a:t>
            </a:r>
            <a:r>
              <a:rPr lang="en-US" sz="3600" dirty="0" smtClean="0">
                <a:solidFill>
                  <a:schemeClr val="bg1"/>
                </a:solidFill>
                <a:latin typeface="Centaur" panose="02030504050205020304" pitchFamily="18" charset="0"/>
              </a:rPr>
              <a:t>.</a:t>
            </a:r>
          </a:p>
          <a:p>
            <a:pPr marL="571500" indent="-571500" algn="l">
              <a:buFont typeface="Arial" panose="020B0604020202020204" pitchFamily="34" charset="0"/>
              <a:buChar char="•"/>
            </a:pPr>
            <a:r>
              <a:rPr lang="en-US" sz="3600" u="sng" dirty="0" smtClean="0">
                <a:solidFill>
                  <a:schemeClr val="bg1"/>
                </a:solidFill>
                <a:latin typeface="Centaur" panose="02030504050205020304" pitchFamily="18" charset="0"/>
              </a:rPr>
              <a:t>This is called HUBRIS – arrogance that leads to downfall.</a:t>
            </a:r>
            <a:endParaRPr lang="en-US" sz="3600" u="sng" dirty="0">
              <a:solidFill>
                <a:schemeClr val="bg1"/>
              </a:solidFill>
              <a:latin typeface="Centaur" panose="02030504050205020304" pitchFamily="18" charset="0"/>
            </a:endParaRPr>
          </a:p>
        </p:txBody>
      </p:sp>
    </p:spTree>
    <p:extLst>
      <p:ext uri="{BB962C8B-B14F-4D97-AF65-F5344CB8AC3E}">
        <p14:creationId xmlns:p14="http://schemas.microsoft.com/office/powerpoint/2010/main" val="20730679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7000"/>
            <a:lum/>
          </a:blip>
          <a:srcRect/>
          <a:stretch>
            <a:fillRect t="-17000" r="-21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56382" y="278301"/>
            <a:ext cx="11249464" cy="1578634"/>
          </a:xfrm>
          <a:effectLst>
            <a:outerShdw blurRad="50800" dist="50800" dir="5400000" algn="ctr" rotWithShape="0">
              <a:srgbClr val="7030A0"/>
            </a:outerShdw>
          </a:effectLst>
        </p:spPr>
        <p:txBody>
          <a:bodyPr>
            <a:noAutofit/>
          </a:bodyPr>
          <a:lstStyle/>
          <a:p>
            <a:pPr algn="l"/>
            <a:r>
              <a:rPr lang="en-US" sz="12000" dirty="0" smtClean="0">
                <a:solidFill>
                  <a:schemeClr val="bg1"/>
                </a:solidFill>
                <a:effectLst>
                  <a:outerShdw blurRad="50800" dist="38100" dir="5400000" algn="t" rotWithShape="0">
                    <a:prstClr val="black">
                      <a:alpha val="40000"/>
                    </a:prstClr>
                  </a:outerShdw>
                </a:effectLst>
                <a:latin typeface="Poseidon AOE" panose="02000606020000020004" pitchFamily="2" charset="0"/>
              </a:rPr>
              <a:t>Who’s </a:t>
            </a:r>
            <a:r>
              <a:rPr lang="en-US" sz="12000" dirty="0" err="1" smtClean="0">
                <a:solidFill>
                  <a:schemeClr val="bg1"/>
                </a:solidFill>
                <a:effectLst>
                  <a:outerShdw blurRad="50800" dist="38100" dir="5400000" algn="t" rotWithShape="0">
                    <a:prstClr val="black">
                      <a:alpha val="40000"/>
                    </a:prstClr>
                  </a:outerShdw>
                </a:effectLst>
                <a:latin typeface="Poseidon AOE" panose="02000606020000020004" pitchFamily="2" charset="0"/>
              </a:rPr>
              <a:t>Yo</a:t>
            </a:r>
            <a:r>
              <a:rPr lang="en-US" sz="12000" dirty="0" smtClean="0">
                <a:solidFill>
                  <a:schemeClr val="bg1"/>
                </a:solidFill>
                <a:effectLst>
                  <a:outerShdw blurRad="50800" dist="38100" dir="5400000" algn="t" rotWithShape="0">
                    <a:prstClr val="black">
                      <a:alpha val="40000"/>
                    </a:prstClr>
                  </a:outerShdw>
                </a:effectLst>
                <a:latin typeface="Poseidon AOE" panose="02000606020000020004" pitchFamily="2" charset="0"/>
              </a:rPr>
              <a:t>’ Daddy?, Part 2</a:t>
            </a:r>
            <a:endParaRPr lang="en-US" sz="12000" dirty="0">
              <a:solidFill>
                <a:schemeClr val="bg1"/>
              </a:solidFill>
              <a:effectLst>
                <a:outerShdw blurRad="50800" dist="38100" dir="5400000" algn="t" rotWithShape="0">
                  <a:prstClr val="black">
                    <a:alpha val="40000"/>
                  </a:prstClr>
                </a:outerShdw>
              </a:effectLst>
              <a:latin typeface="Poseidon AOE" panose="02000606020000020004" pitchFamily="2" charset="0"/>
            </a:endParaRPr>
          </a:p>
        </p:txBody>
      </p:sp>
      <p:sp>
        <p:nvSpPr>
          <p:cNvPr id="3" name="Subtitle 2"/>
          <p:cNvSpPr>
            <a:spLocks noGrp="1"/>
          </p:cNvSpPr>
          <p:nvPr>
            <p:ph type="subTitle" idx="1"/>
          </p:nvPr>
        </p:nvSpPr>
        <p:spPr>
          <a:xfrm>
            <a:off x="5978769" y="2102120"/>
            <a:ext cx="5739619" cy="3567160"/>
          </a:xfrm>
          <a:solidFill>
            <a:srgbClr val="7030A0">
              <a:alpha val="33000"/>
            </a:srgbClr>
          </a:solidFill>
          <a:effectLst>
            <a:outerShdw blurRad="50800" dist="50800" dir="5400000" algn="ctr" rotWithShape="0">
              <a:srgbClr val="000000"/>
            </a:outerShdw>
          </a:effectLst>
        </p:spPr>
        <p:txBody>
          <a:bodyPr>
            <a:normAutofit fontScale="70000" lnSpcReduction="20000"/>
          </a:bodyPr>
          <a:lstStyle/>
          <a:p>
            <a:pPr algn="l">
              <a:spcBef>
                <a:spcPts val="0"/>
              </a:spcBef>
            </a:pPr>
            <a:r>
              <a:rPr lang="en-US" sz="3600" i="1" dirty="0" smtClean="0">
                <a:solidFill>
                  <a:schemeClr val="bg1"/>
                </a:solidFill>
                <a:latin typeface="Centaur" panose="02030504050205020304" pitchFamily="18" charset="0"/>
              </a:rPr>
              <a:t>And he stretched his hands out in his darkness</a:t>
            </a:r>
          </a:p>
          <a:p>
            <a:pPr algn="l">
              <a:spcBef>
                <a:spcPts val="0"/>
              </a:spcBef>
            </a:pPr>
            <a:r>
              <a:rPr lang="en-US" sz="3600" i="1" dirty="0" smtClean="0">
                <a:solidFill>
                  <a:schemeClr val="bg1"/>
                </a:solidFill>
                <a:latin typeface="Centaur" panose="02030504050205020304" pitchFamily="18" charset="0"/>
              </a:rPr>
              <a:t>Toward the sky of stars, and prayed Poseidon:</a:t>
            </a:r>
          </a:p>
          <a:p>
            <a:pPr algn="l">
              <a:spcBef>
                <a:spcPts val="0"/>
              </a:spcBef>
            </a:pPr>
            <a:endParaRPr lang="en-US" sz="3600" i="1" dirty="0">
              <a:solidFill>
                <a:schemeClr val="bg1"/>
              </a:solidFill>
              <a:latin typeface="Centaur" panose="02030504050205020304" pitchFamily="18" charset="0"/>
            </a:endParaRPr>
          </a:p>
          <a:p>
            <a:pPr algn="l">
              <a:spcBef>
                <a:spcPts val="0"/>
              </a:spcBef>
            </a:pPr>
            <a:r>
              <a:rPr lang="en-US" sz="3600" i="1" dirty="0" smtClean="0">
                <a:solidFill>
                  <a:schemeClr val="bg1"/>
                </a:solidFill>
                <a:latin typeface="Centaur" panose="02030504050205020304" pitchFamily="18" charset="0"/>
              </a:rPr>
              <a:t>“O hear me, lord, blue girdler of the islands,</a:t>
            </a:r>
          </a:p>
          <a:p>
            <a:pPr algn="l">
              <a:spcBef>
                <a:spcPts val="0"/>
              </a:spcBef>
            </a:pPr>
            <a:r>
              <a:rPr lang="en-US" sz="3600" i="1" dirty="0">
                <a:solidFill>
                  <a:schemeClr val="bg1"/>
                </a:solidFill>
                <a:latin typeface="Centaur" panose="02030504050205020304" pitchFamily="18" charset="0"/>
              </a:rPr>
              <a:t>i</a:t>
            </a:r>
            <a:r>
              <a:rPr lang="en-US" sz="3600" i="1" dirty="0" smtClean="0">
                <a:solidFill>
                  <a:schemeClr val="bg1"/>
                </a:solidFill>
                <a:latin typeface="Centaur" panose="02030504050205020304" pitchFamily="18" charset="0"/>
              </a:rPr>
              <a:t>f I am </a:t>
            </a:r>
            <a:r>
              <a:rPr lang="en-US" sz="3600" i="1" dirty="0" err="1" smtClean="0">
                <a:solidFill>
                  <a:schemeClr val="bg1"/>
                </a:solidFill>
                <a:latin typeface="Centaur" panose="02030504050205020304" pitchFamily="18" charset="0"/>
              </a:rPr>
              <a:t>thine</a:t>
            </a:r>
            <a:r>
              <a:rPr lang="en-US" sz="3600" i="1" dirty="0" smtClean="0">
                <a:solidFill>
                  <a:schemeClr val="bg1"/>
                </a:solidFill>
                <a:latin typeface="Centaur" panose="02030504050205020304" pitchFamily="18" charset="0"/>
              </a:rPr>
              <a:t> indeed, and thou art father:</a:t>
            </a:r>
          </a:p>
          <a:p>
            <a:pPr algn="l">
              <a:spcBef>
                <a:spcPts val="0"/>
              </a:spcBef>
            </a:pPr>
            <a:r>
              <a:rPr lang="en-US" sz="3600" i="1" dirty="0">
                <a:solidFill>
                  <a:schemeClr val="bg1"/>
                </a:solidFill>
                <a:latin typeface="Centaur" panose="02030504050205020304" pitchFamily="18" charset="0"/>
              </a:rPr>
              <a:t>g</a:t>
            </a:r>
            <a:r>
              <a:rPr lang="en-US" sz="3600" i="1" dirty="0" smtClean="0">
                <a:solidFill>
                  <a:schemeClr val="bg1"/>
                </a:solidFill>
                <a:latin typeface="Centaur" panose="02030504050205020304" pitchFamily="18" charset="0"/>
              </a:rPr>
              <a:t>rant that Odysseus, raider of cities, never</a:t>
            </a:r>
          </a:p>
          <a:p>
            <a:pPr algn="l">
              <a:spcBef>
                <a:spcPts val="0"/>
              </a:spcBef>
            </a:pPr>
            <a:r>
              <a:rPr lang="en-US" sz="3600" i="1" dirty="0">
                <a:solidFill>
                  <a:schemeClr val="bg1"/>
                </a:solidFill>
                <a:latin typeface="Centaur" panose="02030504050205020304" pitchFamily="18" charset="0"/>
              </a:rPr>
              <a:t>s</a:t>
            </a:r>
            <a:r>
              <a:rPr lang="en-US" sz="3600" i="1" dirty="0" smtClean="0">
                <a:solidFill>
                  <a:schemeClr val="bg1"/>
                </a:solidFill>
                <a:latin typeface="Centaur" panose="02030504050205020304" pitchFamily="18" charset="0"/>
              </a:rPr>
              <a:t>ee his home: Laertes’ son, I mean,</a:t>
            </a:r>
          </a:p>
          <a:p>
            <a:pPr algn="l">
              <a:spcBef>
                <a:spcPts val="0"/>
              </a:spcBef>
            </a:pPr>
            <a:r>
              <a:rPr lang="en-US" sz="3600" i="1" dirty="0">
                <a:solidFill>
                  <a:schemeClr val="bg1"/>
                </a:solidFill>
                <a:latin typeface="Centaur" panose="02030504050205020304" pitchFamily="18" charset="0"/>
              </a:rPr>
              <a:t>w</a:t>
            </a:r>
            <a:r>
              <a:rPr lang="en-US" sz="3600" i="1" dirty="0" smtClean="0">
                <a:solidFill>
                  <a:schemeClr val="bg1"/>
                </a:solidFill>
                <a:latin typeface="Centaur" panose="02030504050205020304" pitchFamily="18" charset="0"/>
              </a:rPr>
              <a:t>ho kept his hall on Ithaca. Should destiny</a:t>
            </a:r>
          </a:p>
          <a:p>
            <a:pPr algn="l">
              <a:spcBef>
                <a:spcPts val="0"/>
              </a:spcBef>
            </a:pPr>
            <a:r>
              <a:rPr lang="en-US" sz="3600" i="1" dirty="0">
                <a:solidFill>
                  <a:schemeClr val="bg1"/>
                </a:solidFill>
                <a:latin typeface="Centaur" panose="02030504050205020304" pitchFamily="18" charset="0"/>
              </a:rPr>
              <a:t>i</a:t>
            </a:r>
            <a:r>
              <a:rPr lang="en-US" sz="3600" i="1" dirty="0" smtClean="0">
                <a:solidFill>
                  <a:schemeClr val="bg1"/>
                </a:solidFill>
                <a:latin typeface="Centaur" panose="02030504050205020304" pitchFamily="18" charset="0"/>
              </a:rPr>
              <a:t>ntend that he shall see his roof again</a:t>
            </a:r>
          </a:p>
          <a:p>
            <a:pPr algn="l">
              <a:spcBef>
                <a:spcPts val="0"/>
              </a:spcBef>
            </a:pPr>
            <a:r>
              <a:rPr lang="en-US" sz="3600" i="1" dirty="0">
                <a:solidFill>
                  <a:schemeClr val="bg1"/>
                </a:solidFill>
                <a:latin typeface="Centaur" panose="02030504050205020304" pitchFamily="18" charset="0"/>
              </a:rPr>
              <a:t>a</a:t>
            </a:r>
            <a:r>
              <a:rPr lang="en-US" sz="3600" i="1" dirty="0" smtClean="0">
                <a:solidFill>
                  <a:schemeClr val="bg1"/>
                </a:solidFill>
                <a:latin typeface="Centaur" panose="02030504050205020304" pitchFamily="18" charset="0"/>
              </a:rPr>
              <a:t>mong his family in his father land,</a:t>
            </a:r>
          </a:p>
          <a:p>
            <a:pPr algn="l">
              <a:spcBef>
                <a:spcPts val="0"/>
              </a:spcBef>
            </a:pPr>
            <a:r>
              <a:rPr lang="en-US" sz="3600" i="1" dirty="0">
                <a:solidFill>
                  <a:schemeClr val="bg1"/>
                </a:solidFill>
                <a:latin typeface="Centaur" panose="02030504050205020304" pitchFamily="18" charset="0"/>
              </a:rPr>
              <a:t>f</a:t>
            </a:r>
            <a:r>
              <a:rPr lang="en-US" sz="3600" i="1" dirty="0" smtClean="0">
                <a:solidFill>
                  <a:schemeClr val="bg1"/>
                </a:solidFill>
                <a:latin typeface="Centaur" panose="02030504050205020304" pitchFamily="18" charset="0"/>
              </a:rPr>
              <a:t>ar be that day, and dark the years between.</a:t>
            </a:r>
          </a:p>
          <a:p>
            <a:pPr algn="l">
              <a:spcBef>
                <a:spcPts val="0"/>
              </a:spcBef>
            </a:pPr>
            <a:r>
              <a:rPr lang="en-US" sz="3600" i="1" dirty="0">
                <a:solidFill>
                  <a:schemeClr val="bg1"/>
                </a:solidFill>
                <a:latin typeface="Centaur" panose="02030504050205020304" pitchFamily="18" charset="0"/>
              </a:rPr>
              <a:t>l</a:t>
            </a:r>
            <a:r>
              <a:rPr lang="en-US" sz="3600" i="1" dirty="0" smtClean="0">
                <a:solidFill>
                  <a:schemeClr val="bg1"/>
                </a:solidFill>
                <a:latin typeface="Centaur" panose="02030504050205020304" pitchFamily="18" charset="0"/>
              </a:rPr>
              <a:t>et him lose all companions, and return</a:t>
            </a:r>
          </a:p>
          <a:p>
            <a:pPr algn="l">
              <a:spcBef>
                <a:spcPts val="0"/>
              </a:spcBef>
            </a:pPr>
            <a:r>
              <a:rPr lang="en-US" sz="3600" i="1" dirty="0">
                <a:solidFill>
                  <a:schemeClr val="bg1"/>
                </a:solidFill>
                <a:latin typeface="Centaur" panose="02030504050205020304" pitchFamily="18" charset="0"/>
              </a:rPr>
              <a:t>u</a:t>
            </a:r>
            <a:r>
              <a:rPr lang="en-US" sz="3600" i="1" dirty="0" smtClean="0">
                <a:solidFill>
                  <a:schemeClr val="bg1"/>
                </a:solidFill>
                <a:latin typeface="Centaur" panose="02030504050205020304" pitchFamily="18" charset="0"/>
              </a:rPr>
              <a:t>nder strange sail to bitter days at home.”</a:t>
            </a:r>
          </a:p>
          <a:p>
            <a:pPr algn="l">
              <a:spcBef>
                <a:spcPts val="0"/>
              </a:spcBef>
            </a:pPr>
            <a:endParaRPr lang="en-US" sz="3600" i="1" dirty="0">
              <a:solidFill>
                <a:schemeClr val="bg1"/>
              </a:solidFill>
              <a:latin typeface="Centaur" panose="02030504050205020304" pitchFamily="18" charset="0"/>
            </a:endParaRPr>
          </a:p>
        </p:txBody>
      </p:sp>
      <p:sp>
        <p:nvSpPr>
          <p:cNvPr id="4" name="Subtitle 2"/>
          <p:cNvSpPr txBox="1">
            <a:spLocks/>
          </p:cNvSpPr>
          <p:nvPr/>
        </p:nvSpPr>
        <p:spPr>
          <a:xfrm>
            <a:off x="539262" y="2102120"/>
            <a:ext cx="5284763" cy="4425289"/>
          </a:xfrm>
          <a:prstGeom prst="rect">
            <a:avLst/>
          </a:prstGeom>
        </p:spPr>
        <p:txBody>
          <a:bodyPr vert="horz" lIns="91440" tIns="45720" rIns="91440" bIns="45720" rtlCol="0">
            <a:normAutofit fontScale="925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571500" indent="-571500" algn="l">
              <a:buFont typeface="Arial" panose="020B0604020202020204" pitchFamily="34" charset="0"/>
              <a:buChar char="•"/>
            </a:pPr>
            <a:r>
              <a:rPr lang="en-US" sz="3600" dirty="0" smtClean="0">
                <a:solidFill>
                  <a:schemeClr val="bg1"/>
                </a:solidFill>
                <a:latin typeface="Centaur" panose="02030504050205020304" pitchFamily="18" charset="0"/>
              </a:rPr>
              <a:t>Oh, snap! Looks like Odysseus chose the wrong Cyclops to blind.</a:t>
            </a:r>
          </a:p>
          <a:p>
            <a:pPr marL="571500" indent="-571500" algn="l">
              <a:buFont typeface="Arial" panose="020B0604020202020204" pitchFamily="34" charset="0"/>
              <a:buChar char="•"/>
            </a:pPr>
            <a:r>
              <a:rPr lang="en-US" sz="3600" dirty="0" smtClean="0">
                <a:solidFill>
                  <a:schemeClr val="bg1"/>
                </a:solidFill>
                <a:latin typeface="Centaur" panose="02030504050205020304" pitchFamily="18" charset="0"/>
              </a:rPr>
              <a:t>All that remarkably specific information Odysseus gave </a:t>
            </a:r>
            <a:r>
              <a:rPr lang="en-US" sz="3600" dirty="0" err="1" smtClean="0">
                <a:solidFill>
                  <a:schemeClr val="bg1"/>
                </a:solidFill>
                <a:latin typeface="Centaur" panose="02030504050205020304" pitchFamily="18" charset="0"/>
              </a:rPr>
              <a:t>Polyphemos</a:t>
            </a:r>
            <a:r>
              <a:rPr lang="en-US" sz="3600" dirty="0" smtClean="0">
                <a:solidFill>
                  <a:schemeClr val="bg1"/>
                </a:solidFill>
                <a:latin typeface="Centaur" panose="02030504050205020304" pitchFamily="18" charset="0"/>
              </a:rPr>
              <a:t> when he was taunting him? It’s like he robbed a bank and left a copy of his driver’s license.</a:t>
            </a:r>
            <a:endParaRPr lang="en-US" sz="3600" dirty="0">
              <a:solidFill>
                <a:schemeClr val="bg1"/>
              </a:solidFill>
              <a:latin typeface="Centaur" panose="02030504050205020304" pitchFamily="18" charset="0"/>
            </a:endParaRPr>
          </a:p>
        </p:txBody>
      </p:sp>
    </p:spTree>
    <p:extLst>
      <p:ext uri="{BB962C8B-B14F-4D97-AF65-F5344CB8AC3E}">
        <p14:creationId xmlns:p14="http://schemas.microsoft.com/office/powerpoint/2010/main" val="81795543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3461</TotalTime>
  <Words>1478</Words>
  <Application>Microsoft Office PowerPoint</Application>
  <PresentationFormat>Widescreen</PresentationFormat>
  <Paragraphs>104</Paragraphs>
  <Slides>13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Calibri</vt:lpstr>
      <vt:lpstr>Calibri Light</vt:lpstr>
      <vt:lpstr>Centaur</vt:lpstr>
      <vt:lpstr>Poseidon AOE</vt:lpstr>
      <vt:lpstr>Office Theme</vt:lpstr>
      <vt:lpstr>The Odyssey Book 9</vt:lpstr>
      <vt:lpstr>Who’s Yo’ Daddy?</vt:lpstr>
      <vt:lpstr>Doubts about the Story</vt:lpstr>
      <vt:lpstr>Lotus Eaters and Temptation</vt:lpstr>
      <vt:lpstr>Rosy-Fingered Dawn</vt:lpstr>
      <vt:lpstr>Curious Odysseus</vt:lpstr>
      <vt:lpstr>Xenia – Greek Laws of Hospitality</vt:lpstr>
      <vt:lpstr>Xenia – Greek Laws of Hospitality</vt:lpstr>
      <vt:lpstr>What’s in a Name?</vt:lpstr>
      <vt:lpstr>Speaking of Irony…</vt:lpstr>
      <vt:lpstr>A Quick Science Lesson</vt:lpstr>
      <vt:lpstr>Arrogant Odysseus</vt:lpstr>
      <vt:lpstr>Who’s Yo’ Daddy?, Part 2</vt:lpstr>
    </vt:vector>
  </TitlesOfParts>
  <Company>HISD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Odyssey Book 9</dc:title>
  <dc:creator>Chapman, Elizabeth M</dc:creator>
  <cp:lastModifiedBy>Chapman, Elizabeth M</cp:lastModifiedBy>
  <cp:revision>29</cp:revision>
  <dcterms:created xsi:type="dcterms:W3CDTF">2013-11-18T19:13:58Z</dcterms:created>
  <dcterms:modified xsi:type="dcterms:W3CDTF">2014-10-21T16:34:04Z</dcterms:modified>
</cp:coreProperties>
</file>