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1" r:id="rId4"/>
    <p:sldId id="259" r:id="rId5"/>
    <p:sldId id="260" r:id="rId6"/>
    <p:sldId id="257" r:id="rId7"/>
    <p:sldId id="262" r:id="rId8"/>
    <p:sldId id="264" r:id="rId9"/>
    <p:sldId id="263"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98" autoAdjust="0"/>
    <p:restoredTop sz="94660"/>
  </p:normalViewPr>
  <p:slideViewPr>
    <p:cSldViewPr snapToGrid="0">
      <p:cViewPr varScale="1">
        <p:scale>
          <a:sx n="69" d="100"/>
          <a:sy n="69" d="100"/>
        </p:scale>
        <p:origin x="300"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E045394-9FB5-4C7A-ABD5-3ACE90837154}"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A31A10-DD82-4CFC-8766-45D709873EDF}" type="slidenum">
              <a:rPr lang="en-US" smtClean="0"/>
              <a:t>‹#›</a:t>
            </a:fld>
            <a:endParaRPr lang="en-US"/>
          </a:p>
        </p:txBody>
      </p:sp>
    </p:spTree>
    <p:extLst>
      <p:ext uri="{BB962C8B-B14F-4D97-AF65-F5344CB8AC3E}">
        <p14:creationId xmlns:p14="http://schemas.microsoft.com/office/powerpoint/2010/main" val="2750871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045394-9FB5-4C7A-ABD5-3ACE90837154}"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A31A10-DD82-4CFC-8766-45D709873EDF}" type="slidenum">
              <a:rPr lang="en-US" smtClean="0"/>
              <a:t>‹#›</a:t>
            </a:fld>
            <a:endParaRPr lang="en-US"/>
          </a:p>
        </p:txBody>
      </p:sp>
    </p:spTree>
    <p:extLst>
      <p:ext uri="{BB962C8B-B14F-4D97-AF65-F5344CB8AC3E}">
        <p14:creationId xmlns:p14="http://schemas.microsoft.com/office/powerpoint/2010/main" val="329304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045394-9FB5-4C7A-ABD5-3ACE90837154}"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A31A10-DD82-4CFC-8766-45D709873EDF}" type="slidenum">
              <a:rPr lang="en-US" smtClean="0"/>
              <a:t>‹#›</a:t>
            </a:fld>
            <a:endParaRPr lang="en-US"/>
          </a:p>
        </p:txBody>
      </p:sp>
    </p:spTree>
    <p:extLst>
      <p:ext uri="{BB962C8B-B14F-4D97-AF65-F5344CB8AC3E}">
        <p14:creationId xmlns:p14="http://schemas.microsoft.com/office/powerpoint/2010/main" val="1411302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E045394-9FB5-4C7A-ABD5-3ACE90837154}" type="datetimeFigureOut">
              <a:rPr lang="en-US" smtClean="0"/>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A31A10-DD82-4CFC-8766-45D709873EDF}" type="slidenum">
              <a:rPr lang="en-US" smtClean="0"/>
              <a:t>‹#›</a:t>
            </a:fld>
            <a:endParaRPr lang="en-US"/>
          </a:p>
        </p:txBody>
      </p:sp>
    </p:spTree>
    <p:extLst>
      <p:ext uri="{BB962C8B-B14F-4D97-AF65-F5344CB8AC3E}">
        <p14:creationId xmlns:p14="http://schemas.microsoft.com/office/powerpoint/2010/main" val="2660008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E045394-9FB5-4C7A-ABD5-3ACE90837154}" type="datetimeFigureOut">
              <a:rPr lang="en-US" smtClean="0"/>
              <a:t>11/18/2013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A31A10-DD82-4CFC-8766-45D709873EDF}" type="slidenum">
              <a:rPr lang="en-US" smtClean="0"/>
              <a:t>‹#›</a:t>
            </a:fld>
            <a:endParaRPr lang="en-US"/>
          </a:p>
        </p:txBody>
      </p:sp>
    </p:spTree>
    <p:extLst>
      <p:ext uri="{BB962C8B-B14F-4D97-AF65-F5344CB8AC3E}">
        <p14:creationId xmlns:p14="http://schemas.microsoft.com/office/powerpoint/2010/main" val="2915902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E045394-9FB5-4C7A-ABD5-3ACE90837154}" type="datetimeFigureOut">
              <a:rPr lang="en-US" smtClean="0"/>
              <a:t>11/18/2013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A31A10-DD82-4CFC-8766-45D709873EDF}" type="slidenum">
              <a:rPr lang="en-US" smtClean="0"/>
              <a:t>‹#›</a:t>
            </a:fld>
            <a:endParaRPr lang="en-US"/>
          </a:p>
        </p:txBody>
      </p:sp>
    </p:spTree>
    <p:extLst>
      <p:ext uri="{BB962C8B-B14F-4D97-AF65-F5344CB8AC3E}">
        <p14:creationId xmlns:p14="http://schemas.microsoft.com/office/powerpoint/2010/main" val="584006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045394-9FB5-4C7A-ABD5-3ACE90837154}" type="datetimeFigureOut">
              <a:rPr lang="en-US" smtClean="0"/>
              <a:t>11/18/2013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A31A10-DD82-4CFC-8766-45D709873EDF}" type="slidenum">
              <a:rPr lang="en-US" smtClean="0"/>
              <a:t>‹#›</a:t>
            </a:fld>
            <a:endParaRPr lang="en-US"/>
          </a:p>
        </p:txBody>
      </p:sp>
    </p:spTree>
    <p:extLst>
      <p:ext uri="{BB962C8B-B14F-4D97-AF65-F5344CB8AC3E}">
        <p14:creationId xmlns:p14="http://schemas.microsoft.com/office/powerpoint/2010/main" val="3804757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045394-9FB5-4C7A-ABD5-3ACE90837154}" type="datetimeFigureOut">
              <a:rPr lang="en-US" smtClean="0"/>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A31A10-DD82-4CFC-8766-45D709873EDF}" type="slidenum">
              <a:rPr lang="en-US" smtClean="0"/>
              <a:t>‹#›</a:t>
            </a:fld>
            <a:endParaRPr lang="en-US"/>
          </a:p>
        </p:txBody>
      </p:sp>
    </p:spTree>
    <p:extLst>
      <p:ext uri="{BB962C8B-B14F-4D97-AF65-F5344CB8AC3E}">
        <p14:creationId xmlns:p14="http://schemas.microsoft.com/office/powerpoint/2010/main" val="1376696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045394-9FB5-4C7A-ABD5-3ACE90837154}" type="datetimeFigureOut">
              <a:rPr lang="en-US" smtClean="0"/>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A31A10-DD82-4CFC-8766-45D709873EDF}" type="slidenum">
              <a:rPr lang="en-US" smtClean="0"/>
              <a:t>‹#›</a:t>
            </a:fld>
            <a:endParaRPr lang="en-US"/>
          </a:p>
        </p:txBody>
      </p:sp>
    </p:spTree>
    <p:extLst>
      <p:ext uri="{BB962C8B-B14F-4D97-AF65-F5344CB8AC3E}">
        <p14:creationId xmlns:p14="http://schemas.microsoft.com/office/powerpoint/2010/main" val="2772337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045394-9FB5-4C7A-ABD5-3ACE90837154}"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A31A10-DD82-4CFC-8766-45D709873EDF}" type="slidenum">
              <a:rPr lang="en-US" smtClean="0"/>
              <a:t>‹#›</a:t>
            </a:fld>
            <a:endParaRPr lang="en-US"/>
          </a:p>
        </p:txBody>
      </p:sp>
    </p:spTree>
    <p:extLst>
      <p:ext uri="{BB962C8B-B14F-4D97-AF65-F5344CB8AC3E}">
        <p14:creationId xmlns:p14="http://schemas.microsoft.com/office/powerpoint/2010/main" val="3453837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045394-9FB5-4C7A-ABD5-3ACE90837154}"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A31A10-DD82-4CFC-8766-45D709873EDF}" type="slidenum">
              <a:rPr lang="en-US" smtClean="0"/>
              <a:t>‹#›</a:t>
            </a:fld>
            <a:endParaRPr lang="en-US"/>
          </a:p>
        </p:txBody>
      </p:sp>
    </p:spTree>
    <p:extLst>
      <p:ext uri="{BB962C8B-B14F-4D97-AF65-F5344CB8AC3E}">
        <p14:creationId xmlns:p14="http://schemas.microsoft.com/office/powerpoint/2010/main" val="2866571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045394-9FB5-4C7A-ABD5-3ACE90837154}" type="datetimeFigureOut">
              <a:rPr lang="en-US" smtClean="0"/>
              <a:t>11/18/2013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A31A10-DD82-4CFC-8766-45D709873EDF}" type="slidenum">
              <a:rPr lang="en-US" smtClean="0"/>
              <a:t>‹#›</a:t>
            </a:fld>
            <a:endParaRPr lang="en-US"/>
          </a:p>
        </p:txBody>
      </p:sp>
    </p:spTree>
    <p:extLst>
      <p:ext uri="{BB962C8B-B14F-4D97-AF65-F5344CB8AC3E}">
        <p14:creationId xmlns:p14="http://schemas.microsoft.com/office/powerpoint/2010/main" val="267969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effectLst>
            <a:outerShdw blurRad="50800" dist="50800" dir="5400000" algn="ctr" rotWithShape="0">
              <a:srgbClr val="FF0000"/>
            </a:outerShdw>
          </a:effectLst>
        </p:spPr>
        <p:txBody>
          <a:bodyPr>
            <a:normAutofit/>
          </a:bodyPr>
          <a:lstStyle/>
          <a:p>
            <a:r>
              <a:rPr lang="en-US" sz="12000" dirty="0" smtClean="0">
                <a:solidFill>
                  <a:schemeClr val="bg1"/>
                </a:solidFill>
                <a:effectLst>
                  <a:outerShdw blurRad="50800" dist="38100" dir="10800000" algn="r" rotWithShape="0">
                    <a:schemeClr val="tx1">
                      <a:alpha val="40000"/>
                    </a:schemeClr>
                  </a:outerShdw>
                </a:effectLst>
                <a:latin typeface="Poseidon AOE" panose="02000606020000020004" pitchFamily="2" charset="0"/>
              </a:rPr>
              <a:t>The Odyssey Book 11</a:t>
            </a:r>
            <a:endParaRPr lang="en-US" sz="12000" dirty="0">
              <a:solidFill>
                <a:schemeClr val="bg1"/>
              </a:solidFill>
              <a:effectLst>
                <a:outerShdw blurRad="50800" dist="38100" dir="10800000" algn="r" rotWithShape="0">
                  <a:schemeClr val="tx1">
                    <a:alpha val="40000"/>
                  </a:schemeClr>
                </a:outerShdw>
              </a:effectLst>
              <a:latin typeface="Poseidon AOE" panose="02000606020000020004" pitchFamily="2" charset="0"/>
            </a:endParaRPr>
          </a:p>
        </p:txBody>
      </p:sp>
      <p:sp>
        <p:nvSpPr>
          <p:cNvPr id="3" name="Subtitle 2"/>
          <p:cNvSpPr>
            <a:spLocks noGrp="1"/>
          </p:cNvSpPr>
          <p:nvPr>
            <p:ph type="subTitle" idx="1"/>
          </p:nvPr>
        </p:nvSpPr>
        <p:spPr/>
        <p:txBody>
          <a:bodyPr>
            <a:normAutofit/>
          </a:bodyPr>
          <a:lstStyle/>
          <a:p>
            <a:r>
              <a:rPr lang="en-US" sz="4000" dirty="0" smtClean="0">
                <a:solidFill>
                  <a:schemeClr val="bg1"/>
                </a:solidFill>
                <a:latin typeface="Centaur" panose="02030504050205020304" pitchFamily="18" charset="0"/>
              </a:rPr>
              <a:t>Questions and Discussion</a:t>
            </a:r>
            <a:endParaRPr lang="en-US" sz="40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5014912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502" y="137625"/>
            <a:ext cx="9144000" cy="1466092"/>
          </a:xfrm>
          <a:effectLst>
            <a:outerShdw blurRad="50800" dist="50800" dir="5400000" algn="ctr" rotWithShape="0">
              <a:srgbClr val="FF0000"/>
            </a:outerShdw>
          </a:effectLst>
        </p:spPr>
        <p:txBody>
          <a:bodyPr>
            <a:normAutofit/>
          </a:bodyPr>
          <a:lstStyle/>
          <a:p>
            <a:r>
              <a:rPr lang="en-US" sz="8800" dirty="0" smtClean="0">
                <a:solidFill>
                  <a:schemeClr val="bg1"/>
                </a:solidFill>
                <a:effectLst>
                  <a:outerShdw blurRad="50800" dist="38100" dir="10800000" algn="r" rotWithShape="0">
                    <a:schemeClr val="tx1">
                      <a:alpha val="40000"/>
                    </a:schemeClr>
                  </a:outerShdw>
                </a:effectLst>
                <a:latin typeface="Poseidon AOE" panose="02000606020000020004" pitchFamily="2" charset="0"/>
              </a:rPr>
              <a:t>Recap</a:t>
            </a:r>
            <a:endParaRPr lang="en-US" sz="8800" dirty="0">
              <a:solidFill>
                <a:schemeClr val="bg1"/>
              </a:solidFill>
              <a:effectLst>
                <a:outerShdw blurRad="50800" dist="38100" dir="10800000" algn="r" rotWithShape="0">
                  <a:schemeClr val="tx1">
                    <a:alpha val="40000"/>
                  </a:schemeClr>
                </a:outerShdw>
              </a:effectLst>
              <a:latin typeface="Poseidon AOE" panose="02000606020000020004" pitchFamily="2" charset="0"/>
            </a:endParaRPr>
          </a:p>
        </p:txBody>
      </p:sp>
      <p:sp>
        <p:nvSpPr>
          <p:cNvPr id="4" name="Subtitle 2"/>
          <p:cNvSpPr txBox="1">
            <a:spLocks/>
          </p:cNvSpPr>
          <p:nvPr/>
        </p:nvSpPr>
        <p:spPr>
          <a:xfrm>
            <a:off x="773723" y="1886009"/>
            <a:ext cx="10170942" cy="445851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Circe tells Odysseus that before continuing on his journey, he needs to hear a prophecy from Tiresias, the greatest fortune-teller in all of Greece. The prophecy will help him prepare for the dangers that await him at home on Ithaca.</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The only problem? Tiresias is dead. To hear what he has to say, Odysseus will need to travel to the Underworld.</a:t>
            </a:r>
          </a:p>
          <a:p>
            <a:pPr algn="l"/>
            <a:endParaRPr lang="en-US" sz="4000" dirty="0" smtClean="0">
              <a:solidFill>
                <a:schemeClr val="bg1"/>
              </a:solidFill>
              <a:latin typeface="Centaur" panose="02030504050205020304" pitchFamily="18" charset="0"/>
            </a:endParaRPr>
          </a:p>
          <a:p>
            <a:pPr algn="l"/>
            <a:endParaRPr lang="en-US" sz="40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21314918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502" y="137625"/>
            <a:ext cx="9144000" cy="1466092"/>
          </a:xfrm>
          <a:effectLst>
            <a:outerShdw blurRad="50800" dist="50800" dir="5400000" algn="ctr" rotWithShape="0">
              <a:srgbClr val="FF0000"/>
            </a:outerShdw>
          </a:effectLst>
        </p:spPr>
        <p:txBody>
          <a:bodyPr>
            <a:normAutofit/>
          </a:bodyPr>
          <a:lstStyle/>
          <a:p>
            <a:r>
              <a:rPr lang="en-US" sz="8800" dirty="0" smtClean="0">
                <a:solidFill>
                  <a:schemeClr val="bg1"/>
                </a:solidFill>
                <a:effectLst>
                  <a:outerShdw blurRad="50800" dist="38100" dir="10800000" algn="r" rotWithShape="0">
                    <a:schemeClr val="tx1">
                      <a:alpha val="40000"/>
                    </a:schemeClr>
                  </a:outerShdw>
                </a:effectLst>
                <a:latin typeface="Poseidon AOE" panose="02000606020000020004" pitchFamily="2" charset="0"/>
              </a:rPr>
              <a:t>A Bit about Hades</a:t>
            </a:r>
            <a:endParaRPr lang="en-US" sz="8800" dirty="0">
              <a:solidFill>
                <a:schemeClr val="bg1"/>
              </a:solidFill>
              <a:effectLst>
                <a:outerShdw blurRad="50800" dist="38100" dir="10800000" algn="r" rotWithShape="0">
                  <a:schemeClr val="tx1">
                    <a:alpha val="40000"/>
                  </a:schemeClr>
                </a:outerShdw>
              </a:effectLst>
              <a:latin typeface="Poseidon AOE" panose="02000606020000020004" pitchFamily="2" charset="0"/>
            </a:endParaRPr>
          </a:p>
        </p:txBody>
      </p:sp>
      <p:sp>
        <p:nvSpPr>
          <p:cNvPr id="4" name="Subtitle 2"/>
          <p:cNvSpPr txBox="1">
            <a:spLocks/>
          </p:cNvSpPr>
          <p:nvPr/>
        </p:nvSpPr>
        <p:spPr>
          <a:xfrm>
            <a:off x="773723" y="1886009"/>
            <a:ext cx="6133514" cy="4458519"/>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Hades was both the name of the Greek god of the underworld and the name of the underworld itself. It’s where souls would go after death.</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It was far from a paradise. If you were bad during life you were punished; if you were morally middle-of-the-road, you didn’t suffer, but didn’t have anything to enjoy; if you achieved great things on earth, you would stay somewhere pretty nice. But the Greeks generally thought that life after death was pretty boring and worthless.</a:t>
            </a:r>
          </a:p>
          <a:p>
            <a:pPr algn="l"/>
            <a:endParaRPr lang="en-US" sz="4000" dirty="0" smtClean="0">
              <a:solidFill>
                <a:schemeClr val="bg1"/>
              </a:solidFill>
              <a:latin typeface="Centaur" panose="02030504050205020304" pitchFamily="18" charset="0"/>
            </a:endParaRPr>
          </a:p>
          <a:p>
            <a:pPr algn="l"/>
            <a:endParaRPr lang="en-US" sz="4000" dirty="0">
              <a:solidFill>
                <a:schemeClr val="bg1"/>
              </a:solidFill>
              <a:latin typeface="Centaur" panose="020305040502050203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4258887497"/>
              </p:ext>
            </p:extLst>
          </p:nvPr>
        </p:nvGraphicFramePr>
        <p:xfrm>
          <a:off x="7512147" y="1886009"/>
          <a:ext cx="4206240" cy="3978005"/>
        </p:xfrm>
        <a:graphic>
          <a:graphicData uri="http://schemas.openxmlformats.org/drawingml/2006/table">
            <a:tbl>
              <a:tblPr firstRow="1" bandRow="1">
                <a:tableStyleId>{5C22544A-7EE6-4342-B048-85BDC9FD1C3A}</a:tableStyleId>
              </a:tblPr>
              <a:tblGrid>
                <a:gridCol w="4206240"/>
              </a:tblGrid>
              <a:tr h="795601">
                <a:tc>
                  <a:txBody>
                    <a:bodyPr/>
                    <a:lstStyle/>
                    <a:p>
                      <a:pPr algn="ctr"/>
                      <a:r>
                        <a:rPr lang="en-US" sz="3600" b="0" dirty="0" smtClean="0">
                          <a:solidFill>
                            <a:schemeClr val="bg1"/>
                          </a:solidFill>
                          <a:latin typeface="Diogenes" panose="02000605040000020004" pitchFamily="2" charset="0"/>
                        </a:rPr>
                        <a:t>Isle of the Blessed</a:t>
                      </a:r>
                      <a:endParaRPr lang="en-US" sz="3600" b="0" dirty="0">
                        <a:solidFill>
                          <a:schemeClr val="bg1"/>
                        </a:solidFill>
                        <a:latin typeface="Diogenes" panose="02000605040000020004" pitchFamily="2" charset="0"/>
                      </a:endParaRPr>
                    </a:p>
                  </a:txBody>
                  <a:tcPr anchor="ctr"/>
                </a:tc>
              </a:tr>
              <a:tr h="795601">
                <a:tc>
                  <a:txBody>
                    <a:bodyPr/>
                    <a:lstStyle/>
                    <a:p>
                      <a:pPr algn="ctr"/>
                      <a:r>
                        <a:rPr lang="en-US" sz="3600" b="0" dirty="0" smtClean="0">
                          <a:solidFill>
                            <a:schemeClr val="bg1"/>
                          </a:solidFill>
                          <a:latin typeface="Diogenes" panose="02000605040000020004" pitchFamily="2" charset="0"/>
                        </a:rPr>
                        <a:t>Elysian</a:t>
                      </a:r>
                      <a:r>
                        <a:rPr lang="en-US" sz="3600" b="0" baseline="0" dirty="0" smtClean="0">
                          <a:solidFill>
                            <a:schemeClr val="bg1"/>
                          </a:solidFill>
                          <a:latin typeface="Diogenes" panose="02000605040000020004" pitchFamily="2" charset="0"/>
                        </a:rPr>
                        <a:t> Fields</a:t>
                      </a:r>
                      <a:endParaRPr lang="en-US" sz="3600" b="0" dirty="0">
                        <a:solidFill>
                          <a:schemeClr val="bg1"/>
                        </a:solidFill>
                        <a:latin typeface="Diogenes" panose="02000605040000020004" pitchFamily="2" charset="0"/>
                      </a:endParaRPr>
                    </a:p>
                  </a:txBody>
                  <a:tcPr anchor="ctr">
                    <a:solidFill>
                      <a:schemeClr val="accent1">
                        <a:lumMod val="60000"/>
                        <a:lumOff val="40000"/>
                      </a:schemeClr>
                    </a:solidFill>
                  </a:tcPr>
                </a:tc>
              </a:tr>
              <a:tr h="795601">
                <a:tc>
                  <a:txBody>
                    <a:bodyPr/>
                    <a:lstStyle/>
                    <a:p>
                      <a:pPr algn="ctr"/>
                      <a:r>
                        <a:rPr lang="en-US" sz="3600" b="0" dirty="0" smtClean="0">
                          <a:solidFill>
                            <a:schemeClr val="bg1"/>
                          </a:solidFill>
                          <a:latin typeface="Diogenes" panose="02000605040000020004" pitchFamily="2" charset="0"/>
                        </a:rPr>
                        <a:t>Fields of Asphodel</a:t>
                      </a:r>
                      <a:endParaRPr lang="en-US" sz="3600" b="0" dirty="0">
                        <a:solidFill>
                          <a:schemeClr val="bg1"/>
                        </a:solidFill>
                        <a:latin typeface="Diogenes" panose="02000605040000020004" pitchFamily="2" charset="0"/>
                      </a:endParaRPr>
                    </a:p>
                  </a:txBody>
                  <a:tcPr anchor="ctr">
                    <a:solidFill>
                      <a:schemeClr val="bg1">
                        <a:lumMod val="65000"/>
                      </a:schemeClr>
                    </a:solidFill>
                  </a:tcPr>
                </a:tc>
              </a:tr>
              <a:tr h="795601">
                <a:tc>
                  <a:txBody>
                    <a:bodyPr/>
                    <a:lstStyle/>
                    <a:p>
                      <a:pPr algn="ctr"/>
                      <a:r>
                        <a:rPr lang="en-US" sz="3600" b="0" dirty="0" smtClean="0">
                          <a:solidFill>
                            <a:schemeClr val="bg1"/>
                          </a:solidFill>
                          <a:latin typeface="Diogenes" panose="02000605040000020004" pitchFamily="2" charset="0"/>
                        </a:rPr>
                        <a:t>Fields of Punishment</a:t>
                      </a:r>
                      <a:endParaRPr lang="en-US" sz="3600" b="0" dirty="0">
                        <a:solidFill>
                          <a:schemeClr val="bg1"/>
                        </a:solidFill>
                        <a:latin typeface="Diogenes" panose="02000605040000020004" pitchFamily="2" charset="0"/>
                      </a:endParaRPr>
                    </a:p>
                  </a:txBody>
                  <a:tcPr anchor="ctr">
                    <a:solidFill>
                      <a:srgbClr val="FF0000"/>
                    </a:solidFill>
                  </a:tcPr>
                </a:tc>
              </a:tr>
              <a:tr h="795601">
                <a:tc>
                  <a:txBody>
                    <a:bodyPr/>
                    <a:lstStyle/>
                    <a:p>
                      <a:pPr algn="ctr"/>
                      <a:r>
                        <a:rPr lang="en-US" sz="3600" b="0" dirty="0" err="1" smtClean="0">
                          <a:solidFill>
                            <a:schemeClr val="bg1"/>
                          </a:solidFill>
                          <a:latin typeface="Diogenes" panose="02000605040000020004" pitchFamily="2" charset="0"/>
                        </a:rPr>
                        <a:t>Tartarus</a:t>
                      </a:r>
                      <a:endParaRPr lang="en-US" sz="3600" b="0" dirty="0">
                        <a:solidFill>
                          <a:schemeClr val="bg1"/>
                        </a:solidFill>
                        <a:latin typeface="Diogenes" panose="02000605040000020004" pitchFamily="2" charset="0"/>
                      </a:endParaRPr>
                    </a:p>
                  </a:txBody>
                  <a:tcPr anchor="ctr">
                    <a:solidFill>
                      <a:srgbClr val="C00000"/>
                    </a:solidFill>
                  </a:tcPr>
                </a:tc>
              </a:tr>
            </a:tbl>
          </a:graphicData>
        </a:graphic>
      </p:graphicFrame>
    </p:spTree>
    <p:extLst>
      <p:ext uri="{BB962C8B-B14F-4D97-AF65-F5344CB8AC3E}">
        <p14:creationId xmlns:p14="http://schemas.microsoft.com/office/powerpoint/2010/main" val="1891742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502" y="137625"/>
            <a:ext cx="9144000" cy="1466092"/>
          </a:xfrm>
          <a:effectLst>
            <a:outerShdw blurRad="50800" dist="50800" dir="5400000" algn="ctr" rotWithShape="0">
              <a:srgbClr val="FF0000"/>
            </a:outerShdw>
          </a:effectLst>
        </p:spPr>
        <p:txBody>
          <a:bodyPr>
            <a:normAutofit/>
          </a:bodyPr>
          <a:lstStyle/>
          <a:p>
            <a:r>
              <a:rPr lang="en-US" sz="8800" dirty="0" smtClean="0">
                <a:solidFill>
                  <a:schemeClr val="bg1"/>
                </a:solidFill>
                <a:effectLst>
                  <a:outerShdw blurRad="50800" dist="38100" dir="10800000" algn="r" rotWithShape="0">
                    <a:schemeClr val="tx1">
                      <a:alpha val="40000"/>
                    </a:schemeClr>
                  </a:outerShdw>
                </a:effectLst>
                <a:latin typeface="Poseidon AOE" panose="02000606020000020004" pitchFamily="2" charset="0"/>
              </a:rPr>
              <a:t>The Rivers of Hades</a:t>
            </a:r>
            <a:endParaRPr lang="en-US" sz="8800" dirty="0">
              <a:solidFill>
                <a:schemeClr val="bg1"/>
              </a:solidFill>
              <a:effectLst>
                <a:outerShdw blurRad="50800" dist="38100" dir="10800000" algn="r" rotWithShape="0">
                  <a:schemeClr val="tx1">
                    <a:alpha val="40000"/>
                  </a:schemeClr>
                </a:outerShdw>
              </a:effectLst>
              <a:latin typeface="Poseidon AOE" panose="02000606020000020004" pitchFamily="2" charset="0"/>
            </a:endParaRPr>
          </a:p>
        </p:txBody>
      </p:sp>
      <p:sp>
        <p:nvSpPr>
          <p:cNvPr id="4" name="Subtitle 2"/>
          <p:cNvSpPr txBox="1">
            <a:spLocks/>
          </p:cNvSpPr>
          <p:nvPr/>
        </p:nvSpPr>
        <p:spPr>
          <a:xfrm>
            <a:off x="773723" y="1886009"/>
            <a:ext cx="9144000" cy="445851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000" dirty="0" smtClean="0">
                <a:solidFill>
                  <a:schemeClr val="bg1"/>
                </a:solidFill>
                <a:latin typeface="Centaur" panose="02030504050205020304" pitchFamily="18" charset="0"/>
              </a:rPr>
              <a:t>Lethe – Forgetfulness</a:t>
            </a:r>
          </a:p>
          <a:p>
            <a:pPr algn="l"/>
            <a:r>
              <a:rPr lang="en-US" sz="4000" dirty="0" smtClean="0">
                <a:solidFill>
                  <a:schemeClr val="bg1"/>
                </a:solidFill>
                <a:latin typeface="Centaur" panose="02030504050205020304" pitchFamily="18" charset="0"/>
              </a:rPr>
              <a:t>Acheron – Distress</a:t>
            </a:r>
          </a:p>
          <a:p>
            <a:pPr algn="l"/>
            <a:r>
              <a:rPr lang="en-US" sz="4000" dirty="0" smtClean="0">
                <a:solidFill>
                  <a:schemeClr val="bg1"/>
                </a:solidFill>
                <a:latin typeface="Centaur" panose="02030504050205020304" pitchFamily="18" charset="0"/>
              </a:rPr>
              <a:t>Puriphlegethon</a:t>
            </a:r>
            <a:r>
              <a:rPr lang="en-US" sz="4000" dirty="0" smtClean="0">
                <a:solidFill>
                  <a:schemeClr val="bg1"/>
                </a:solidFill>
                <a:latin typeface="Centaur" panose="02030504050205020304" pitchFamily="18" charset="0"/>
              </a:rPr>
              <a:t> – Fire-Flaming</a:t>
            </a:r>
          </a:p>
          <a:p>
            <a:pPr algn="l"/>
            <a:r>
              <a:rPr lang="en-US" sz="4000" dirty="0" smtClean="0">
                <a:solidFill>
                  <a:schemeClr val="bg1"/>
                </a:solidFill>
                <a:latin typeface="Centaur" panose="02030504050205020304" pitchFamily="18" charset="0"/>
              </a:rPr>
              <a:t>Cocytus – Lament</a:t>
            </a:r>
          </a:p>
          <a:p>
            <a:pPr algn="l"/>
            <a:r>
              <a:rPr lang="en-US" sz="4000" dirty="0" smtClean="0">
                <a:solidFill>
                  <a:schemeClr val="bg1"/>
                </a:solidFill>
                <a:latin typeface="Centaur" panose="02030504050205020304" pitchFamily="18" charset="0"/>
              </a:rPr>
              <a:t>Styx - Hate</a:t>
            </a:r>
          </a:p>
          <a:p>
            <a:pPr algn="l"/>
            <a:endParaRPr lang="en-US" sz="4000" dirty="0" smtClean="0">
              <a:solidFill>
                <a:schemeClr val="bg1"/>
              </a:solidFill>
              <a:latin typeface="Centaur" panose="02030504050205020304" pitchFamily="18" charset="0"/>
            </a:endParaRPr>
          </a:p>
          <a:p>
            <a:pPr algn="l"/>
            <a:endParaRPr lang="en-US" sz="40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40384876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502" y="137625"/>
            <a:ext cx="11094720" cy="1466092"/>
          </a:xfrm>
          <a:effectLst>
            <a:outerShdw blurRad="50800" dist="50800" dir="5400000" algn="ctr" rotWithShape="0">
              <a:srgbClr val="FF0000"/>
            </a:outerShdw>
          </a:effectLst>
        </p:spPr>
        <p:txBody>
          <a:bodyPr>
            <a:normAutofit fontScale="90000"/>
          </a:bodyPr>
          <a:lstStyle/>
          <a:p>
            <a:r>
              <a:rPr lang="en-US" sz="8800" dirty="0" smtClean="0">
                <a:solidFill>
                  <a:schemeClr val="bg1"/>
                </a:solidFill>
                <a:effectLst>
                  <a:outerShdw blurRad="50800" dist="38100" dir="10800000" algn="r" rotWithShape="0">
                    <a:schemeClr val="tx1">
                      <a:alpha val="40000"/>
                    </a:schemeClr>
                  </a:outerShdw>
                </a:effectLst>
                <a:latin typeface="Poseidon AOE" panose="02000606020000020004" pitchFamily="2" charset="0"/>
              </a:rPr>
              <a:t>How to Die in the Ancient Greek World</a:t>
            </a:r>
            <a:endParaRPr lang="en-US" sz="8800" dirty="0">
              <a:solidFill>
                <a:schemeClr val="bg1"/>
              </a:solidFill>
              <a:effectLst>
                <a:outerShdw blurRad="50800" dist="38100" dir="10800000" algn="r" rotWithShape="0">
                  <a:schemeClr val="tx1">
                    <a:alpha val="40000"/>
                  </a:schemeClr>
                </a:outerShdw>
              </a:effectLst>
              <a:latin typeface="Poseidon AOE" panose="02000606020000020004" pitchFamily="2" charset="0"/>
            </a:endParaRPr>
          </a:p>
        </p:txBody>
      </p:sp>
      <p:sp>
        <p:nvSpPr>
          <p:cNvPr id="4" name="Subtitle 2"/>
          <p:cNvSpPr txBox="1">
            <a:spLocks/>
          </p:cNvSpPr>
          <p:nvPr/>
        </p:nvSpPr>
        <p:spPr>
          <a:xfrm>
            <a:off x="773723" y="1886009"/>
            <a:ext cx="6133514" cy="4458519"/>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Your family prepares your body for death. They place with it items that you might find useful in the afterlife (clothes and other offerings) and they put gold coins over your closed eyes or in your mouth.</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Hermes, the Messenger God, comes and guides your soul to the entrance of Hades.</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You would give your gold coins to Charon, who would take you on his ferry over the River Styx.</a:t>
            </a:r>
          </a:p>
          <a:p>
            <a:pPr algn="l"/>
            <a:endParaRPr lang="en-US" sz="4000" dirty="0" smtClean="0">
              <a:solidFill>
                <a:schemeClr val="bg1"/>
              </a:solidFill>
              <a:latin typeface="Centaur" panose="02030504050205020304" pitchFamily="18" charset="0"/>
            </a:endParaRPr>
          </a:p>
          <a:p>
            <a:pPr algn="l"/>
            <a:endParaRPr lang="en-US" sz="40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1577334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502" y="137625"/>
            <a:ext cx="9144000" cy="1466092"/>
          </a:xfrm>
          <a:effectLst>
            <a:outerShdw blurRad="50800" dist="50800" dir="5400000" algn="ctr" rotWithShape="0">
              <a:srgbClr val="FF0000"/>
            </a:outerShdw>
          </a:effectLst>
        </p:spPr>
        <p:txBody>
          <a:bodyPr>
            <a:normAutofit/>
          </a:bodyPr>
          <a:lstStyle/>
          <a:p>
            <a:pPr algn="l"/>
            <a:r>
              <a:rPr lang="en-US" sz="8800" dirty="0" smtClean="0">
                <a:solidFill>
                  <a:schemeClr val="bg1"/>
                </a:solidFill>
                <a:effectLst>
                  <a:outerShdw blurRad="50800" dist="38100" dir="10800000" algn="r" rotWithShape="0">
                    <a:schemeClr val="tx1">
                      <a:alpha val="40000"/>
                    </a:schemeClr>
                  </a:outerShdw>
                </a:effectLst>
                <a:latin typeface="Poseidon AOE" panose="02000606020000020004" pitchFamily="2" charset="0"/>
              </a:rPr>
              <a:t>The </a:t>
            </a:r>
            <a:r>
              <a:rPr lang="en-US" sz="8800" dirty="0" err="1" smtClean="0">
                <a:solidFill>
                  <a:schemeClr val="bg1"/>
                </a:solidFill>
                <a:effectLst>
                  <a:outerShdw blurRad="50800" dist="38100" dir="10800000" algn="r" rotWithShape="0">
                    <a:schemeClr val="tx1">
                      <a:alpha val="40000"/>
                    </a:schemeClr>
                  </a:outerShdw>
                </a:effectLst>
                <a:latin typeface="Poseidon AOE" panose="02000606020000020004" pitchFamily="2" charset="0"/>
              </a:rPr>
              <a:t>Nekyia</a:t>
            </a:r>
            <a:endParaRPr lang="en-US" sz="8800" dirty="0">
              <a:solidFill>
                <a:schemeClr val="bg1"/>
              </a:solidFill>
              <a:effectLst>
                <a:outerShdw blurRad="50800" dist="38100" dir="10800000" algn="r" rotWithShape="0">
                  <a:schemeClr val="tx1">
                    <a:alpha val="40000"/>
                  </a:schemeClr>
                </a:outerShdw>
              </a:effectLst>
              <a:latin typeface="Poseidon AOE" panose="02000606020000020004" pitchFamily="2" charset="0"/>
            </a:endParaRPr>
          </a:p>
        </p:txBody>
      </p:sp>
      <p:sp>
        <p:nvSpPr>
          <p:cNvPr id="3" name="Subtitle 2"/>
          <p:cNvSpPr>
            <a:spLocks noGrp="1"/>
          </p:cNvSpPr>
          <p:nvPr>
            <p:ph type="subTitle" idx="1"/>
          </p:nvPr>
        </p:nvSpPr>
        <p:spPr>
          <a:xfrm>
            <a:off x="356382" y="1603717"/>
            <a:ext cx="6311704" cy="4234375"/>
          </a:xfrm>
          <a:solidFill>
            <a:srgbClr val="FF0000">
              <a:alpha val="32000"/>
            </a:srgbClr>
          </a:solidFill>
        </p:spPr>
        <p:txBody>
          <a:bodyPr>
            <a:normAutofit fontScale="92500"/>
          </a:bodyPr>
          <a:lstStyle/>
          <a:p>
            <a:pPr algn="l">
              <a:spcBef>
                <a:spcPts val="0"/>
              </a:spcBef>
            </a:pPr>
            <a:r>
              <a:rPr lang="en-US" sz="2800" dirty="0" smtClean="0">
                <a:solidFill>
                  <a:schemeClr val="bg1"/>
                </a:solidFill>
                <a:latin typeface="Centaur" panose="02030504050205020304" pitchFamily="18" charset="0"/>
              </a:rPr>
              <a:t>I […] slashed the lamb and the ewe,</a:t>
            </a:r>
          </a:p>
          <a:p>
            <a:pPr algn="l">
              <a:spcBef>
                <a:spcPts val="0"/>
              </a:spcBef>
            </a:pPr>
            <a:r>
              <a:rPr lang="en-US" sz="2800" dirty="0">
                <a:solidFill>
                  <a:schemeClr val="bg1"/>
                </a:solidFill>
                <a:latin typeface="Centaur" panose="02030504050205020304" pitchFamily="18" charset="0"/>
              </a:rPr>
              <a:t>l</a:t>
            </a:r>
            <a:r>
              <a:rPr lang="en-US" sz="2800" dirty="0" smtClean="0">
                <a:solidFill>
                  <a:schemeClr val="bg1"/>
                </a:solidFill>
                <a:latin typeface="Centaur" panose="02030504050205020304" pitchFamily="18" charset="0"/>
              </a:rPr>
              <a:t>etting their black blood stream into the </a:t>
            </a:r>
            <a:r>
              <a:rPr lang="en-US" sz="2800" dirty="0" err="1" smtClean="0">
                <a:solidFill>
                  <a:schemeClr val="bg1"/>
                </a:solidFill>
                <a:latin typeface="Centaur" panose="02030504050205020304" pitchFamily="18" charset="0"/>
              </a:rPr>
              <a:t>wellpit</a:t>
            </a:r>
            <a:r>
              <a:rPr lang="en-US" sz="2800" dirty="0" smtClean="0">
                <a:solidFill>
                  <a:schemeClr val="bg1"/>
                </a:solidFill>
                <a:latin typeface="Centaur" panose="02030504050205020304" pitchFamily="18" charset="0"/>
              </a:rPr>
              <a:t>.</a:t>
            </a:r>
          </a:p>
          <a:p>
            <a:pPr algn="l">
              <a:spcBef>
                <a:spcPts val="0"/>
              </a:spcBef>
            </a:pPr>
            <a:r>
              <a:rPr lang="en-US" sz="2800" dirty="0">
                <a:solidFill>
                  <a:schemeClr val="bg1"/>
                </a:solidFill>
                <a:latin typeface="Centaur" panose="02030504050205020304" pitchFamily="18" charset="0"/>
              </a:rPr>
              <a:t>n</a:t>
            </a:r>
            <a:r>
              <a:rPr lang="en-US" sz="2800" dirty="0" smtClean="0">
                <a:solidFill>
                  <a:schemeClr val="bg1"/>
                </a:solidFill>
                <a:latin typeface="Centaur" panose="02030504050205020304" pitchFamily="18" charset="0"/>
              </a:rPr>
              <a:t>ow the souls gathered, stirring out of Erebus,</a:t>
            </a:r>
          </a:p>
          <a:p>
            <a:pPr algn="l">
              <a:spcBef>
                <a:spcPts val="0"/>
              </a:spcBef>
            </a:pPr>
            <a:r>
              <a:rPr lang="en-US" sz="2800" dirty="0">
                <a:solidFill>
                  <a:schemeClr val="bg1"/>
                </a:solidFill>
                <a:latin typeface="Centaur" panose="02030504050205020304" pitchFamily="18" charset="0"/>
              </a:rPr>
              <a:t>b</a:t>
            </a:r>
            <a:r>
              <a:rPr lang="en-US" sz="2800" dirty="0" smtClean="0">
                <a:solidFill>
                  <a:schemeClr val="bg1"/>
                </a:solidFill>
                <a:latin typeface="Centaur" panose="02030504050205020304" pitchFamily="18" charset="0"/>
              </a:rPr>
              <a:t>rides and young men, and men grown old in pain,</a:t>
            </a:r>
          </a:p>
          <a:p>
            <a:pPr algn="l">
              <a:spcBef>
                <a:spcPts val="0"/>
              </a:spcBef>
            </a:pPr>
            <a:r>
              <a:rPr lang="en-US" sz="2800" dirty="0">
                <a:solidFill>
                  <a:schemeClr val="bg1"/>
                </a:solidFill>
                <a:latin typeface="Centaur" panose="02030504050205020304" pitchFamily="18" charset="0"/>
              </a:rPr>
              <a:t>a</a:t>
            </a:r>
            <a:r>
              <a:rPr lang="en-US" sz="2800" dirty="0" smtClean="0">
                <a:solidFill>
                  <a:schemeClr val="bg1"/>
                </a:solidFill>
                <a:latin typeface="Centaur" panose="02030504050205020304" pitchFamily="18" charset="0"/>
              </a:rPr>
              <a:t>nd tender girls whose hearts were new to grief;</a:t>
            </a:r>
          </a:p>
          <a:p>
            <a:pPr algn="l">
              <a:spcBef>
                <a:spcPts val="0"/>
              </a:spcBef>
            </a:pPr>
            <a:r>
              <a:rPr lang="en-US" sz="2800" dirty="0">
                <a:solidFill>
                  <a:schemeClr val="bg1"/>
                </a:solidFill>
                <a:latin typeface="Centaur" panose="02030504050205020304" pitchFamily="18" charset="0"/>
              </a:rPr>
              <a:t>m</a:t>
            </a:r>
            <a:r>
              <a:rPr lang="en-US" sz="2800" dirty="0" smtClean="0">
                <a:solidFill>
                  <a:schemeClr val="bg1"/>
                </a:solidFill>
                <a:latin typeface="Centaur" panose="02030504050205020304" pitchFamily="18" charset="0"/>
              </a:rPr>
              <a:t>any were there, too, torn by brazen </a:t>
            </a:r>
            <a:r>
              <a:rPr lang="en-US" sz="2800" dirty="0" err="1" smtClean="0">
                <a:solidFill>
                  <a:schemeClr val="bg1"/>
                </a:solidFill>
                <a:latin typeface="Centaur" panose="02030504050205020304" pitchFamily="18" charset="0"/>
              </a:rPr>
              <a:t>lanceheads</a:t>
            </a:r>
            <a:r>
              <a:rPr lang="en-US" sz="2800" dirty="0" smtClean="0">
                <a:solidFill>
                  <a:schemeClr val="bg1"/>
                </a:solidFill>
                <a:latin typeface="Centaur" panose="02030504050205020304" pitchFamily="18" charset="0"/>
              </a:rPr>
              <a:t>,</a:t>
            </a:r>
          </a:p>
          <a:p>
            <a:pPr algn="l">
              <a:spcBef>
                <a:spcPts val="0"/>
              </a:spcBef>
            </a:pPr>
            <a:r>
              <a:rPr lang="en-US" sz="2800" dirty="0">
                <a:solidFill>
                  <a:schemeClr val="bg1"/>
                </a:solidFill>
                <a:latin typeface="Centaur" panose="02030504050205020304" pitchFamily="18" charset="0"/>
              </a:rPr>
              <a:t>b</a:t>
            </a:r>
            <a:r>
              <a:rPr lang="en-US" sz="2800" dirty="0" smtClean="0">
                <a:solidFill>
                  <a:schemeClr val="bg1"/>
                </a:solidFill>
                <a:latin typeface="Centaur" panose="02030504050205020304" pitchFamily="18" charset="0"/>
              </a:rPr>
              <a:t>attle-slain, bearing still their bloody gear […]</a:t>
            </a:r>
          </a:p>
          <a:p>
            <a:pPr algn="l">
              <a:spcBef>
                <a:spcPts val="0"/>
              </a:spcBef>
            </a:pPr>
            <a:r>
              <a:rPr lang="en-US" sz="2800" dirty="0" smtClean="0">
                <a:solidFill>
                  <a:schemeClr val="bg1"/>
                </a:solidFill>
                <a:latin typeface="Centaur" panose="02030504050205020304" pitchFamily="18" charset="0"/>
              </a:rPr>
              <a:t>Meanwhile I crouched with my drawn sword to keep</a:t>
            </a:r>
          </a:p>
          <a:p>
            <a:pPr algn="l">
              <a:spcBef>
                <a:spcPts val="0"/>
              </a:spcBef>
            </a:pPr>
            <a:r>
              <a:rPr lang="en-US" sz="2800" dirty="0">
                <a:solidFill>
                  <a:schemeClr val="bg1"/>
                </a:solidFill>
                <a:latin typeface="Centaur" panose="02030504050205020304" pitchFamily="18" charset="0"/>
              </a:rPr>
              <a:t>t</a:t>
            </a:r>
            <a:r>
              <a:rPr lang="en-US" sz="2800" dirty="0" smtClean="0">
                <a:solidFill>
                  <a:schemeClr val="bg1"/>
                </a:solidFill>
                <a:latin typeface="Centaur" panose="02030504050205020304" pitchFamily="18" charset="0"/>
              </a:rPr>
              <a:t>he surging phantoms from the bloody pit</a:t>
            </a:r>
          </a:p>
          <a:p>
            <a:pPr algn="l">
              <a:spcBef>
                <a:spcPts val="0"/>
              </a:spcBef>
            </a:pPr>
            <a:r>
              <a:rPr lang="en-US" sz="2800" dirty="0">
                <a:solidFill>
                  <a:schemeClr val="bg1"/>
                </a:solidFill>
                <a:latin typeface="Centaur" panose="02030504050205020304" pitchFamily="18" charset="0"/>
              </a:rPr>
              <a:t>t</a:t>
            </a:r>
            <a:r>
              <a:rPr lang="en-US" sz="2800" dirty="0" smtClean="0">
                <a:solidFill>
                  <a:schemeClr val="bg1"/>
                </a:solidFill>
                <a:latin typeface="Centaur" panose="02030504050205020304" pitchFamily="18" charset="0"/>
              </a:rPr>
              <a:t>ill I should know the presence of Tiresias.</a:t>
            </a:r>
            <a:endParaRPr lang="en-US" sz="2800" dirty="0">
              <a:solidFill>
                <a:schemeClr val="bg1"/>
              </a:solidFill>
              <a:latin typeface="Centaur" panose="02030504050205020304" pitchFamily="18" charset="0"/>
            </a:endParaRPr>
          </a:p>
        </p:txBody>
      </p:sp>
      <p:sp>
        <p:nvSpPr>
          <p:cNvPr id="4" name="Subtitle 2"/>
          <p:cNvSpPr txBox="1">
            <a:spLocks/>
          </p:cNvSpPr>
          <p:nvPr/>
        </p:nvSpPr>
        <p:spPr>
          <a:xfrm>
            <a:off x="6850965" y="1603718"/>
            <a:ext cx="4839287" cy="4951828"/>
          </a:xfrm>
          <a:prstGeom prst="rect">
            <a:avLst/>
          </a:prstGeom>
        </p:spPr>
        <p:txBody>
          <a:bodyPr vert="horz" lIns="91440" tIns="45720" rIns="91440" bIns="45720" rtlCol="0">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a:t>
            </a:r>
            <a:r>
              <a:rPr lang="en-US" sz="4000" dirty="0" err="1" smtClean="0">
                <a:solidFill>
                  <a:schemeClr val="bg1"/>
                </a:solidFill>
                <a:latin typeface="Centaur" panose="02030504050205020304" pitchFamily="18" charset="0"/>
              </a:rPr>
              <a:t>Nekyia</a:t>
            </a:r>
            <a:r>
              <a:rPr lang="en-US" sz="4000" dirty="0" smtClean="0">
                <a:solidFill>
                  <a:schemeClr val="bg1"/>
                </a:solidFill>
                <a:latin typeface="Centaur" panose="02030504050205020304" pitchFamily="18" charset="0"/>
              </a:rPr>
              <a:t>” is the name for the 11</a:t>
            </a:r>
            <a:r>
              <a:rPr lang="en-US" sz="4000" baseline="30000" dirty="0" smtClean="0">
                <a:solidFill>
                  <a:schemeClr val="bg1"/>
                </a:solidFill>
                <a:latin typeface="Centaur" panose="02030504050205020304" pitchFamily="18" charset="0"/>
              </a:rPr>
              <a:t>th</a:t>
            </a:r>
            <a:r>
              <a:rPr lang="en-US" sz="4000" dirty="0" smtClean="0">
                <a:solidFill>
                  <a:schemeClr val="bg1"/>
                </a:solidFill>
                <a:latin typeface="Centaur" panose="02030504050205020304" pitchFamily="18" charset="0"/>
              </a:rPr>
              <a:t> book of the Odyssey. It’s also the Greek world for summoning the dead.</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For the dead to be able to speak, they have to drink blood.</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So Odysseus digs a hole in the ground and slits the throats of a lamb and ewe, filling the hole with their blood.</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This attracts all of the spirits of the dead – they all clamor around the blood, trying to get a sip, but Odysseus holds them off with his sword (even the spirit of his dead mother) until Tiresias can arrive.</a:t>
            </a:r>
            <a:endParaRPr lang="en-US" sz="40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6749621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502" y="137625"/>
            <a:ext cx="9144000" cy="1466092"/>
          </a:xfrm>
          <a:effectLst>
            <a:outerShdw blurRad="50800" dist="50800" dir="5400000" algn="ctr" rotWithShape="0">
              <a:srgbClr val="FF0000"/>
            </a:outerShdw>
          </a:effectLst>
        </p:spPr>
        <p:txBody>
          <a:bodyPr>
            <a:normAutofit/>
          </a:bodyPr>
          <a:lstStyle/>
          <a:p>
            <a:pPr algn="l"/>
            <a:r>
              <a:rPr lang="en-US" sz="8800" dirty="0" smtClean="0">
                <a:solidFill>
                  <a:schemeClr val="bg1"/>
                </a:solidFill>
                <a:effectLst>
                  <a:outerShdw blurRad="50800" dist="38100" dir="10800000" algn="r" rotWithShape="0">
                    <a:schemeClr val="tx1">
                      <a:alpha val="40000"/>
                    </a:schemeClr>
                  </a:outerShdw>
                </a:effectLst>
                <a:latin typeface="Poseidon AOE" panose="02000606020000020004" pitchFamily="2" charset="0"/>
              </a:rPr>
              <a:t>A Familiar Face</a:t>
            </a:r>
            <a:endParaRPr lang="en-US" sz="8800" dirty="0">
              <a:solidFill>
                <a:schemeClr val="bg1"/>
              </a:solidFill>
              <a:effectLst>
                <a:outerShdw blurRad="50800" dist="38100" dir="10800000" algn="r" rotWithShape="0">
                  <a:schemeClr val="tx1">
                    <a:alpha val="40000"/>
                  </a:schemeClr>
                </a:outerShdw>
              </a:effectLst>
              <a:latin typeface="Poseidon AOE" panose="02000606020000020004" pitchFamily="2" charset="0"/>
            </a:endParaRPr>
          </a:p>
        </p:txBody>
      </p:sp>
      <p:sp>
        <p:nvSpPr>
          <p:cNvPr id="3" name="Subtitle 2"/>
          <p:cNvSpPr>
            <a:spLocks noGrp="1"/>
          </p:cNvSpPr>
          <p:nvPr>
            <p:ph type="subTitle" idx="1"/>
          </p:nvPr>
        </p:nvSpPr>
        <p:spPr>
          <a:xfrm>
            <a:off x="370449" y="1603717"/>
            <a:ext cx="6002215" cy="4600135"/>
          </a:xfrm>
          <a:solidFill>
            <a:srgbClr val="FF0000">
              <a:alpha val="32000"/>
            </a:srgbClr>
          </a:solidFill>
        </p:spPr>
        <p:txBody>
          <a:bodyPr>
            <a:normAutofit fontScale="85000" lnSpcReduction="20000"/>
          </a:bodyPr>
          <a:lstStyle/>
          <a:p>
            <a:pPr algn="l">
              <a:spcBef>
                <a:spcPts val="0"/>
              </a:spcBef>
            </a:pPr>
            <a:r>
              <a:rPr lang="en-US" sz="2800" dirty="0" smtClean="0">
                <a:solidFill>
                  <a:schemeClr val="bg1"/>
                </a:solidFill>
                <a:latin typeface="Centaur" panose="02030504050205020304" pitchFamily="18" charset="0"/>
              </a:rPr>
              <a:t>One shade came first – </a:t>
            </a:r>
            <a:r>
              <a:rPr lang="en-US" sz="2800" dirty="0" err="1" smtClean="0">
                <a:solidFill>
                  <a:schemeClr val="bg1"/>
                </a:solidFill>
                <a:latin typeface="Centaur" panose="02030504050205020304" pitchFamily="18" charset="0"/>
              </a:rPr>
              <a:t>Elpenor</a:t>
            </a:r>
            <a:r>
              <a:rPr lang="en-US" sz="2800" dirty="0" smtClean="0">
                <a:solidFill>
                  <a:schemeClr val="bg1"/>
                </a:solidFill>
                <a:latin typeface="Centaur" panose="02030504050205020304" pitchFamily="18" charset="0"/>
              </a:rPr>
              <a:t>, of our company,</a:t>
            </a:r>
          </a:p>
          <a:p>
            <a:pPr algn="l">
              <a:spcBef>
                <a:spcPts val="0"/>
              </a:spcBef>
            </a:pPr>
            <a:r>
              <a:rPr lang="en-US" sz="2800" dirty="0" smtClean="0">
                <a:solidFill>
                  <a:schemeClr val="bg1"/>
                </a:solidFill>
                <a:latin typeface="Centaur" panose="02030504050205020304" pitchFamily="18" charset="0"/>
              </a:rPr>
              <a:t>Who lay unburied still on the wide earth</a:t>
            </a:r>
          </a:p>
          <a:p>
            <a:pPr algn="l">
              <a:spcBef>
                <a:spcPts val="0"/>
              </a:spcBef>
            </a:pPr>
            <a:r>
              <a:rPr lang="en-US" sz="2800" dirty="0" smtClean="0">
                <a:solidFill>
                  <a:schemeClr val="bg1"/>
                </a:solidFill>
                <a:latin typeface="Centaur" panose="02030504050205020304" pitchFamily="18" charset="0"/>
              </a:rPr>
              <a:t>As we had left him – dead in Circe’s hall,</a:t>
            </a:r>
          </a:p>
          <a:p>
            <a:pPr algn="l">
              <a:spcBef>
                <a:spcPts val="0"/>
              </a:spcBef>
            </a:pPr>
            <a:r>
              <a:rPr lang="en-US" sz="2800" dirty="0" smtClean="0">
                <a:solidFill>
                  <a:schemeClr val="bg1"/>
                </a:solidFill>
                <a:latin typeface="Centaur" panose="02030504050205020304" pitchFamily="18" charset="0"/>
              </a:rPr>
              <a:t>Untouched, </a:t>
            </a:r>
            <a:r>
              <a:rPr lang="en-US" sz="2800" dirty="0" err="1" smtClean="0">
                <a:solidFill>
                  <a:schemeClr val="bg1"/>
                </a:solidFill>
                <a:latin typeface="Centaur" panose="02030504050205020304" pitchFamily="18" charset="0"/>
              </a:rPr>
              <a:t>unmourned</a:t>
            </a:r>
            <a:r>
              <a:rPr lang="en-US" sz="2800" dirty="0" smtClean="0">
                <a:solidFill>
                  <a:schemeClr val="bg1"/>
                </a:solidFill>
                <a:latin typeface="Centaur" panose="02030504050205020304" pitchFamily="18" charset="0"/>
              </a:rPr>
              <a:t>, when other care compelled us […]</a:t>
            </a:r>
          </a:p>
          <a:p>
            <a:pPr algn="l">
              <a:spcBef>
                <a:spcPts val="0"/>
              </a:spcBef>
            </a:pPr>
            <a:r>
              <a:rPr lang="en-US" sz="2800" dirty="0" smtClean="0">
                <a:solidFill>
                  <a:schemeClr val="bg1"/>
                </a:solidFill>
                <a:latin typeface="Centaur" panose="02030504050205020304" pitchFamily="18" charset="0"/>
              </a:rPr>
              <a:t>[</a:t>
            </a:r>
            <a:r>
              <a:rPr lang="en-US" sz="2800" dirty="0" err="1" smtClean="0">
                <a:solidFill>
                  <a:schemeClr val="bg1"/>
                </a:solidFill>
                <a:latin typeface="Centaur" panose="02030504050205020304" pitchFamily="18" charset="0"/>
              </a:rPr>
              <a:t>Elpenor</a:t>
            </a:r>
            <a:r>
              <a:rPr lang="en-US" sz="2800" dirty="0" smtClean="0">
                <a:solidFill>
                  <a:schemeClr val="bg1"/>
                </a:solidFill>
                <a:latin typeface="Centaur" panose="02030504050205020304" pitchFamily="18" charset="0"/>
              </a:rPr>
              <a:t> says] ignoble death I drank with so much wine.</a:t>
            </a:r>
          </a:p>
          <a:p>
            <a:pPr algn="l">
              <a:spcBef>
                <a:spcPts val="0"/>
              </a:spcBef>
            </a:pPr>
            <a:r>
              <a:rPr lang="en-US" sz="2800" dirty="0" smtClean="0">
                <a:solidFill>
                  <a:schemeClr val="bg1"/>
                </a:solidFill>
                <a:latin typeface="Centaur" panose="02030504050205020304" pitchFamily="18" charset="0"/>
              </a:rPr>
              <a:t>I slept on Circe’s roof, then could not see</a:t>
            </a:r>
          </a:p>
          <a:p>
            <a:pPr algn="l">
              <a:spcBef>
                <a:spcPts val="0"/>
              </a:spcBef>
            </a:pPr>
            <a:r>
              <a:rPr lang="en-US" sz="2800" dirty="0" smtClean="0">
                <a:solidFill>
                  <a:schemeClr val="bg1"/>
                </a:solidFill>
                <a:latin typeface="Centaur" panose="02030504050205020304" pitchFamily="18" charset="0"/>
              </a:rPr>
              <a:t>The long steep backward ladder, coming down,</a:t>
            </a:r>
          </a:p>
          <a:p>
            <a:pPr algn="l">
              <a:spcBef>
                <a:spcPts val="0"/>
              </a:spcBef>
            </a:pPr>
            <a:r>
              <a:rPr lang="en-US" sz="2800" dirty="0" smtClean="0">
                <a:solidFill>
                  <a:schemeClr val="bg1"/>
                </a:solidFill>
                <a:latin typeface="Centaur" panose="02030504050205020304" pitchFamily="18" charset="0"/>
              </a:rPr>
              <a:t>And fell that height. My </a:t>
            </a:r>
            <a:r>
              <a:rPr lang="en-US" sz="2800" dirty="0" err="1" smtClean="0">
                <a:solidFill>
                  <a:schemeClr val="bg1"/>
                </a:solidFill>
                <a:latin typeface="Centaur" panose="02030504050205020304" pitchFamily="18" charset="0"/>
              </a:rPr>
              <a:t>neckbone</a:t>
            </a:r>
            <a:r>
              <a:rPr lang="en-US" sz="2800" dirty="0" smtClean="0">
                <a:solidFill>
                  <a:schemeClr val="bg1"/>
                </a:solidFill>
                <a:latin typeface="Centaur" panose="02030504050205020304" pitchFamily="18" charset="0"/>
              </a:rPr>
              <a:t> broke […]</a:t>
            </a:r>
          </a:p>
          <a:p>
            <a:pPr algn="l">
              <a:spcBef>
                <a:spcPts val="0"/>
              </a:spcBef>
            </a:pPr>
            <a:r>
              <a:rPr lang="en-US" sz="2800" dirty="0" smtClean="0">
                <a:solidFill>
                  <a:schemeClr val="bg1"/>
                </a:solidFill>
                <a:latin typeface="Centaur" panose="02030504050205020304" pitchFamily="18" charset="0"/>
              </a:rPr>
              <a:t>O my lord, remember me, I pray,</a:t>
            </a:r>
          </a:p>
          <a:p>
            <a:pPr algn="l">
              <a:spcBef>
                <a:spcPts val="0"/>
              </a:spcBef>
            </a:pPr>
            <a:r>
              <a:rPr lang="en-US" sz="2800" dirty="0" smtClean="0">
                <a:solidFill>
                  <a:schemeClr val="bg1"/>
                </a:solidFill>
                <a:latin typeface="Centaur" panose="02030504050205020304" pitchFamily="18" charset="0"/>
              </a:rPr>
              <a:t>Do not abandon me unwept, unburied,</a:t>
            </a:r>
          </a:p>
          <a:p>
            <a:pPr algn="l">
              <a:spcBef>
                <a:spcPts val="0"/>
              </a:spcBef>
            </a:pPr>
            <a:r>
              <a:rPr lang="en-US" sz="2800" dirty="0" smtClean="0">
                <a:solidFill>
                  <a:schemeClr val="bg1"/>
                </a:solidFill>
                <a:latin typeface="Centaur" panose="02030504050205020304" pitchFamily="18" charset="0"/>
              </a:rPr>
              <a:t>To tempt the gods’ wrath, while you sail for home;</a:t>
            </a:r>
          </a:p>
          <a:p>
            <a:pPr algn="l">
              <a:spcBef>
                <a:spcPts val="0"/>
              </a:spcBef>
            </a:pPr>
            <a:r>
              <a:rPr lang="en-US" sz="2800" dirty="0" smtClean="0">
                <a:solidFill>
                  <a:schemeClr val="bg1"/>
                </a:solidFill>
                <a:latin typeface="Centaur" panose="02030504050205020304" pitchFamily="18" charset="0"/>
              </a:rPr>
              <a:t>But fire my corpse […]</a:t>
            </a:r>
          </a:p>
          <a:p>
            <a:pPr algn="l">
              <a:spcBef>
                <a:spcPts val="0"/>
              </a:spcBef>
            </a:pPr>
            <a:r>
              <a:rPr lang="en-US" sz="2800" dirty="0" smtClean="0">
                <a:solidFill>
                  <a:schemeClr val="bg1"/>
                </a:solidFill>
                <a:latin typeface="Centaur" panose="02030504050205020304" pitchFamily="18" charset="0"/>
              </a:rPr>
              <a:t>And build a cairn for me […]</a:t>
            </a:r>
          </a:p>
          <a:p>
            <a:pPr algn="l">
              <a:spcBef>
                <a:spcPts val="0"/>
              </a:spcBef>
            </a:pPr>
            <a:r>
              <a:rPr lang="en-US" sz="2800" dirty="0" smtClean="0">
                <a:solidFill>
                  <a:schemeClr val="bg1"/>
                </a:solidFill>
                <a:latin typeface="Centaur" panose="02030504050205020304" pitchFamily="18" charset="0"/>
              </a:rPr>
              <a:t>Heap up the mound there, and implant upon it</a:t>
            </a:r>
          </a:p>
          <a:p>
            <a:pPr algn="l">
              <a:spcBef>
                <a:spcPts val="0"/>
              </a:spcBef>
            </a:pPr>
            <a:r>
              <a:rPr lang="en-US" sz="2800" dirty="0" smtClean="0">
                <a:solidFill>
                  <a:schemeClr val="bg1"/>
                </a:solidFill>
                <a:latin typeface="Centaur" panose="02030504050205020304" pitchFamily="18" charset="0"/>
              </a:rPr>
              <a:t>The oar I pulled in life with my companions.</a:t>
            </a:r>
            <a:endParaRPr lang="en-US" sz="2800" dirty="0">
              <a:solidFill>
                <a:schemeClr val="bg1"/>
              </a:solidFill>
              <a:latin typeface="Centaur" panose="02030504050205020304" pitchFamily="18" charset="0"/>
            </a:endParaRPr>
          </a:p>
        </p:txBody>
      </p:sp>
      <p:sp>
        <p:nvSpPr>
          <p:cNvPr id="4" name="Subtitle 2"/>
          <p:cNvSpPr txBox="1">
            <a:spLocks/>
          </p:cNvSpPr>
          <p:nvPr/>
        </p:nvSpPr>
        <p:spPr>
          <a:xfrm>
            <a:off x="6850965" y="1603718"/>
            <a:ext cx="4839287" cy="4951828"/>
          </a:xfrm>
          <a:prstGeom prst="rect">
            <a:avLst/>
          </a:prstGeom>
        </p:spPr>
        <p:txBody>
          <a:bodyPr vert="horz" lIns="91440" tIns="45720" rIns="91440" bIns="45720" rtlCol="0">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Odysseus sees one of his crew members, </a:t>
            </a:r>
            <a:r>
              <a:rPr lang="en-US" sz="4000" dirty="0" err="1" smtClean="0">
                <a:solidFill>
                  <a:schemeClr val="bg1"/>
                </a:solidFill>
                <a:latin typeface="Centaur" panose="02030504050205020304" pitchFamily="18" charset="0"/>
              </a:rPr>
              <a:t>Elpenor</a:t>
            </a:r>
            <a:r>
              <a:rPr lang="en-US" sz="4000" dirty="0" smtClean="0">
                <a:solidFill>
                  <a:schemeClr val="bg1"/>
                </a:solidFill>
                <a:latin typeface="Centaur" panose="02030504050205020304" pitchFamily="18" charset="0"/>
              </a:rPr>
              <a:t>, as a ghost there in Hades.</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He asks him what happened, and </a:t>
            </a:r>
            <a:r>
              <a:rPr lang="en-US" sz="4000" dirty="0" err="1" smtClean="0">
                <a:solidFill>
                  <a:schemeClr val="bg1"/>
                </a:solidFill>
                <a:latin typeface="Centaur" panose="02030504050205020304" pitchFamily="18" charset="0"/>
              </a:rPr>
              <a:t>Elpenor</a:t>
            </a:r>
            <a:r>
              <a:rPr lang="en-US" sz="4000" dirty="0" smtClean="0">
                <a:solidFill>
                  <a:schemeClr val="bg1"/>
                </a:solidFill>
                <a:latin typeface="Centaur" panose="02030504050205020304" pitchFamily="18" charset="0"/>
              </a:rPr>
              <a:t> tells him that he got drunk and fell off of a roof, breaking his neck. (It’s not quite clear how he is able to speak without drinking the blood.)</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He begs Odysseus to give him a proper funeral so that he can rest in peace. </a:t>
            </a:r>
            <a:r>
              <a:rPr lang="en-US" sz="4000" b="1" u="sng" dirty="0" smtClean="0">
                <a:solidFill>
                  <a:schemeClr val="bg1"/>
                </a:solidFill>
                <a:latin typeface="Centaur" panose="02030504050205020304" pitchFamily="18" charset="0"/>
              </a:rPr>
              <a:t>Particularly, he asks him to bury him and mark his grave by sticking his oar in the ground. **THIS IS IMPORTANT.**</a:t>
            </a:r>
            <a:endParaRPr lang="en-US" sz="4000" b="1" u="sng" dirty="0">
              <a:solidFill>
                <a:schemeClr val="bg1"/>
              </a:solidFill>
              <a:latin typeface="Centaur" panose="02030504050205020304" pitchFamily="18" charset="0"/>
            </a:endParaRPr>
          </a:p>
        </p:txBody>
      </p:sp>
    </p:spTree>
    <p:extLst>
      <p:ext uri="{BB962C8B-B14F-4D97-AF65-F5344CB8AC3E}">
        <p14:creationId xmlns:p14="http://schemas.microsoft.com/office/powerpoint/2010/main" val="26822971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60981" y="1111150"/>
            <a:ext cx="6351392" cy="4776376"/>
          </a:xfrm>
          <a:prstGeom prst="rect">
            <a:avLst/>
          </a:prstGeom>
        </p:spPr>
      </p:pic>
      <p:sp>
        <p:nvSpPr>
          <p:cNvPr id="3" name="TextBox 2"/>
          <p:cNvSpPr txBox="1"/>
          <p:nvPr/>
        </p:nvSpPr>
        <p:spPr>
          <a:xfrm>
            <a:off x="1055077" y="225083"/>
            <a:ext cx="10128738" cy="646331"/>
          </a:xfrm>
          <a:prstGeom prst="rect">
            <a:avLst/>
          </a:prstGeom>
          <a:noFill/>
        </p:spPr>
        <p:txBody>
          <a:bodyPr wrap="square" rtlCol="0">
            <a:spAutoFit/>
          </a:bodyPr>
          <a:lstStyle/>
          <a:p>
            <a:pPr algn="ctr"/>
            <a:r>
              <a:rPr lang="en-US" sz="3600" dirty="0" smtClean="0">
                <a:solidFill>
                  <a:schemeClr val="bg1"/>
                </a:solidFill>
                <a:latin typeface="Centaur" panose="02030504050205020304" pitchFamily="18" charset="0"/>
              </a:rPr>
              <a:t>This is what </a:t>
            </a:r>
            <a:r>
              <a:rPr lang="en-US" sz="3600" dirty="0" err="1" smtClean="0">
                <a:solidFill>
                  <a:schemeClr val="bg1"/>
                </a:solidFill>
                <a:latin typeface="Centaur" panose="02030504050205020304" pitchFamily="18" charset="0"/>
              </a:rPr>
              <a:t>Elpenor</a:t>
            </a:r>
            <a:r>
              <a:rPr lang="en-US" sz="3600" dirty="0" smtClean="0">
                <a:solidFill>
                  <a:schemeClr val="bg1"/>
                </a:solidFill>
                <a:latin typeface="Centaur" panose="02030504050205020304" pitchFamily="18" charset="0"/>
              </a:rPr>
              <a:t> is asking Odysseus to do for him.</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12407942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502" y="137625"/>
            <a:ext cx="9144000" cy="1466092"/>
          </a:xfrm>
          <a:effectLst>
            <a:outerShdw blurRad="50800" dist="50800" dir="5400000" algn="ctr" rotWithShape="0">
              <a:srgbClr val="FF0000"/>
            </a:outerShdw>
          </a:effectLst>
        </p:spPr>
        <p:txBody>
          <a:bodyPr>
            <a:normAutofit/>
          </a:bodyPr>
          <a:lstStyle/>
          <a:p>
            <a:pPr algn="l"/>
            <a:r>
              <a:rPr lang="en-US" sz="8800" dirty="0" smtClean="0">
                <a:solidFill>
                  <a:schemeClr val="bg1"/>
                </a:solidFill>
                <a:effectLst>
                  <a:outerShdw blurRad="50800" dist="38100" dir="10800000" algn="r" rotWithShape="0">
                    <a:schemeClr val="tx1">
                      <a:alpha val="40000"/>
                    </a:schemeClr>
                  </a:outerShdw>
                </a:effectLst>
                <a:latin typeface="Poseidon AOE" panose="02000606020000020004" pitchFamily="2" charset="0"/>
              </a:rPr>
              <a:t>The Prophecy, Part 1</a:t>
            </a:r>
            <a:endParaRPr lang="en-US" sz="8800" dirty="0">
              <a:solidFill>
                <a:schemeClr val="bg1"/>
              </a:solidFill>
              <a:effectLst>
                <a:outerShdw blurRad="50800" dist="38100" dir="10800000" algn="r" rotWithShape="0">
                  <a:schemeClr val="tx1">
                    <a:alpha val="40000"/>
                  </a:schemeClr>
                </a:outerShdw>
              </a:effectLst>
              <a:latin typeface="Poseidon AOE" panose="02000606020000020004" pitchFamily="2" charset="0"/>
            </a:endParaRPr>
          </a:p>
        </p:txBody>
      </p:sp>
      <p:sp>
        <p:nvSpPr>
          <p:cNvPr id="3" name="Subtitle 2"/>
          <p:cNvSpPr>
            <a:spLocks noGrp="1"/>
          </p:cNvSpPr>
          <p:nvPr>
            <p:ph type="subTitle" idx="1"/>
          </p:nvPr>
        </p:nvSpPr>
        <p:spPr>
          <a:xfrm>
            <a:off x="370449" y="1603717"/>
            <a:ext cx="6002215" cy="4600135"/>
          </a:xfrm>
          <a:solidFill>
            <a:srgbClr val="FF0000">
              <a:alpha val="32000"/>
            </a:srgbClr>
          </a:solidFill>
        </p:spPr>
        <p:txBody>
          <a:bodyPr>
            <a:normAutofit fontScale="92500" lnSpcReduction="10000"/>
          </a:bodyPr>
          <a:lstStyle/>
          <a:p>
            <a:pPr algn="l">
              <a:spcBef>
                <a:spcPts val="0"/>
              </a:spcBef>
            </a:pPr>
            <a:r>
              <a:rPr lang="en-US" sz="2800" i="1" dirty="0" smtClean="0">
                <a:solidFill>
                  <a:schemeClr val="bg1"/>
                </a:solidFill>
                <a:latin typeface="Centaur" panose="02030504050205020304" pitchFamily="18" charset="0"/>
              </a:rPr>
              <a:t>Tiresias tells him:</a:t>
            </a:r>
          </a:p>
          <a:p>
            <a:pPr algn="l">
              <a:spcBef>
                <a:spcPts val="0"/>
              </a:spcBef>
            </a:pPr>
            <a:r>
              <a:rPr lang="en-US" sz="2800" dirty="0" smtClean="0">
                <a:solidFill>
                  <a:schemeClr val="bg1"/>
                </a:solidFill>
                <a:latin typeface="Centaur" panose="02030504050205020304" pitchFamily="18" charset="0"/>
              </a:rPr>
              <a:t>The god who thunders on the land prepares it,</a:t>
            </a:r>
          </a:p>
          <a:p>
            <a:pPr algn="l">
              <a:spcBef>
                <a:spcPts val="0"/>
              </a:spcBef>
            </a:pPr>
            <a:r>
              <a:rPr lang="en-US" sz="2800" dirty="0">
                <a:solidFill>
                  <a:schemeClr val="bg1"/>
                </a:solidFill>
                <a:latin typeface="Centaur" panose="02030504050205020304" pitchFamily="18" charset="0"/>
              </a:rPr>
              <a:t>n</a:t>
            </a:r>
            <a:r>
              <a:rPr lang="en-US" sz="2800" dirty="0" smtClean="0">
                <a:solidFill>
                  <a:schemeClr val="bg1"/>
                </a:solidFill>
                <a:latin typeface="Centaur" panose="02030504050205020304" pitchFamily="18" charset="0"/>
              </a:rPr>
              <a:t>ot to be shaken from your track, implacable,</a:t>
            </a:r>
          </a:p>
          <a:p>
            <a:pPr algn="l">
              <a:spcBef>
                <a:spcPts val="0"/>
              </a:spcBef>
            </a:pPr>
            <a:r>
              <a:rPr lang="en-US" sz="2800" dirty="0">
                <a:solidFill>
                  <a:schemeClr val="bg1"/>
                </a:solidFill>
                <a:latin typeface="Centaur" panose="02030504050205020304" pitchFamily="18" charset="0"/>
              </a:rPr>
              <a:t>i</a:t>
            </a:r>
            <a:r>
              <a:rPr lang="en-US" sz="2800" dirty="0" smtClean="0">
                <a:solidFill>
                  <a:schemeClr val="bg1"/>
                </a:solidFill>
                <a:latin typeface="Centaur" panose="02030504050205020304" pitchFamily="18" charset="0"/>
              </a:rPr>
              <a:t>n rancor for the son whose eye you blinded […]</a:t>
            </a:r>
          </a:p>
          <a:p>
            <a:pPr algn="l">
              <a:spcBef>
                <a:spcPts val="0"/>
              </a:spcBef>
            </a:pPr>
            <a:r>
              <a:rPr lang="en-US" sz="2800" dirty="0">
                <a:solidFill>
                  <a:schemeClr val="bg1"/>
                </a:solidFill>
                <a:latin typeface="Centaur" panose="02030504050205020304" pitchFamily="18" charset="0"/>
              </a:rPr>
              <a:t>Y</a:t>
            </a:r>
            <a:r>
              <a:rPr lang="en-US" sz="2800" dirty="0" smtClean="0">
                <a:solidFill>
                  <a:schemeClr val="bg1"/>
                </a:solidFill>
                <a:latin typeface="Centaur" panose="02030504050205020304" pitchFamily="18" charset="0"/>
              </a:rPr>
              <a:t>ou’ll find the grazing herds of Helios […]</a:t>
            </a:r>
          </a:p>
          <a:p>
            <a:pPr algn="l">
              <a:spcBef>
                <a:spcPts val="0"/>
              </a:spcBef>
            </a:pPr>
            <a:r>
              <a:rPr lang="en-US" sz="2800" dirty="0" smtClean="0">
                <a:solidFill>
                  <a:schemeClr val="bg1"/>
                </a:solidFill>
                <a:latin typeface="Centaur" panose="02030504050205020304" pitchFamily="18" charset="0"/>
              </a:rPr>
              <a:t>avoid those </a:t>
            </a:r>
            <a:r>
              <a:rPr lang="en-US" sz="2800" dirty="0" err="1" smtClean="0">
                <a:solidFill>
                  <a:schemeClr val="bg1"/>
                </a:solidFill>
                <a:latin typeface="Centaur" panose="02030504050205020304" pitchFamily="18" charset="0"/>
              </a:rPr>
              <a:t>kine</a:t>
            </a:r>
            <a:r>
              <a:rPr lang="en-US" sz="2800" dirty="0" smtClean="0">
                <a:solidFill>
                  <a:schemeClr val="bg1"/>
                </a:solidFill>
                <a:latin typeface="Centaur" panose="02030504050205020304" pitchFamily="18" charset="0"/>
              </a:rPr>
              <a:t> [cows…]</a:t>
            </a:r>
          </a:p>
          <a:p>
            <a:pPr algn="l">
              <a:spcBef>
                <a:spcPts val="0"/>
              </a:spcBef>
            </a:pPr>
            <a:r>
              <a:rPr lang="en-US" sz="2800" dirty="0" smtClean="0">
                <a:solidFill>
                  <a:schemeClr val="bg1"/>
                </a:solidFill>
                <a:latin typeface="Centaur" panose="02030504050205020304" pitchFamily="18" charset="0"/>
              </a:rPr>
              <a:t>But if you raid the beeves, I see destruction</a:t>
            </a:r>
          </a:p>
          <a:p>
            <a:pPr algn="l">
              <a:spcBef>
                <a:spcPts val="0"/>
              </a:spcBef>
            </a:pPr>
            <a:r>
              <a:rPr lang="en-US" sz="2800" dirty="0">
                <a:solidFill>
                  <a:schemeClr val="bg1"/>
                </a:solidFill>
                <a:latin typeface="Centaur" panose="02030504050205020304" pitchFamily="18" charset="0"/>
              </a:rPr>
              <a:t>f</a:t>
            </a:r>
            <a:r>
              <a:rPr lang="en-US" sz="2800" dirty="0" smtClean="0">
                <a:solidFill>
                  <a:schemeClr val="bg1"/>
                </a:solidFill>
                <a:latin typeface="Centaur" panose="02030504050205020304" pitchFamily="18" charset="0"/>
              </a:rPr>
              <a:t>or ship and crew. Though you survive alone,</a:t>
            </a:r>
          </a:p>
          <a:p>
            <a:pPr algn="l">
              <a:spcBef>
                <a:spcPts val="0"/>
              </a:spcBef>
            </a:pPr>
            <a:r>
              <a:rPr lang="en-US" sz="2800" dirty="0">
                <a:solidFill>
                  <a:schemeClr val="bg1"/>
                </a:solidFill>
                <a:latin typeface="Centaur" panose="02030504050205020304" pitchFamily="18" charset="0"/>
              </a:rPr>
              <a:t>b</a:t>
            </a:r>
            <a:r>
              <a:rPr lang="en-US" sz="2800" dirty="0" smtClean="0">
                <a:solidFill>
                  <a:schemeClr val="bg1"/>
                </a:solidFill>
                <a:latin typeface="Centaur" panose="02030504050205020304" pitchFamily="18" charset="0"/>
              </a:rPr>
              <a:t>ereft of all companions, lost for years,</a:t>
            </a:r>
          </a:p>
          <a:p>
            <a:pPr algn="l">
              <a:spcBef>
                <a:spcPts val="0"/>
              </a:spcBef>
            </a:pPr>
            <a:r>
              <a:rPr lang="en-US" sz="2800" dirty="0">
                <a:solidFill>
                  <a:schemeClr val="bg1"/>
                </a:solidFill>
                <a:latin typeface="Centaur" panose="02030504050205020304" pitchFamily="18" charset="0"/>
              </a:rPr>
              <a:t>u</a:t>
            </a:r>
            <a:r>
              <a:rPr lang="en-US" sz="2800" dirty="0" smtClean="0">
                <a:solidFill>
                  <a:schemeClr val="bg1"/>
                </a:solidFill>
                <a:latin typeface="Centaur" panose="02030504050205020304" pitchFamily="18" charset="0"/>
              </a:rPr>
              <a:t>nder strange sail shall you come home, to find</a:t>
            </a:r>
          </a:p>
          <a:p>
            <a:pPr algn="l">
              <a:spcBef>
                <a:spcPts val="0"/>
              </a:spcBef>
            </a:pPr>
            <a:r>
              <a:rPr lang="en-US" sz="2800" dirty="0">
                <a:solidFill>
                  <a:schemeClr val="bg1"/>
                </a:solidFill>
                <a:latin typeface="Centaur" panose="02030504050205020304" pitchFamily="18" charset="0"/>
              </a:rPr>
              <a:t>y</a:t>
            </a:r>
            <a:r>
              <a:rPr lang="en-US" sz="2800" dirty="0" smtClean="0">
                <a:solidFill>
                  <a:schemeClr val="bg1"/>
                </a:solidFill>
                <a:latin typeface="Centaur" panose="02030504050205020304" pitchFamily="18" charset="0"/>
              </a:rPr>
              <a:t>our own house filled with trouble: insolent men</a:t>
            </a:r>
          </a:p>
          <a:p>
            <a:pPr algn="l">
              <a:spcBef>
                <a:spcPts val="0"/>
              </a:spcBef>
            </a:pPr>
            <a:r>
              <a:rPr lang="en-US" sz="2800" dirty="0">
                <a:solidFill>
                  <a:schemeClr val="bg1"/>
                </a:solidFill>
                <a:latin typeface="Centaur" panose="02030504050205020304" pitchFamily="18" charset="0"/>
              </a:rPr>
              <a:t>e</a:t>
            </a:r>
            <a:r>
              <a:rPr lang="en-US" sz="2800" dirty="0" smtClean="0">
                <a:solidFill>
                  <a:schemeClr val="bg1"/>
                </a:solidFill>
                <a:latin typeface="Centaur" panose="02030504050205020304" pitchFamily="18" charset="0"/>
              </a:rPr>
              <a:t>ating your livestock as they court your lady.</a:t>
            </a:r>
          </a:p>
          <a:p>
            <a:pPr algn="l">
              <a:spcBef>
                <a:spcPts val="0"/>
              </a:spcBef>
            </a:pPr>
            <a:r>
              <a:rPr lang="en-US" sz="2800" dirty="0" smtClean="0">
                <a:solidFill>
                  <a:schemeClr val="bg1"/>
                </a:solidFill>
                <a:latin typeface="Centaur" panose="02030504050205020304" pitchFamily="18" charset="0"/>
              </a:rPr>
              <a:t>Aye, you shall make those men atone in blood!</a:t>
            </a:r>
            <a:endParaRPr lang="en-US" sz="2800" dirty="0">
              <a:solidFill>
                <a:schemeClr val="bg1"/>
              </a:solidFill>
              <a:latin typeface="Centaur" panose="02030504050205020304" pitchFamily="18" charset="0"/>
            </a:endParaRPr>
          </a:p>
        </p:txBody>
      </p:sp>
      <p:sp>
        <p:nvSpPr>
          <p:cNvPr id="4" name="Subtitle 2"/>
          <p:cNvSpPr txBox="1">
            <a:spLocks/>
          </p:cNvSpPr>
          <p:nvPr/>
        </p:nvSpPr>
        <p:spPr>
          <a:xfrm>
            <a:off x="6850965" y="1603718"/>
            <a:ext cx="4839287" cy="4951828"/>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Poseidon isn’t going to forget about you blinding his son, and is going to make your journey back to Ithaca as difficult as possible.</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Whatever you do, don’t eat the cattle of the Sun God. Anyone who eats them will die.</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When you get back to Ithaca, there will be these suitors who have taken over your house and are trying to woo Penelope. Punish them!</a:t>
            </a:r>
            <a:endParaRPr lang="en-US" sz="40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17933951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502" y="137625"/>
            <a:ext cx="9144000" cy="1466092"/>
          </a:xfrm>
          <a:effectLst>
            <a:outerShdw blurRad="50800" dist="50800" dir="5400000" algn="ctr" rotWithShape="0">
              <a:srgbClr val="FF0000"/>
            </a:outerShdw>
          </a:effectLst>
        </p:spPr>
        <p:txBody>
          <a:bodyPr>
            <a:normAutofit/>
          </a:bodyPr>
          <a:lstStyle/>
          <a:p>
            <a:pPr algn="l"/>
            <a:r>
              <a:rPr lang="en-US" sz="8800" dirty="0" smtClean="0">
                <a:solidFill>
                  <a:schemeClr val="bg1"/>
                </a:solidFill>
                <a:effectLst>
                  <a:outerShdw blurRad="50800" dist="38100" dir="10800000" algn="r" rotWithShape="0">
                    <a:schemeClr val="tx1">
                      <a:alpha val="40000"/>
                    </a:schemeClr>
                  </a:outerShdw>
                </a:effectLst>
                <a:latin typeface="Poseidon AOE" panose="02000606020000020004" pitchFamily="2" charset="0"/>
              </a:rPr>
              <a:t>The Prophecy, Part 2</a:t>
            </a:r>
            <a:endParaRPr lang="en-US" sz="8800" dirty="0">
              <a:solidFill>
                <a:schemeClr val="bg1"/>
              </a:solidFill>
              <a:effectLst>
                <a:outerShdw blurRad="50800" dist="38100" dir="10800000" algn="r" rotWithShape="0">
                  <a:schemeClr val="tx1">
                    <a:alpha val="40000"/>
                  </a:schemeClr>
                </a:outerShdw>
              </a:effectLst>
              <a:latin typeface="Poseidon AOE" panose="02000606020000020004" pitchFamily="2" charset="0"/>
            </a:endParaRPr>
          </a:p>
        </p:txBody>
      </p:sp>
      <p:sp>
        <p:nvSpPr>
          <p:cNvPr id="3" name="Subtitle 2"/>
          <p:cNvSpPr>
            <a:spLocks noGrp="1"/>
          </p:cNvSpPr>
          <p:nvPr>
            <p:ph type="subTitle" idx="1"/>
          </p:nvPr>
        </p:nvSpPr>
        <p:spPr>
          <a:xfrm>
            <a:off x="370449" y="1603717"/>
            <a:ext cx="6002215" cy="4600135"/>
          </a:xfrm>
          <a:solidFill>
            <a:srgbClr val="FF0000">
              <a:alpha val="32000"/>
            </a:srgbClr>
          </a:solidFill>
        </p:spPr>
        <p:txBody>
          <a:bodyPr>
            <a:normAutofit fontScale="92500"/>
          </a:bodyPr>
          <a:lstStyle/>
          <a:p>
            <a:pPr algn="l">
              <a:spcBef>
                <a:spcPts val="0"/>
              </a:spcBef>
            </a:pPr>
            <a:r>
              <a:rPr lang="en-US" sz="2800" dirty="0" smtClean="0">
                <a:solidFill>
                  <a:schemeClr val="bg1"/>
                </a:solidFill>
                <a:latin typeface="Centaur" panose="02030504050205020304" pitchFamily="18" charset="0"/>
              </a:rPr>
              <a:t>But after you have dealt out death – in open</a:t>
            </a:r>
          </a:p>
          <a:p>
            <a:pPr algn="l">
              <a:spcBef>
                <a:spcPts val="0"/>
              </a:spcBef>
            </a:pPr>
            <a:r>
              <a:rPr lang="en-US" sz="2800" dirty="0">
                <a:solidFill>
                  <a:schemeClr val="bg1"/>
                </a:solidFill>
                <a:latin typeface="Centaur" panose="02030504050205020304" pitchFamily="18" charset="0"/>
              </a:rPr>
              <a:t>c</a:t>
            </a:r>
            <a:r>
              <a:rPr lang="en-US" sz="2800" dirty="0" smtClean="0">
                <a:solidFill>
                  <a:schemeClr val="bg1"/>
                </a:solidFill>
                <a:latin typeface="Centaur" panose="02030504050205020304" pitchFamily="18" charset="0"/>
              </a:rPr>
              <a:t>ombat or by stealth – to all the suitors,</a:t>
            </a:r>
          </a:p>
          <a:p>
            <a:pPr algn="l">
              <a:spcBef>
                <a:spcPts val="0"/>
              </a:spcBef>
            </a:pPr>
            <a:r>
              <a:rPr lang="en-US" sz="2800" dirty="0">
                <a:solidFill>
                  <a:schemeClr val="bg1"/>
                </a:solidFill>
                <a:latin typeface="Centaur" panose="02030504050205020304" pitchFamily="18" charset="0"/>
              </a:rPr>
              <a:t>g</a:t>
            </a:r>
            <a:r>
              <a:rPr lang="en-US" sz="2800" dirty="0" smtClean="0">
                <a:solidFill>
                  <a:schemeClr val="bg1"/>
                </a:solidFill>
                <a:latin typeface="Centaur" panose="02030504050205020304" pitchFamily="18" charset="0"/>
              </a:rPr>
              <a:t>o overland on foot, and take an oar,</a:t>
            </a:r>
          </a:p>
          <a:p>
            <a:pPr algn="l">
              <a:spcBef>
                <a:spcPts val="0"/>
              </a:spcBef>
            </a:pPr>
            <a:r>
              <a:rPr lang="en-US" sz="2800" dirty="0">
                <a:solidFill>
                  <a:schemeClr val="bg1"/>
                </a:solidFill>
                <a:latin typeface="Centaur" panose="02030504050205020304" pitchFamily="18" charset="0"/>
              </a:rPr>
              <a:t>u</a:t>
            </a:r>
            <a:r>
              <a:rPr lang="en-US" sz="2800" dirty="0" smtClean="0">
                <a:solidFill>
                  <a:schemeClr val="bg1"/>
                </a:solidFill>
                <a:latin typeface="Centaur" panose="02030504050205020304" pitchFamily="18" charset="0"/>
              </a:rPr>
              <a:t>ntil one day you come where men have lived</a:t>
            </a:r>
          </a:p>
          <a:p>
            <a:pPr algn="l">
              <a:spcBef>
                <a:spcPts val="0"/>
              </a:spcBef>
            </a:pPr>
            <a:r>
              <a:rPr lang="en-US" sz="2800" dirty="0">
                <a:solidFill>
                  <a:schemeClr val="bg1"/>
                </a:solidFill>
                <a:latin typeface="Centaur" panose="02030504050205020304" pitchFamily="18" charset="0"/>
              </a:rPr>
              <a:t>w</a:t>
            </a:r>
            <a:r>
              <a:rPr lang="en-US" sz="2800" dirty="0" smtClean="0">
                <a:solidFill>
                  <a:schemeClr val="bg1"/>
                </a:solidFill>
                <a:latin typeface="Centaur" panose="02030504050205020304" pitchFamily="18" charset="0"/>
              </a:rPr>
              <a:t>ith meat unsalted, never known the sea,</a:t>
            </a:r>
          </a:p>
          <a:p>
            <a:pPr algn="l">
              <a:spcBef>
                <a:spcPts val="0"/>
              </a:spcBef>
            </a:pPr>
            <a:r>
              <a:rPr lang="en-US" sz="2800" dirty="0">
                <a:solidFill>
                  <a:schemeClr val="bg1"/>
                </a:solidFill>
                <a:latin typeface="Centaur" panose="02030504050205020304" pitchFamily="18" charset="0"/>
              </a:rPr>
              <a:t>n</a:t>
            </a:r>
            <a:r>
              <a:rPr lang="en-US" sz="2800" dirty="0" smtClean="0">
                <a:solidFill>
                  <a:schemeClr val="bg1"/>
                </a:solidFill>
                <a:latin typeface="Centaur" panose="02030504050205020304" pitchFamily="18" charset="0"/>
              </a:rPr>
              <a:t>or seen seagoing ships […]</a:t>
            </a:r>
          </a:p>
          <a:p>
            <a:pPr algn="l">
              <a:spcBef>
                <a:spcPts val="0"/>
              </a:spcBef>
            </a:pPr>
            <a:r>
              <a:rPr lang="en-US" sz="2800" dirty="0" smtClean="0">
                <a:solidFill>
                  <a:schemeClr val="bg1"/>
                </a:solidFill>
                <a:latin typeface="Centaur" panose="02030504050205020304" pitchFamily="18" charset="0"/>
              </a:rPr>
              <a:t>The spot will be plain to you, and I</a:t>
            </a:r>
          </a:p>
          <a:p>
            <a:pPr algn="l">
              <a:spcBef>
                <a:spcPts val="0"/>
              </a:spcBef>
            </a:pPr>
            <a:r>
              <a:rPr lang="en-US" sz="2800" dirty="0">
                <a:solidFill>
                  <a:schemeClr val="bg1"/>
                </a:solidFill>
                <a:latin typeface="Centaur" panose="02030504050205020304" pitchFamily="18" charset="0"/>
              </a:rPr>
              <a:t>c</a:t>
            </a:r>
            <a:r>
              <a:rPr lang="en-US" sz="2800" dirty="0" smtClean="0">
                <a:solidFill>
                  <a:schemeClr val="bg1"/>
                </a:solidFill>
                <a:latin typeface="Centaur" panose="02030504050205020304" pitchFamily="18" charset="0"/>
              </a:rPr>
              <a:t>an tell you how: some passerby will say,</a:t>
            </a:r>
          </a:p>
          <a:p>
            <a:pPr algn="l">
              <a:spcBef>
                <a:spcPts val="0"/>
              </a:spcBef>
            </a:pPr>
            <a:r>
              <a:rPr lang="en-US" sz="2800" dirty="0" smtClean="0">
                <a:solidFill>
                  <a:schemeClr val="bg1"/>
                </a:solidFill>
                <a:latin typeface="Centaur" panose="02030504050205020304" pitchFamily="18" charset="0"/>
              </a:rPr>
              <a:t>“What winnowing fan is upon your shoulder?”</a:t>
            </a:r>
          </a:p>
          <a:p>
            <a:pPr algn="l">
              <a:spcBef>
                <a:spcPts val="0"/>
              </a:spcBef>
            </a:pPr>
            <a:r>
              <a:rPr lang="en-US" sz="2800" dirty="0" smtClean="0">
                <a:solidFill>
                  <a:schemeClr val="bg1"/>
                </a:solidFill>
                <a:latin typeface="Centaur" panose="02030504050205020304" pitchFamily="18" charset="0"/>
              </a:rPr>
              <a:t>Halt, and implant your smooth oar in the turf</a:t>
            </a:r>
          </a:p>
          <a:p>
            <a:pPr algn="l">
              <a:spcBef>
                <a:spcPts val="0"/>
              </a:spcBef>
            </a:pPr>
            <a:r>
              <a:rPr lang="en-US" sz="2800" dirty="0">
                <a:solidFill>
                  <a:schemeClr val="bg1"/>
                </a:solidFill>
                <a:latin typeface="Centaur" panose="02030504050205020304" pitchFamily="18" charset="0"/>
              </a:rPr>
              <a:t>a</a:t>
            </a:r>
            <a:r>
              <a:rPr lang="en-US" sz="2800" dirty="0" smtClean="0">
                <a:solidFill>
                  <a:schemeClr val="bg1"/>
                </a:solidFill>
                <a:latin typeface="Centaur" panose="02030504050205020304" pitchFamily="18" charset="0"/>
              </a:rPr>
              <a:t>nd make fair sacrifice to Lord Poseidon […]</a:t>
            </a:r>
            <a:endParaRPr lang="en-US" sz="2800" dirty="0">
              <a:solidFill>
                <a:schemeClr val="bg1"/>
              </a:solidFill>
              <a:latin typeface="Centaur" panose="02030504050205020304" pitchFamily="18" charset="0"/>
            </a:endParaRPr>
          </a:p>
        </p:txBody>
      </p:sp>
      <p:sp>
        <p:nvSpPr>
          <p:cNvPr id="4" name="Subtitle 2"/>
          <p:cNvSpPr txBox="1">
            <a:spLocks/>
          </p:cNvSpPr>
          <p:nvPr/>
        </p:nvSpPr>
        <p:spPr>
          <a:xfrm>
            <a:off x="6850965" y="1603718"/>
            <a:ext cx="4839287" cy="4951828"/>
          </a:xfrm>
          <a:prstGeom prst="rect">
            <a:avLst/>
          </a:prstGeom>
        </p:spPr>
        <p:txBody>
          <a:bodyPr vert="horz" lIns="91440" tIns="45720" rIns="91440" bIns="45720" rtlCol="0">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Tiresias tells him that the way to finally placate Poseidon is to take an oar and go to a land far, far inland, where people have never heard of the sea (and therefore Poseidon).</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He’ll know he is in the right place when someone thinks the oar is a winnowing fan (a tool used for separating grains).</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He is to leave the oar there, which is a way of teaching the people of Poseidon’s greatness and thereby making amends with the god.</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But it’s also symbolic of…</a:t>
            </a:r>
            <a:endParaRPr lang="en-US" sz="40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1581646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17252" y="1561316"/>
            <a:ext cx="6351392" cy="4776376"/>
          </a:xfrm>
          <a:prstGeom prst="rect">
            <a:avLst/>
          </a:prstGeom>
        </p:spPr>
      </p:pic>
      <p:sp>
        <p:nvSpPr>
          <p:cNvPr id="3" name="TextBox 2"/>
          <p:cNvSpPr txBox="1"/>
          <p:nvPr/>
        </p:nvSpPr>
        <p:spPr>
          <a:xfrm>
            <a:off x="1228579" y="689317"/>
            <a:ext cx="10128738" cy="646331"/>
          </a:xfrm>
          <a:prstGeom prst="rect">
            <a:avLst/>
          </a:prstGeom>
          <a:noFill/>
        </p:spPr>
        <p:txBody>
          <a:bodyPr wrap="square" rtlCol="0">
            <a:spAutoFit/>
          </a:bodyPr>
          <a:lstStyle/>
          <a:p>
            <a:pPr algn="ctr"/>
            <a:r>
              <a:rPr lang="en-US" sz="3600" dirty="0" smtClean="0">
                <a:solidFill>
                  <a:schemeClr val="bg1"/>
                </a:solidFill>
                <a:latin typeface="Centaur" panose="02030504050205020304" pitchFamily="18" charset="0"/>
              </a:rPr>
              <a:t>a funeral, or the end of his journeys.</a:t>
            </a:r>
            <a:endParaRPr lang="en-US" sz="36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28457219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984738" y="2391508"/>
            <a:ext cx="10832123" cy="203981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000" dirty="0" smtClean="0">
                <a:solidFill>
                  <a:schemeClr val="bg1"/>
                </a:solidFill>
                <a:latin typeface="Centaur" panose="02030504050205020304" pitchFamily="18" charset="0"/>
              </a:rPr>
              <a:t>After finishing with Tiresias, Odysseus talks with many more ghosts in Hades, but you only need to know about three of them.</a:t>
            </a:r>
            <a:endParaRPr lang="en-US" sz="40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28722181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502" y="137625"/>
            <a:ext cx="9144000" cy="1466092"/>
          </a:xfrm>
          <a:effectLst>
            <a:outerShdw blurRad="50800" dist="50800" dir="5400000" algn="ctr" rotWithShape="0">
              <a:srgbClr val="FF0000"/>
            </a:outerShdw>
          </a:effectLst>
        </p:spPr>
        <p:txBody>
          <a:bodyPr>
            <a:normAutofit/>
          </a:bodyPr>
          <a:lstStyle/>
          <a:p>
            <a:pPr algn="l"/>
            <a:r>
              <a:rPr lang="en-US" sz="8800" dirty="0" err="1" smtClean="0">
                <a:solidFill>
                  <a:schemeClr val="bg1"/>
                </a:solidFill>
                <a:effectLst>
                  <a:outerShdw blurRad="50800" dist="38100" dir="10800000" algn="r" rotWithShape="0">
                    <a:schemeClr val="tx1">
                      <a:alpha val="40000"/>
                    </a:schemeClr>
                  </a:outerShdw>
                </a:effectLst>
                <a:latin typeface="Poseidon AOE" panose="02000606020000020004" pitchFamily="2" charset="0"/>
              </a:rPr>
              <a:t>Anticlea</a:t>
            </a:r>
            <a:r>
              <a:rPr lang="en-US" sz="8800" dirty="0" smtClean="0">
                <a:solidFill>
                  <a:schemeClr val="bg1"/>
                </a:solidFill>
                <a:effectLst>
                  <a:outerShdw blurRad="50800" dist="38100" dir="10800000" algn="r" rotWithShape="0">
                    <a:schemeClr val="tx1">
                      <a:alpha val="40000"/>
                    </a:schemeClr>
                  </a:outerShdw>
                </a:effectLst>
                <a:latin typeface="Poseidon AOE" panose="02000606020000020004" pitchFamily="2" charset="0"/>
              </a:rPr>
              <a:t> (Odysseus’ Mother)</a:t>
            </a:r>
            <a:endParaRPr lang="en-US" sz="8800" dirty="0">
              <a:solidFill>
                <a:schemeClr val="bg1"/>
              </a:solidFill>
              <a:effectLst>
                <a:outerShdw blurRad="50800" dist="38100" dir="10800000" algn="r" rotWithShape="0">
                  <a:schemeClr val="tx1">
                    <a:alpha val="40000"/>
                  </a:schemeClr>
                </a:outerShdw>
              </a:effectLst>
              <a:latin typeface="Poseidon AOE" panose="02000606020000020004" pitchFamily="2" charset="0"/>
            </a:endParaRPr>
          </a:p>
        </p:txBody>
      </p:sp>
      <p:sp>
        <p:nvSpPr>
          <p:cNvPr id="3" name="Subtitle 2"/>
          <p:cNvSpPr>
            <a:spLocks noGrp="1"/>
          </p:cNvSpPr>
          <p:nvPr>
            <p:ph type="subTitle" idx="1"/>
          </p:nvPr>
        </p:nvSpPr>
        <p:spPr>
          <a:xfrm>
            <a:off x="215704" y="1730327"/>
            <a:ext cx="6593059" cy="3938954"/>
          </a:xfrm>
          <a:solidFill>
            <a:srgbClr val="FF0000">
              <a:alpha val="32000"/>
            </a:srgbClr>
          </a:solidFill>
        </p:spPr>
        <p:txBody>
          <a:bodyPr>
            <a:normAutofit fontScale="85000" lnSpcReduction="10000"/>
          </a:bodyPr>
          <a:lstStyle/>
          <a:p>
            <a:pPr algn="l">
              <a:spcBef>
                <a:spcPts val="0"/>
              </a:spcBef>
            </a:pPr>
            <a:r>
              <a:rPr lang="en-US" sz="2800" dirty="0" smtClean="0">
                <a:solidFill>
                  <a:schemeClr val="bg1"/>
                </a:solidFill>
                <a:latin typeface="Centaur" panose="02030504050205020304" pitchFamily="18" charset="0"/>
              </a:rPr>
              <a:t>“Too long that woman in her enduring spirit waits</a:t>
            </a:r>
          </a:p>
          <a:p>
            <a:pPr algn="l">
              <a:spcBef>
                <a:spcPts val="0"/>
              </a:spcBef>
            </a:pPr>
            <a:r>
              <a:rPr lang="en-US" sz="2800" dirty="0" smtClean="0">
                <a:solidFill>
                  <a:schemeClr val="bg1"/>
                </a:solidFill>
                <a:latin typeface="Centaur" panose="02030504050205020304" pitchFamily="18" charset="0"/>
              </a:rPr>
              <a:t>Within your halls. And the miserable nights</a:t>
            </a:r>
          </a:p>
          <a:p>
            <a:pPr algn="l">
              <a:spcBef>
                <a:spcPts val="0"/>
              </a:spcBef>
            </a:pPr>
            <a:r>
              <a:rPr lang="en-US" sz="2800" dirty="0" smtClean="0">
                <a:solidFill>
                  <a:schemeClr val="bg1"/>
                </a:solidFill>
                <a:latin typeface="Centaur" panose="02030504050205020304" pitchFamily="18" charset="0"/>
              </a:rPr>
              <a:t>And the days always waste away for her as she sheds tears.</a:t>
            </a:r>
          </a:p>
          <a:p>
            <a:pPr algn="l">
              <a:spcBef>
                <a:spcPts val="0"/>
              </a:spcBef>
            </a:pPr>
            <a:r>
              <a:rPr lang="en-US" sz="2800" dirty="0" smtClean="0">
                <a:solidFill>
                  <a:schemeClr val="bg1"/>
                </a:solidFill>
                <a:latin typeface="Centaur" panose="02030504050205020304" pitchFamily="18" charset="0"/>
              </a:rPr>
              <a:t>No one else yet holds your fine honor, but </a:t>
            </a:r>
            <a:r>
              <a:rPr lang="en-US" sz="2800" dirty="0" err="1" smtClean="0">
                <a:solidFill>
                  <a:schemeClr val="bg1"/>
                </a:solidFill>
                <a:latin typeface="Centaur" panose="02030504050205020304" pitchFamily="18" charset="0"/>
              </a:rPr>
              <a:t>Telemachos</a:t>
            </a:r>
            <a:endParaRPr lang="en-US" sz="2800" dirty="0" smtClean="0">
              <a:solidFill>
                <a:schemeClr val="bg1"/>
              </a:solidFill>
              <a:latin typeface="Centaur" panose="02030504050205020304" pitchFamily="18" charset="0"/>
            </a:endParaRPr>
          </a:p>
          <a:p>
            <a:pPr algn="l">
              <a:spcBef>
                <a:spcPts val="0"/>
              </a:spcBef>
            </a:pPr>
            <a:r>
              <a:rPr lang="en-US" sz="2800" dirty="0" smtClean="0">
                <a:solidFill>
                  <a:schemeClr val="bg1"/>
                </a:solidFill>
                <a:latin typeface="Centaur" panose="02030504050205020304" pitchFamily="18" charset="0"/>
              </a:rPr>
              <a:t>Possesses the acres securely, and he dines</a:t>
            </a:r>
          </a:p>
          <a:p>
            <a:pPr algn="l">
              <a:spcBef>
                <a:spcPts val="0"/>
              </a:spcBef>
            </a:pPr>
            <a:r>
              <a:rPr lang="en-US" sz="2800" dirty="0" smtClean="0">
                <a:solidFill>
                  <a:schemeClr val="bg1"/>
                </a:solidFill>
                <a:latin typeface="Centaur" panose="02030504050205020304" pitchFamily="18" charset="0"/>
              </a:rPr>
              <a:t>On well-shared feasts, whereof it befits a judge to partake.</a:t>
            </a:r>
          </a:p>
          <a:p>
            <a:pPr algn="l">
              <a:spcBef>
                <a:spcPts val="0"/>
              </a:spcBef>
            </a:pPr>
            <a:r>
              <a:rPr lang="en-US" sz="2800" dirty="0" smtClean="0">
                <a:solidFill>
                  <a:schemeClr val="bg1"/>
                </a:solidFill>
                <a:latin typeface="Centaur" panose="02030504050205020304" pitchFamily="18" charset="0"/>
              </a:rPr>
              <a:t>All invite him. But your father remains in one place</a:t>
            </a:r>
          </a:p>
          <a:p>
            <a:pPr algn="l">
              <a:spcBef>
                <a:spcPts val="0"/>
              </a:spcBef>
            </a:pPr>
            <a:r>
              <a:rPr lang="en-US" sz="2800" dirty="0" smtClean="0">
                <a:solidFill>
                  <a:schemeClr val="bg1"/>
                </a:solidFill>
                <a:latin typeface="Centaur" panose="02030504050205020304" pitchFamily="18" charset="0"/>
              </a:rPr>
              <a:t>In the country and does not visit the city. No bed</a:t>
            </a:r>
          </a:p>
          <a:p>
            <a:pPr algn="l">
              <a:spcBef>
                <a:spcPts val="0"/>
              </a:spcBef>
            </a:pPr>
            <a:r>
              <a:rPr lang="en-US" sz="2800" dirty="0" smtClean="0">
                <a:solidFill>
                  <a:schemeClr val="bg1"/>
                </a:solidFill>
                <a:latin typeface="Centaur" panose="02030504050205020304" pitchFamily="18" charset="0"/>
              </a:rPr>
              <a:t>He has, no bedclothes and mantles and glistening blankets,</a:t>
            </a:r>
          </a:p>
          <a:p>
            <a:pPr algn="l">
              <a:spcBef>
                <a:spcPts val="0"/>
              </a:spcBef>
            </a:pPr>
            <a:r>
              <a:rPr lang="en-US" sz="2800" dirty="0" smtClean="0">
                <a:solidFill>
                  <a:schemeClr val="bg1"/>
                </a:solidFill>
                <a:latin typeface="Centaur" panose="02030504050205020304" pitchFamily="18" charset="0"/>
              </a:rPr>
              <a:t>But he sleeps all winter where servants do in the house,</a:t>
            </a:r>
          </a:p>
          <a:p>
            <a:pPr algn="l">
              <a:spcBef>
                <a:spcPts val="0"/>
              </a:spcBef>
            </a:pPr>
            <a:r>
              <a:rPr lang="en-US" sz="2800" dirty="0" smtClean="0">
                <a:solidFill>
                  <a:schemeClr val="bg1"/>
                </a:solidFill>
                <a:latin typeface="Centaur" panose="02030504050205020304" pitchFamily="18" charset="0"/>
              </a:rPr>
              <a:t>In ashes by the fire, and he puts bad clothes on his flesh.”</a:t>
            </a:r>
            <a:endParaRPr lang="en-US" sz="2800" dirty="0">
              <a:solidFill>
                <a:schemeClr val="bg1"/>
              </a:solidFill>
              <a:latin typeface="Centaur" panose="02030504050205020304" pitchFamily="18" charset="0"/>
            </a:endParaRPr>
          </a:p>
        </p:txBody>
      </p:sp>
      <p:sp>
        <p:nvSpPr>
          <p:cNvPr id="4" name="Subtitle 2"/>
          <p:cNvSpPr txBox="1">
            <a:spLocks/>
          </p:cNvSpPr>
          <p:nvPr/>
        </p:nvSpPr>
        <p:spPr>
          <a:xfrm>
            <a:off x="6850965" y="1603718"/>
            <a:ext cx="4839287" cy="4951828"/>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Odysseus’ mother </a:t>
            </a:r>
            <a:r>
              <a:rPr lang="en-US" sz="4000" dirty="0" err="1" smtClean="0">
                <a:solidFill>
                  <a:schemeClr val="bg1"/>
                </a:solidFill>
                <a:latin typeface="Centaur" panose="02030504050205020304" pitchFamily="18" charset="0"/>
              </a:rPr>
              <a:t>Anticlea</a:t>
            </a:r>
            <a:r>
              <a:rPr lang="en-US" sz="4000" dirty="0" smtClean="0">
                <a:solidFill>
                  <a:schemeClr val="bg1"/>
                </a:solidFill>
                <a:latin typeface="Centaur" panose="02030504050205020304" pitchFamily="18" charset="0"/>
              </a:rPr>
              <a:t> has died of heartbreak for her son.</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She has news for him from Ithaca – Penelope has not remarried yet and is waiting for him. But his father, Laertes, is in deep mourning for Odysseus.</a:t>
            </a:r>
            <a:endParaRPr lang="en-US" sz="40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7114243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502" y="137625"/>
            <a:ext cx="9144000" cy="1466092"/>
          </a:xfrm>
          <a:effectLst>
            <a:outerShdw blurRad="50800" dist="50800" dir="5400000" algn="ctr" rotWithShape="0">
              <a:srgbClr val="FF0000"/>
            </a:outerShdw>
          </a:effectLst>
        </p:spPr>
        <p:txBody>
          <a:bodyPr>
            <a:normAutofit/>
          </a:bodyPr>
          <a:lstStyle/>
          <a:p>
            <a:pPr algn="l"/>
            <a:r>
              <a:rPr lang="en-US" sz="8800" dirty="0" smtClean="0">
                <a:solidFill>
                  <a:schemeClr val="bg1"/>
                </a:solidFill>
                <a:effectLst>
                  <a:outerShdw blurRad="50800" dist="38100" dir="10800000" algn="r" rotWithShape="0">
                    <a:schemeClr val="tx1">
                      <a:alpha val="40000"/>
                    </a:schemeClr>
                  </a:outerShdw>
                </a:effectLst>
                <a:latin typeface="Poseidon AOE" panose="02000606020000020004" pitchFamily="2" charset="0"/>
              </a:rPr>
              <a:t>Agamemnon</a:t>
            </a:r>
            <a:endParaRPr lang="en-US" sz="8800" dirty="0">
              <a:solidFill>
                <a:schemeClr val="bg1"/>
              </a:solidFill>
              <a:effectLst>
                <a:outerShdw blurRad="50800" dist="38100" dir="10800000" algn="r" rotWithShape="0">
                  <a:schemeClr val="tx1">
                    <a:alpha val="40000"/>
                  </a:schemeClr>
                </a:outerShdw>
              </a:effectLst>
              <a:latin typeface="Poseidon AOE" panose="02000606020000020004" pitchFamily="2" charset="0"/>
            </a:endParaRPr>
          </a:p>
        </p:txBody>
      </p:sp>
      <p:sp>
        <p:nvSpPr>
          <p:cNvPr id="3" name="Subtitle 2"/>
          <p:cNvSpPr>
            <a:spLocks noGrp="1"/>
          </p:cNvSpPr>
          <p:nvPr>
            <p:ph type="subTitle" idx="1"/>
          </p:nvPr>
        </p:nvSpPr>
        <p:spPr>
          <a:xfrm>
            <a:off x="215704" y="1730327"/>
            <a:ext cx="6593059" cy="3938954"/>
          </a:xfrm>
          <a:solidFill>
            <a:srgbClr val="FF0000">
              <a:alpha val="32000"/>
            </a:srgbClr>
          </a:solidFill>
        </p:spPr>
        <p:txBody>
          <a:bodyPr>
            <a:normAutofit fontScale="85000" lnSpcReduction="20000"/>
          </a:bodyPr>
          <a:lstStyle/>
          <a:p>
            <a:pPr algn="l">
              <a:spcBef>
                <a:spcPts val="0"/>
              </a:spcBef>
            </a:pPr>
            <a:r>
              <a:rPr lang="en-US" sz="2800" dirty="0" smtClean="0">
                <a:solidFill>
                  <a:schemeClr val="bg1"/>
                </a:solidFill>
                <a:latin typeface="Centaur" panose="02030504050205020304" pitchFamily="18" charset="0"/>
              </a:rPr>
              <a:t>“Glorious son of Atreus, lord of men, Agamemnon,</a:t>
            </a:r>
          </a:p>
          <a:p>
            <a:pPr algn="l">
              <a:spcBef>
                <a:spcPts val="0"/>
              </a:spcBef>
            </a:pPr>
            <a:r>
              <a:rPr lang="en-US" sz="2800" dirty="0" smtClean="0">
                <a:solidFill>
                  <a:schemeClr val="bg1"/>
                </a:solidFill>
                <a:latin typeface="Centaur" panose="02030504050205020304" pitchFamily="18" charset="0"/>
              </a:rPr>
              <a:t>What fate has overcome you of long-sorrowful death?” […]</a:t>
            </a:r>
          </a:p>
          <a:p>
            <a:pPr algn="l">
              <a:spcBef>
                <a:spcPts val="0"/>
              </a:spcBef>
            </a:pPr>
            <a:r>
              <a:rPr lang="en-US" sz="2800" dirty="0" smtClean="0">
                <a:solidFill>
                  <a:schemeClr val="bg1"/>
                </a:solidFill>
                <a:latin typeface="Centaur" panose="02030504050205020304" pitchFamily="18" charset="0"/>
              </a:rPr>
              <a:t>“Poseidon did not overcome me in my ships […]</a:t>
            </a:r>
          </a:p>
          <a:p>
            <a:pPr algn="l">
              <a:spcBef>
                <a:spcPts val="0"/>
              </a:spcBef>
            </a:pPr>
            <a:r>
              <a:rPr lang="en-US" sz="2800" dirty="0" err="1" smtClean="0">
                <a:solidFill>
                  <a:schemeClr val="bg1"/>
                </a:solidFill>
                <a:latin typeface="Centaur" panose="02030504050205020304" pitchFamily="18" charset="0"/>
              </a:rPr>
              <a:t>Aigisthos</a:t>
            </a:r>
            <a:r>
              <a:rPr lang="en-US" sz="2800" dirty="0" smtClean="0">
                <a:solidFill>
                  <a:schemeClr val="bg1"/>
                </a:solidFill>
                <a:latin typeface="Centaur" panose="02030504050205020304" pitchFamily="18" charset="0"/>
              </a:rPr>
              <a:t> fashioned for me my death and my fate.</a:t>
            </a:r>
          </a:p>
          <a:p>
            <a:pPr algn="l">
              <a:spcBef>
                <a:spcPts val="0"/>
              </a:spcBef>
            </a:pPr>
            <a:r>
              <a:rPr lang="en-US" sz="2800" dirty="0" smtClean="0">
                <a:solidFill>
                  <a:schemeClr val="bg1"/>
                </a:solidFill>
                <a:latin typeface="Centaur" panose="02030504050205020304" pitchFamily="18" charset="0"/>
              </a:rPr>
              <a:t>With my cursed wife [Clytemnestra] he killed me, inviting me to his house,</a:t>
            </a:r>
          </a:p>
          <a:p>
            <a:pPr algn="l">
              <a:spcBef>
                <a:spcPts val="0"/>
              </a:spcBef>
            </a:pPr>
            <a:r>
              <a:rPr lang="en-US" sz="2800" dirty="0" smtClean="0">
                <a:solidFill>
                  <a:schemeClr val="bg1"/>
                </a:solidFill>
                <a:latin typeface="Centaur" panose="02030504050205020304" pitchFamily="18" charset="0"/>
              </a:rPr>
              <a:t>Feasting me […]</a:t>
            </a:r>
          </a:p>
          <a:p>
            <a:pPr algn="l">
              <a:spcBef>
                <a:spcPts val="0"/>
              </a:spcBef>
            </a:pPr>
            <a:r>
              <a:rPr lang="en-US" sz="2800" dirty="0" smtClean="0">
                <a:solidFill>
                  <a:schemeClr val="bg1"/>
                </a:solidFill>
                <a:latin typeface="Centaur" panose="02030504050205020304" pitchFamily="18" charset="0"/>
              </a:rPr>
              <a:t>So I died a most grievous death […]</a:t>
            </a:r>
          </a:p>
          <a:p>
            <a:pPr algn="l">
              <a:spcBef>
                <a:spcPts val="0"/>
              </a:spcBef>
            </a:pPr>
            <a:r>
              <a:rPr lang="en-US" sz="2800" dirty="0" smtClean="0">
                <a:solidFill>
                  <a:schemeClr val="bg1"/>
                </a:solidFill>
                <a:latin typeface="Centaur" panose="02030504050205020304" pitchFamily="18" charset="0"/>
              </a:rPr>
              <a:t>Who would set out within her mind such deeds as these,</a:t>
            </a:r>
          </a:p>
          <a:p>
            <a:pPr algn="l">
              <a:spcBef>
                <a:spcPts val="0"/>
              </a:spcBef>
            </a:pPr>
            <a:r>
              <a:rPr lang="en-US" sz="2800" dirty="0" smtClean="0">
                <a:solidFill>
                  <a:schemeClr val="bg1"/>
                </a:solidFill>
                <a:latin typeface="Centaur" panose="02030504050205020304" pitchFamily="18" charset="0"/>
              </a:rPr>
              <a:t>The sort of disgraceful deed which that women plotted,</a:t>
            </a:r>
          </a:p>
          <a:p>
            <a:pPr algn="l">
              <a:spcBef>
                <a:spcPts val="0"/>
              </a:spcBef>
            </a:pPr>
            <a:r>
              <a:rPr lang="en-US" sz="2800" dirty="0" smtClean="0">
                <a:solidFill>
                  <a:schemeClr val="bg1"/>
                </a:solidFill>
                <a:latin typeface="Centaur" panose="02030504050205020304" pitchFamily="18" charset="0"/>
              </a:rPr>
              <a:t>Devising murder for her wedded husband[…]</a:t>
            </a:r>
          </a:p>
          <a:p>
            <a:pPr algn="l">
              <a:spcBef>
                <a:spcPts val="0"/>
              </a:spcBef>
            </a:pPr>
            <a:r>
              <a:rPr lang="en-US" sz="2800" dirty="0" smtClean="0">
                <a:solidFill>
                  <a:schemeClr val="bg1"/>
                </a:solidFill>
                <a:latin typeface="Centaur" panose="02030504050205020304" pitchFamily="18" charset="0"/>
              </a:rPr>
              <a:t>So never be mild yourself, henceforth, even to your wife.</a:t>
            </a:r>
          </a:p>
          <a:p>
            <a:pPr algn="l">
              <a:spcBef>
                <a:spcPts val="0"/>
              </a:spcBef>
            </a:pPr>
            <a:r>
              <a:rPr lang="en-US" sz="2800" dirty="0" smtClean="0">
                <a:solidFill>
                  <a:schemeClr val="bg1"/>
                </a:solidFill>
                <a:latin typeface="Centaur" panose="02030504050205020304" pitchFamily="18" charset="0"/>
              </a:rPr>
              <a:t>Reveal to her no entire story you know well,</a:t>
            </a:r>
          </a:p>
          <a:p>
            <a:pPr algn="l">
              <a:spcBef>
                <a:spcPts val="0"/>
              </a:spcBef>
            </a:pPr>
            <a:r>
              <a:rPr lang="en-US" sz="2800" dirty="0" smtClean="0">
                <a:solidFill>
                  <a:schemeClr val="bg1"/>
                </a:solidFill>
                <a:latin typeface="Centaur" panose="02030504050205020304" pitchFamily="18" charset="0"/>
              </a:rPr>
              <a:t>But tell her a part of it and let the rest be concealed.</a:t>
            </a:r>
          </a:p>
        </p:txBody>
      </p:sp>
      <p:sp>
        <p:nvSpPr>
          <p:cNvPr id="4" name="Subtitle 2"/>
          <p:cNvSpPr txBox="1">
            <a:spLocks/>
          </p:cNvSpPr>
          <p:nvPr/>
        </p:nvSpPr>
        <p:spPr>
          <a:xfrm>
            <a:off x="6850965" y="1603718"/>
            <a:ext cx="4839287" cy="4951828"/>
          </a:xfrm>
          <a:prstGeom prst="rect">
            <a:avLst/>
          </a:prstGeom>
        </p:spPr>
        <p:txBody>
          <a:bodyPr vert="horz" lIns="91440" tIns="45720" rIns="91440" bIns="45720" rtlCol="0">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4000" dirty="0" err="1" smtClean="0">
                <a:solidFill>
                  <a:schemeClr val="bg1"/>
                </a:solidFill>
                <a:latin typeface="Centaur" panose="02030504050205020304" pitchFamily="18" charset="0"/>
              </a:rPr>
              <a:t>Agammemnon</a:t>
            </a:r>
            <a:r>
              <a:rPr lang="en-US" sz="4000" dirty="0" smtClean="0">
                <a:solidFill>
                  <a:schemeClr val="bg1"/>
                </a:solidFill>
                <a:latin typeface="Centaur" panose="02030504050205020304" pitchFamily="18" charset="0"/>
              </a:rPr>
              <a:t>, commander of the Greeks at the Trojan War, returned to his home and was murdered by his wife </a:t>
            </a:r>
            <a:r>
              <a:rPr lang="en-US" sz="4000" dirty="0" err="1" smtClean="0">
                <a:solidFill>
                  <a:schemeClr val="bg1"/>
                </a:solidFill>
                <a:latin typeface="Centaur" panose="02030504050205020304" pitchFamily="18" charset="0"/>
              </a:rPr>
              <a:t>Clytemnesta’s</a:t>
            </a:r>
            <a:r>
              <a:rPr lang="en-US" sz="4000" dirty="0" smtClean="0">
                <a:solidFill>
                  <a:schemeClr val="bg1"/>
                </a:solidFill>
                <a:latin typeface="Centaur" panose="02030504050205020304" pitchFamily="18" charset="0"/>
              </a:rPr>
              <a:t> (cousin of Penelope) lover </a:t>
            </a:r>
            <a:r>
              <a:rPr lang="en-US" sz="4000" dirty="0" err="1" smtClean="0">
                <a:solidFill>
                  <a:schemeClr val="bg1"/>
                </a:solidFill>
                <a:latin typeface="Centaur" panose="02030504050205020304" pitchFamily="18" charset="0"/>
              </a:rPr>
              <a:t>Aigisthos</a:t>
            </a:r>
            <a:r>
              <a:rPr lang="en-US" sz="4000" dirty="0" smtClean="0">
                <a:solidFill>
                  <a:schemeClr val="bg1"/>
                </a:solidFill>
                <a:latin typeface="Centaur" panose="02030504050205020304" pitchFamily="18" charset="0"/>
              </a:rPr>
              <a:t>.</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He sort of had it coming – he had killed their daughter as a sacrifice to the gods before leaving for Troy, and he brought his own mistress back from Troy.</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But the important thing to note is that Agamemnon is telling Odysseus to be wary of his wife when he returns to Ithaca.</a:t>
            </a:r>
            <a:endParaRPr lang="en-US" sz="40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37895536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502" y="137625"/>
            <a:ext cx="9144000" cy="1466092"/>
          </a:xfrm>
          <a:effectLst>
            <a:outerShdw blurRad="50800" dist="50800" dir="5400000" algn="ctr" rotWithShape="0">
              <a:srgbClr val="FF0000"/>
            </a:outerShdw>
          </a:effectLst>
        </p:spPr>
        <p:txBody>
          <a:bodyPr>
            <a:normAutofit/>
          </a:bodyPr>
          <a:lstStyle/>
          <a:p>
            <a:pPr algn="l"/>
            <a:r>
              <a:rPr lang="en-US" sz="8800" dirty="0" smtClean="0">
                <a:solidFill>
                  <a:schemeClr val="bg1"/>
                </a:solidFill>
                <a:effectLst>
                  <a:outerShdw blurRad="50800" dist="38100" dir="10800000" algn="r" rotWithShape="0">
                    <a:schemeClr val="tx1">
                      <a:alpha val="40000"/>
                    </a:schemeClr>
                  </a:outerShdw>
                </a:effectLst>
                <a:latin typeface="Poseidon AOE" panose="02000606020000020004" pitchFamily="2" charset="0"/>
              </a:rPr>
              <a:t>Achilles</a:t>
            </a:r>
            <a:endParaRPr lang="en-US" sz="8800" dirty="0">
              <a:solidFill>
                <a:schemeClr val="bg1"/>
              </a:solidFill>
              <a:effectLst>
                <a:outerShdw blurRad="50800" dist="38100" dir="10800000" algn="r" rotWithShape="0">
                  <a:schemeClr val="tx1">
                    <a:alpha val="40000"/>
                  </a:schemeClr>
                </a:outerShdw>
              </a:effectLst>
              <a:latin typeface="Poseidon AOE" panose="02000606020000020004" pitchFamily="2" charset="0"/>
            </a:endParaRPr>
          </a:p>
        </p:txBody>
      </p:sp>
      <p:sp>
        <p:nvSpPr>
          <p:cNvPr id="3" name="Subtitle 2"/>
          <p:cNvSpPr>
            <a:spLocks noGrp="1"/>
          </p:cNvSpPr>
          <p:nvPr>
            <p:ph type="subTitle" idx="1"/>
          </p:nvPr>
        </p:nvSpPr>
        <p:spPr>
          <a:xfrm>
            <a:off x="215704" y="1730327"/>
            <a:ext cx="6593059" cy="3938954"/>
          </a:xfrm>
          <a:solidFill>
            <a:srgbClr val="FF0000">
              <a:alpha val="32000"/>
            </a:srgbClr>
          </a:solidFill>
        </p:spPr>
        <p:txBody>
          <a:bodyPr>
            <a:normAutofit fontScale="92500" lnSpcReduction="20000"/>
          </a:bodyPr>
          <a:lstStyle/>
          <a:p>
            <a:pPr algn="l">
              <a:spcBef>
                <a:spcPts val="0"/>
              </a:spcBef>
            </a:pPr>
            <a:r>
              <a:rPr lang="en-US" sz="2800" dirty="0" smtClean="0">
                <a:solidFill>
                  <a:schemeClr val="bg1"/>
                </a:solidFill>
                <a:latin typeface="Centaur" panose="02030504050205020304" pitchFamily="18" charset="0"/>
              </a:rPr>
              <a:t>“Achilles,</a:t>
            </a:r>
            <a:r>
              <a:rPr lang="en-US" sz="2800" dirty="0">
                <a:solidFill>
                  <a:schemeClr val="bg1"/>
                </a:solidFill>
                <a:latin typeface="Centaur" panose="02030504050205020304" pitchFamily="18" charset="0"/>
              </a:rPr>
              <a:t> </a:t>
            </a:r>
            <a:r>
              <a:rPr lang="en-US" sz="2800" dirty="0" smtClean="0">
                <a:solidFill>
                  <a:schemeClr val="bg1"/>
                </a:solidFill>
                <a:latin typeface="Centaur" panose="02030504050205020304" pitchFamily="18" charset="0"/>
              </a:rPr>
              <a:t>no man in the past or hereafter is more blessed than you.</a:t>
            </a:r>
          </a:p>
          <a:p>
            <a:pPr algn="l">
              <a:spcBef>
                <a:spcPts val="0"/>
              </a:spcBef>
            </a:pPr>
            <a:r>
              <a:rPr lang="en-US" sz="2800" dirty="0" smtClean="0">
                <a:solidFill>
                  <a:schemeClr val="bg1"/>
                </a:solidFill>
                <a:latin typeface="Centaur" panose="02030504050205020304" pitchFamily="18" charset="0"/>
              </a:rPr>
              <a:t>When you were alive before, the </a:t>
            </a:r>
            <a:r>
              <a:rPr lang="en-US" sz="2800" dirty="0" err="1" smtClean="0">
                <a:solidFill>
                  <a:schemeClr val="bg1"/>
                </a:solidFill>
                <a:latin typeface="Centaur" panose="02030504050205020304" pitchFamily="18" charset="0"/>
              </a:rPr>
              <a:t>Argives</a:t>
            </a:r>
            <a:r>
              <a:rPr lang="en-US" sz="2800" dirty="0" smtClean="0">
                <a:solidFill>
                  <a:schemeClr val="bg1"/>
                </a:solidFill>
                <a:latin typeface="Centaur" panose="02030504050205020304" pitchFamily="18" charset="0"/>
              </a:rPr>
              <a:t> honored you</a:t>
            </a:r>
          </a:p>
          <a:p>
            <a:pPr algn="l">
              <a:spcBef>
                <a:spcPts val="0"/>
              </a:spcBef>
            </a:pPr>
            <a:r>
              <a:rPr lang="en-US" sz="2800" dirty="0" smtClean="0">
                <a:solidFill>
                  <a:schemeClr val="bg1"/>
                </a:solidFill>
                <a:latin typeface="Centaur" panose="02030504050205020304" pitchFamily="18" charset="0"/>
              </a:rPr>
              <a:t>Equal to the gods. Now you greatly rule over the dead,</a:t>
            </a:r>
          </a:p>
          <a:p>
            <a:pPr algn="l">
              <a:spcBef>
                <a:spcPts val="0"/>
              </a:spcBef>
            </a:pPr>
            <a:r>
              <a:rPr lang="en-US" sz="2800" dirty="0" smtClean="0">
                <a:solidFill>
                  <a:schemeClr val="bg1"/>
                </a:solidFill>
                <a:latin typeface="Centaur" panose="02030504050205020304" pitchFamily="18" charset="0"/>
              </a:rPr>
              <a:t>Being here as you are. So do not grieve now you are dead, Achilles.”</a:t>
            </a:r>
          </a:p>
          <a:p>
            <a:pPr algn="l">
              <a:spcBef>
                <a:spcPts val="0"/>
              </a:spcBef>
            </a:pPr>
            <a:r>
              <a:rPr lang="en-US" sz="2800" dirty="0" smtClean="0">
                <a:solidFill>
                  <a:schemeClr val="bg1"/>
                </a:solidFill>
                <a:latin typeface="Centaur" panose="02030504050205020304" pitchFamily="18" charset="0"/>
              </a:rPr>
              <a:t>Thus I spoke, and he at once addressed me in answer:</a:t>
            </a:r>
          </a:p>
          <a:p>
            <a:pPr algn="l">
              <a:spcBef>
                <a:spcPts val="0"/>
              </a:spcBef>
            </a:pPr>
            <a:r>
              <a:rPr lang="en-US" sz="2800" dirty="0" smtClean="0">
                <a:solidFill>
                  <a:schemeClr val="bg1"/>
                </a:solidFill>
                <a:latin typeface="Centaur" panose="02030504050205020304" pitchFamily="18" charset="0"/>
              </a:rPr>
              <a:t>“Noble Odysseus, do not commend death to me.</a:t>
            </a:r>
          </a:p>
          <a:p>
            <a:pPr algn="l">
              <a:spcBef>
                <a:spcPts val="0"/>
              </a:spcBef>
            </a:pPr>
            <a:r>
              <a:rPr lang="en-US" sz="2800" dirty="0" smtClean="0">
                <a:solidFill>
                  <a:schemeClr val="bg1"/>
                </a:solidFill>
                <a:latin typeface="Centaur" panose="02030504050205020304" pitchFamily="18" charset="0"/>
              </a:rPr>
              <a:t>I would rather serve on the land of another man</a:t>
            </a:r>
          </a:p>
          <a:p>
            <a:pPr algn="l">
              <a:spcBef>
                <a:spcPts val="0"/>
              </a:spcBef>
            </a:pPr>
            <a:r>
              <a:rPr lang="en-US" sz="2800" dirty="0" smtClean="0">
                <a:solidFill>
                  <a:schemeClr val="bg1"/>
                </a:solidFill>
                <a:latin typeface="Centaur" panose="02030504050205020304" pitchFamily="18" charset="0"/>
              </a:rPr>
              <a:t>Who had no portion and not a great livelihood</a:t>
            </a:r>
          </a:p>
          <a:p>
            <a:pPr algn="l">
              <a:spcBef>
                <a:spcPts val="0"/>
              </a:spcBef>
            </a:pPr>
            <a:r>
              <a:rPr lang="en-US" sz="2800" dirty="0" smtClean="0">
                <a:solidFill>
                  <a:schemeClr val="bg1"/>
                </a:solidFill>
                <a:latin typeface="Centaur" panose="02030504050205020304" pitchFamily="18" charset="0"/>
              </a:rPr>
              <a:t>Than to rule over all the shades of those who are dead.”</a:t>
            </a:r>
          </a:p>
        </p:txBody>
      </p:sp>
      <p:sp>
        <p:nvSpPr>
          <p:cNvPr id="4" name="Subtitle 2"/>
          <p:cNvSpPr txBox="1">
            <a:spLocks/>
          </p:cNvSpPr>
          <p:nvPr/>
        </p:nvSpPr>
        <p:spPr>
          <a:xfrm>
            <a:off x="6850965" y="1603718"/>
            <a:ext cx="4839287" cy="4951828"/>
          </a:xfrm>
          <a:prstGeom prst="rect">
            <a:avLst/>
          </a:prstGeom>
        </p:spPr>
        <p:txBody>
          <a:bodyPr vert="horz" lIns="91440" tIns="45720" rIns="91440" bIns="45720" rtlCol="0">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Odysseus sees the ghost of Achilles looking kind of glum, and he tells him to cheer up, as he is so highly honored and respected.</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Achilles says that he would rather be the slave to a poor man and alive than be the ruler of all of the Underworld, that’s how precious life is.</a:t>
            </a:r>
          </a:p>
          <a:p>
            <a:pPr marL="571500" indent="-571500" algn="l">
              <a:buFont typeface="Arial" panose="020B0604020202020204" pitchFamily="34" charset="0"/>
              <a:buChar char="•"/>
            </a:pPr>
            <a:r>
              <a:rPr lang="en-US" sz="4000" dirty="0" smtClean="0">
                <a:solidFill>
                  <a:schemeClr val="bg1"/>
                </a:solidFill>
                <a:latin typeface="Centaur" panose="02030504050205020304" pitchFamily="18" charset="0"/>
              </a:rPr>
              <a:t>This is revolutionary – </a:t>
            </a:r>
            <a:r>
              <a:rPr lang="en-US" sz="4000" i="1" dirty="0" err="1" smtClean="0">
                <a:solidFill>
                  <a:schemeClr val="bg1"/>
                </a:solidFill>
                <a:latin typeface="Centaur" panose="02030504050205020304" pitchFamily="18" charset="0"/>
              </a:rPr>
              <a:t>kleos</a:t>
            </a:r>
            <a:r>
              <a:rPr lang="en-US" sz="4000" dirty="0" smtClean="0">
                <a:solidFill>
                  <a:schemeClr val="bg1"/>
                </a:solidFill>
                <a:latin typeface="Centaur" panose="02030504050205020304" pitchFamily="18" charset="0"/>
              </a:rPr>
              <a:t> (fame or glory) was the supreme value in the Iliad, and now Achilles, the greatest of all warriors, is saying that he would give all of that up to live a simple life on earth.</a:t>
            </a:r>
            <a:endParaRPr lang="en-US" sz="4000" dirty="0">
              <a:solidFill>
                <a:schemeClr val="bg1"/>
              </a:solidFill>
              <a:latin typeface="Centaur" panose="02030504050205020304" pitchFamily="18" charset="0"/>
            </a:endParaRPr>
          </a:p>
        </p:txBody>
      </p:sp>
    </p:spTree>
    <p:extLst>
      <p:ext uri="{BB962C8B-B14F-4D97-AF65-F5344CB8AC3E}">
        <p14:creationId xmlns:p14="http://schemas.microsoft.com/office/powerpoint/2010/main" val="3300382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9815</TotalTime>
  <Words>1802</Words>
  <Application>Microsoft Office PowerPoint</Application>
  <PresentationFormat>Widescreen</PresentationFormat>
  <Paragraphs>137</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Centaur</vt:lpstr>
      <vt:lpstr>Diogenes</vt:lpstr>
      <vt:lpstr>Poseidon AOE</vt:lpstr>
      <vt:lpstr>Office Theme</vt:lpstr>
      <vt:lpstr>The Odyssey Book 11</vt:lpstr>
      <vt:lpstr>Recap</vt:lpstr>
      <vt:lpstr>A Bit about Hades</vt:lpstr>
      <vt:lpstr>The Rivers of Hades</vt:lpstr>
      <vt:lpstr>How to Die in the Ancient Greek World</vt:lpstr>
      <vt:lpstr>The Nekyia</vt:lpstr>
      <vt:lpstr>A Familiar Face</vt:lpstr>
      <vt:lpstr>PowerPoint Presentation</vt:lpstr>
      <vt:lpstr>The Prophecy, Part 1</vt:lpstr>
      <vt:lpstr>The Prophecy, Part 2</vt:lpstr>
      <vt:lpstr>PowerPoint Presentation</vt:lpstr>
      <vt:lpstr>PowerPoint Presentation</vt:lpstr>
      <vt:lpstr>Anticlea (Odysseus’ Mother)</vt:lpstr>
      <vt:lpstr>Agamemnon</vt:lpstr>
      <vt:lpstr>Achilles</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Odyssey Book 11</dc:title>
  <dc:creator>Chapman, Elizabeth M</dc:creator>
  <cp:lastModifiedBy>Chapman, Elizabeth M</cp:lastModifiedBy>
  <cp:revision>28</cp:revision>
  <dcterms:created xsi:type="dcterms:W3CDTF">2013-11-18T18:46:20Z</dcterms:created>
  <dcterms:modified xsi:type="dcterms:W3CDTF">2013-11-25T14:21:49Z</dcterms:modified>
</cp:coreProperties>
</file>