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87" r:id="rId4"/>
    <p:sldId id="272" r:id="rId5"/>
    <p:sldId id="258" r:id="rId6"/>
    <p:sldId id="273" r:id="rId7"/>
    <p:sldId id="259" r:id="rId8"/>
    <p:sldId id="274" r:id="rId9"/>
    <p:sldId id="261" r:id="rId10"/>
    <p:sldId id="275" r:id="rId11"/>
    <p:sldId id="262" r:id="rId12"/>
    <p:sldId id="276" r:id="rId13"/>
    <p:sldId id="265" r:id="rId14"/>
    <p:sldId id="277" r:id="rId15"/>
    <p:sldId id="264" r:id="rId16"/>
    <p:sldId id="278" r:id="rId17"/>
    <p:sldId id="263" r:id="rId18"/>
    <p:sldId id="279" r:id="rId19"/>
    <p:sldId id="260" r:id="rId20"/>
    <p:sldId id="280" r:id="rId21"/>
    <p:sldId id="266" r:id="rId22"/>
    <p:sldId id="281" r:id="rId23"/>
    <p:sldId id="267" r:id="rId24"/>
    <p:sldId id="282" r:id="rId25"/>
    <p:sldId id="268" r:id="rId26"/>
    <p:sldId id="283" r:id="rId27"/>
    <p:sldId id="269" r:id="rId28"/>
    <p:sldId id="284" r:id="rId29"/>
    <p:sldId id="270" r:id="rId30"/>
    <p:sldId id="285" r:id="rId31"/>
    <p:sldId id="271" r:id="rId32"/>
    <p:sldId id="28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9/8/2014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9/8/2014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Vocabulary List 3</a:t>
            </a:r>
            <a:endParaRPr lang="en-US" dirty="0"/>
          </a:p>
        </p:txBody>
      </p:sp>
      <p:sp>
        <p:nvSpPr>
          <p:cNvPr id="3" name="Subtitle 2"/>
          <p:cNvSpPr>
            <a:spLocks noGrp="1"/>
          </p:cNvSpPr>
          <p:nvPr>
            <p:ph type="subTitle" idx="1"/>
          </p:nvPr>
        </p:nvSpPr>
        <p:spPr/>
        <p:txBody>
          <a:bodyPr/>
          <a:lstStyle/>
          <a:p>
            <a:r>
              <a:rPr lang="en-US" dirty="0" smtClean="0"/>
              <a:t>Bellaire High School</a:t>
            </a:r>
            <a:endParaRPr lang="en-US" dirty="0"/>
          </a:p>
        </p:txBody>
      </p:sp>
    </p:spTree>
    <p:extLst>
      <p:ext uri="{BB962C8B-B14F-4D97-AF65-F5344CB8AC3E}">
        <p14:creationId xmlns:p14="http://schemas.microsoft.com/office/powerpoint/2010/main" val="8732869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790165"/>
            <a:ext cx="10995337" cy="4361646"/>
          </a:xfrm>
        </p:spPr>
        <p:txBody>
          <a:bodyPr>
            <a:noAutofit/>
          </a:bodyPr>
          <a:lstStyle/>
          <a:p>
            <a:r>
              <a:rPr lang="en-US" sz="3200" dirty="0" smtClean="0"/>
              <a:t>As we talk about each word, write the word and its number and answer the corresponding question in a complete sentence on a sheet of notebook paper.</a:t>
            </a:r>
          </a:p>
          <a:p>
            <a:r>
              <a:rPr lang="en-US" sz="3200" u="sng" dirty="0" smtClean="0"/>
              <a:t>Do a thorough, thoughtful job – I have noticed that the people who take this assignment more seriously get better quiz scores.</a:t>
            </a:r>
            <a:endParaRPr lang="en-US" sz="3200" u="sng" dirty="0"/>
          </a:p>
        </p:txBody>
      </p:sp>
      <p:sp>
        <p:nvSpPr>
          <p:cNvPr id="4" name="TextBox 3"/>
          <p:cNvSpPr txBox="1"/>
          <p:nvPr/>
        </p:nvSpPr>
        <p:spPr>
          <a:xfrm>
            <a:off x="685801" y="231819"/>
            <a:ext cx="11188520" cy="1323439"/>
          </a:xfrm>
          <a:prstGeom prst="rect">
            <a:avLst/>
          </a:prstGeom>
          <a:noFill/>
        </p:spPr>
        <p:txBody>
          <a:bodyPr wrap="square" rtlCol="0">
            <a:spAutoFit/>
          </a:bodyPr>
          <a:lstStyle/>
          <a:p>
            <a:r>
              <a:rPr lang="en-US" sz="8000" dirty="0" smtClean="0"/>
              <a:t>Vocabulary Discussion</a:t>
            </a:r>
            <a:endParaRPr lang="en-US" sz="8000" dirty="0"/>
          </a:p>
        </p:txBody>
      </p:sp>
    </p:spTree>
    <p:extLst>
      <p:ext uri="{BB962C8B-B14F-4D97-AF65-F5344CB8AC3E}">
        <p14:creationId xmlns:p14="http://schemas.microsoft.com/office/powerpoint/2010/main" val="12293865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1790165"/>
            <a:ext cx="6680914" cy="4361646"/>
          </a:xfrm>
        </p:spPr>
        <p:txBody>
          <a:bodyPr>
            <a:noAutofit/>
          </a:bodyPr>
          <a:lstStyle/>
          <a:p>
            <a:r>
              <a:rPr lang="en-US" sz="2400" dirty="0" smtClean="0"/>
              <a:t>“Civilize” comes from the Latin </a:t>
            </a:r>
            <a:r>
              <a:rPr lang="en-US" sz="2400" i="1" dirty="0" err="1" smtClean="0"/>
              <a:t>civilus</a:t>
            </a:r>
            <a:r>
              <a:rPr lang="en-US" sz="2400" dirty="0"/>
              <a:t>, meaning “relating to a citizen, relating to public life, befitting a citizen; popular, affable, </a:t>
            </a:r>
            <a:r>
              <a:rPr lang="en-US" sz="2400" dirty="0" smtClean="0"/>
              <a:t>courteous.” </a:t>
            </a:r>
          </a:p>
          <a:p>
            <a:r>
              <a:rPr lang="en-US" sz="2400" dirty="0" smtClean="0"/>
              <a:t>The Online </a:t>
            </a:r>
            <a:r>
              <a:rPr lang="en-US" sz="2400" dirty="0"/>
              <a:t>Etymology Dictionary notes: “The sense of "polite" was in classical Latin, from the courteous manners of citizens, as opposed to those of soldiers</a:t>
            </a:r>
            <a:r>
              <a:rPr lang="en-US" sz="2400" dirty="0" smtClean="0"/>
              <a:t>.”</a:t>
            </a:r>
          </a:p>
          <a:p>
            <a:r>
              <a:rPr lang="en-US" sz="2400" u="sng" dirty="0" smtClean="0"/>
              <a:t>Question A: </a:t>
            </a:r>
            <a:r>
              <a:rPr lang="en-US" sz="2400" dirty="0" smtClean="0"/>
              <a:t>In what way might the Romans have thought that soldiers were not civilized?</a:t>
            </a:r>
          </a:p>
          <a:p>
            <a:r>
              <a:rPr lang="en-US" sz="2400" u="sng" dirty="0" smtClean="0"/>
              <a:t>Question B:</a:t>
            </a:r>
            <a:r>
              <a:rPr lang="en-US" sz="2400" dirty="0" smtClean="0"/>
              <a:t> How is the meaning of the word “civilize” related to the meaning of the word “civilization?”</a:t>
            </a:r>
            <a:endParaRPr lang="en-US" sz="2400" u="sng" dirty="0"/>
          </a:p>
        </p:txBody>
      </p:sp>
      <p:sp>
        <p:nvSpPr>
          <p:cNvPr id="4" name="TextBox 3"/>
          <p:cNvSpPr txBox="1"/>
          <p:nvPr/>
        </p:nvSpPr>
        <p:spPr>
          <a:xfrm>
            <a:off x="685801" y="231819"/>
            <a:ext cx="5174086" cy="1323439"/>
          </a:xfrm>
          <a:prstGeom prst="rect">
            <a:avLst/>
          </a:prstGeom>
          <a:noFill/>
        </p:spPr>
        <p:txBody>
          <a:bodyPr wrap="square" rtlCol="0">
            <a:spAutoFit/>
          </a:bodyPr>
          <a:lstStyle/>
          <a:p>
            <a:r>
              <a:rPr lang="en-US" sz="8000" dirty="0" smtClean="0"/>
              <a:t>1. civilize</a:t>
            </a:r>
            <a:endParaRPr lang="en-US" sz="8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5174" y="1790165"/>
            <a:ext cx="4439449" cy="2606093"/>
          </a:xfrm>
          <a:prstGeom prst="rect">
            <a:avLst/>
          </a:prstGeom>
        </p:spPr>
      </p:pic>
    </p:spTree>
    <p:extLst>
      <p:ext uri="{BB962C8B-B14F-4D97-AF65-F5344CB8AC3E}">
        <p14:creationId xmlns:p14="http://schemas.microsoft.com/office/powerpoint/2010/main" val="449352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We get the word “adversary” from two Latin words – </a:t>
            </a:r>
            <a:r>
              <a:rPr lang="en-US" sz="2400" i="1" dirty="0" smtClean="0"/>
              <a:t>ad</a:t>
            </a:r>
            <a:r>
              <a:rPr lang="en-US" sz="2400" dirty="0" smtClean="0"/>
              <a:t>, meaning “towards,” and </a:t>
            </a:r>
            <a:r>
              <a:rPr lang="en-US" sz="2400" i="1" dirty="0" smtClean="0"/>
              <a:t>versus</a:t>
            </a:r>
            <a:r>
              <a:rPr lang="en-US" sz="2400" dirty="0" smtClean="0"/>
              <a:t>, meaning “to turn. Thus, an adversary is literally someone you are turned towards – as in, fighting.</a:t>
            </a:r>
          </a:p>
          <a:p>
            <a:r>
              <a:rPr lang="en-US" sz="2400" u="sng" dirty="0" smtClean="0"/>
              <a:t>Question:</a:t>
            </a:r>
            <a:r>
              <a:rPr lang="en-US" sz="2400" dirty="0" smtClean="0"/>
              <a:t> Who is your greatest adversary?</a:t>
            </a:r>
            <a:endParaRPr lang="en-US" sz="2400" u="sng" dirty="0"/>
          </a:p>
        </p:txBody>
      </p:sp>
      <p:sp>
        <p:nvSpPr>
          <p:cNvPr id="4" name="TextBox 3"/>
          <p:cNvSpPr txBox="1"/>
          <p:nvPr/>
        </p:nvSpPr>
        <p:spPr>
          <a:xfrm>
            <a:off x="6455536" y="321972"/>
            <a:ext cx="5736464" cy="1323439"/>
          </a:xfrm>
          <a:prstGeom prst="rect">
            <a:avLst/>
          </a:prstGeom>
          <a:noFill/>
        </p:spPr>
        <p:txBody>
          <a:bodyPr wrap="square" rtlCol="0">
            <a:spAutoFit/>
          </a:bodyPr>
          <a:lstStyle/>
          <a:p>
            <a:r>
              <a:rPr lang="en-US" sz="8000" dirty="0" smtClean="0"/>
              <a:t>2. adversary</a:t>
            </a:r>
            <a:endParaRPr lang="en-US" sz="8000" dirty="0"/>
          </a:p>
        </p:txBody>
      </p:sp>
      <p:pic>
        <p:nvPicPr>
          <p:cNvPr id="5" name="Picture 4"/>
          <p:cNvPicPr>
            <a:picLocks noChangeAspect="1"/>
          </p:cNvPicPr>
          <p:nvPr/>
        </p:nvPicPr>
        <p:blipFill>
          <a:blip r:embed="rId2"/>
          <a:stretch>
            <a:fillRect/>
          </a:stretch>
        </p:blipFill>
        <p:spPr>
          <a:xfrm>
            <a:off x="620199" y="1800761"/>
            <a:ext cx="5619750" cy="3333750"/>
          </a:xfrm>
          <a:prstGeom prst="rect">
            <a:avLst/>
          </a:prstGeom>
        </p:spPr>
      </p:pic>
    </p:spTree>
    <p:extLst>
      <p:ext uri="{BB962C8B-B14F-4D97-AF65-F5344CB8AC3E}">
        <p14:creationId xmlns:p14="http://schemas.microsoft.com/office/powerpoint/2010/main" val="49258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smtClean="0"/>
              <a:t>“Debt” comes from Latin </a:t>
            </a:r>
            <a:r>
              <a:rPr lang="en-US" sz="2400" i="1" dirty="0" err="1" smtClean="0"/>
              <a:t>debere</a:t>
            </a:r>
            <a:r>
              <a:rPr lang="en-US" sz="2400" dirty="0" smtClean="0"/>
              <a:t>, meaning “to owe.”</a:t>
            </a:r>
          </a:p>
          <a:p>
            <a:r>
              <a:rPr lang="en-US" sz="2400" u="sng" dirty="0" smtClean="0"/>
              <a:t>Question:</a:t>
            </a:r>
            <a:r>
              <a:rPr lang="en-US" sz="2400" dirty="0" smtClean="0"/>
              <a:t> What is an intangible (not a physical thing or money) debt that you owe to someone?</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3. debt</a:t>
            </a:r>
            <a:endParaRPr lang="en-US" sz="8000" dirty="0"/>
          </a:p>
        </p:txBody>
      </p:sp>
      <p:pic>
        <p:nvPicPr>
          <p:cNvPr id="2" name="Picture 1"/>
          <p:cNvPicPr>
            <a:picLocks noChangeAspect="1"/>
          </p:cNvPicPr>
          <p:nvPr/>
        </p:nvPicPr>
        <p:blipFill>
          <a:blip r:embed="rId2"/>
          <a:stretch>
            <a:fillRect/>
          </a:stretch>
        </p:blipFill>
        <p:spPr>
          <a:xfrm>
            <a:off x="6898648" y="476518"/>
            <a:ext cx="4225980" cy="5707890"/>
          </a:xfrm>
          <a:prstGeom prst="rect">
            <a:avLst/>
          </a:prstGeom>
        </p:spPr>
      </p:pic>
    </p:spTree>
    <p:extLst>
      <p:ext uri="{BB962C8B-B14F-4D97-AF65-F5344CB8AC3E}">
        <p14:creationId xmlns:p14="http://schemas.microsoft.com/office/powerpoint/2010/main" val="3628144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481070"/>
            <a:ext cx="4955145" cy="4881093"/>
          </a:xfrm>
        </p:spPr>
        <p:txBody>
          <a:bodyPr>
            <a:normAutofit/>
          </a:bodyPr>
          <a:lstStyle/>
          <a:p>
            <a:r>
              <a:rPr lang="en-US" sz="2400" dirty="0" smtClean="0"/>
              <a:t>“Emaciated” comes from the Latin word </a:t>
            </a:r>
            <a:r>
              <a:rPr lang="en-US" sz="2400" i="1" dirty="0" err="1" smtClean="0"/>
              <a:t>macer</a:t>
            </a:r>
            <a:r>
              <a:rPr lang="en-US" sz="2400" dirty="0" smtClean="0"/>
              <a:t>, meaning “thin.”</a:t>
            </a:r>
          </a:p>
          <a:p>
            <a:r>
              <a:rPr lang="en-US" sz="2400" u="sng" dirty="0" smtClean="0"/>
              <a:t>Question:</a:t>
            </a:r>
            <a:r>
              <a:rPr lang="en-US" sz="2400" dirty="0" smtClean="0"/>
              <a:t> In the 1990’s, fashion designers began to use models who looked not just slender, but emaciated. Why would they use this advertising strategy to sell their clothing? Should advertisers be prohibited from promoting this kind of image as glamorous because of the risks of promoting anorexia and bulimia to teens? </a:t>
            </a:r>
            <a:endParaRPr lang="en-US" sz="2400" u="sng" dirty="0"/>
          </a:p>
        </p:txBody>
      </p:sp>
      <p:sp>
        <p:nvSpPr>
          <p:cNvPr id="4" name="TextBox 3"/>
          <p:cNvSpPr txBox="1"/>
          <p:nvPr/>
        </p:nvSpPr>
        <p:spPr>
          <a:xfrm>
            <a:off x="6455536" y="321972"/>
            <a:ext cx="5736464" cy="1323439"/>
          </a:xfrm>
          <a:prstGeom prst="rect">
            <a:avLst/>
          </a:prstGeom>
          <a:noFill/>
        </p:spPr>
        <p:txBody>
          <a:bodyPr wrap="square" rtlCol="0">
            <a:spAutoFit/>
          </a:bodyPr>
          <a:lstStyle/>
          <a:p>
            <a:r>
              <a:rPr lang="en-US" sz="8000" dirty="0" smtClean="0"/>
              <a:t>4. emaciated</a:t>
            </a:r>
            <a:endParaRPr lang="en-US" sz="8000" dirty="0"/>
          </a:p>
        </p:txBody>
      </p:sp>
      <p:pic>
        <p:nvPicPr>
          <p:cNvPr id="2" name="Picture 1"/>
          <p:cNvPicPr>
            <a:picLocks noChangeAspect="1"/>
          </p:cNvPicPr>
          <p:nvPr/>
        </p:nvPicPr>
        <p:blipFill>
          <a:blip r:embed="rId2"/>
          <a:stretch>
            <a:fillRect/>
          </a:stretch>
        </p:blipFill>
        <p:spPr>
          <a:xfrm>
            <a:off x="1902385" y="983691"/>
            <a:ext cx="2847975" cy="4991100"/>
          </a:xfrm>
          <a:prstGeom prst="rect">
            <a:avLst/>
          </a:prstGeom>
        </p:spPr>
      </p:pic>
    </p:spTree>
    <p:extLst>
      <p:ext uri="{BB962C8B-B14F-4D97-AF65-F5344CB8AC3E}">
        <p14:creationId xmlns:p14="http://schemas.microsoft.com/office/powerpoint/2010/main" val="32550483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smtClean="0"/>
              <a:t>“Deluge” comes from the </a:t>
            </a:r>
            <a:r>
              <a:rPr lang="en-US" sz="2400" dirty="0"/>
              <a:t>Latin word </a:t>
            </a:r>
            <a:r>
              <a:rPr lang="en-US" sz="2400" i="1" dirty="0" err="1" smtClean="0"/>
              <a:t>diluere</a:t>
            </a:r>
            <a:r>
              <a:rPr lang="en-US" sz="2400" dirty="0" smtClean="0"/>
              <a:t>, meaning “to wash away.”</a:t>
            </a:r>
          </a:p>
          <a:p>
            <a:r>
              <a:rPr lang="en-US" sz="2400" u="sng" dirty="0" smtClean="0"/>
              <a:t>Question: </a:t>
            </a:r>
            <a:r>
              <a:rPr lang="en-US" sz="2400" dirty="0" smtClean="0"/>
              <a:t>List three stories you know of in which a flood plays a big role in the plot.</a:t>
            </a:r>
            <a:endParaRPr lang="en-US" sz="2400"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5. deluge</a:t>
            </a:r>
            <a:endParaRPr lang="en-US" sz="8000" dirty="0"/>
          </a:p>
        </p:txBody>
      </p:sp>
      <p:pic>
        <p:nvPicPr>
          <p:cNvPr id="2" name="Picture 1"/>
          <p:cNvPicPr>
            <a:picLocks noChangeAspect="1"/>
          </p:cNvPicPr>
          <p:nvPr/>
        </p:nvPicPr>
        <p:blipFill>
          <a:blip r:embed="rId2"/>
          <a:stretch>
            <a:fillRect/>
          </a:stretch>
        </p:blipFill>
        <p:spPr>
          <a:xfrm>
            <a:off x="6084731" y="1890646"/>
            <a:ext cx="5715000" cy="2381250"/>
          </a:xfrm>
          <a:prstGeom prst="rect">
            <a:avLst/>
          </a:prstGeom>
        </p:spPr>
      </p:pic>
    </p:spTree>
    <p:extLst>
      <p:ext uri="{BB962C8B-B14F-4D97-AF65-F5344CB8AC3E}">
        <p14:creationId xmlns:p14="http://schemas.microsoft.com/office/powerpoint/2010/main" val="30342629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“Oblivious” comes from the </a:t>
            </a:r>
            <a:r>
              <a:rPr lang="en-US" sz="2400" dirty="0"/>
              <a:t>Latin word </a:t>
            </a:r>
            <a:r>
              <a:rPr lang="en-US" sz="2400" i="1" dirty="0" err="1" smtClean="0"/>
              <a:t>obliviosus</a:t>
            </a:r>
            <a:r>
              <a:rPr lang="en-US" sz="2400" dirty="0" smtClean="0"/>
              <a:t>, </a:t>
            </a:r>
            <a:r>
              <a:rPr lang="en-US" sz="2400" dirty="0"/>
              <a:t>meaning "forgetful, that easily forgets; producing </a:t>
            </a:r>
            <a:r>
              <a:rPr lang="en-US" sz="2400" dirty="0" smtClean="0"/>
              <a:t>forgetfulness.”</a:t>
            </a:r>
          </a:p>
          <a:p>
            <a:r>
              <a:rPr lang="en-US" sz="2400" u="sng" dirty="0" smtClean="0"/>
              <a:t>Question:</a:t>
            </a:r>
            <a:r>
              <a:rPr lang="en-US" sz="2400" dirty="0" smtClean="0"/>
              <a:t> Draw a diagram that explains the relationship between the words “oblivious,” “</a:t>
            </a:r>
            <a:r>
              <a:rPr lang="en-US" sz="2400" dirty="0" err="1" smtClean="0"/>
              <a:t>obliviosus</a:t>
            </a:r>
            <a:r>
              <a:rPr lang="en-US" sz="2400" dirty="0" smtClean="0"/>
              <a:t>,” and “oblivion.”</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6. oblivious</a:t>
            </a:r>
            <a:endParaRPr lang="en-US" sz="8000" dirty="0"/>
          </a:p>
        </p:txBody>
      </p:sp>
      <p:pic>
        <p:nvPicPr>
          <p:cNvPr id="2" name="Picture 1"/>
          <p:cNvPicPr>
            <a:picLocks noChangeAspect="1"/>
          </p:cNvPicPr>
          <p:nvPr/>
        </p:nvPicPr>
        <p:blipFill>
          <a:blip r:embed="rId2"/>
          <a:stretch>
            <a:fillRect/>
          </a:stretch>
        </p:blipFill>
        <p:spPr>
          <a:xfrm>
            <a:off x="1197735" y="1545680"/>
            <a:ext cx="4753377" cy="3327364"/>
          </a:xfrm>
          <a:prstGeom prst="rect">
            <a:avLst/>
          </a:prstGeom>
        </p:spPr>
      </p:pic>
    </p:spTree>
    <p:extLst>
      <p:ext uri="{BB962C8B-B14F-4D97-AF65-F5344CB8AC3E}">
        <p14:creationId xmlns:p14="http://schemas.microsoft.com/office/powerpoint/2010/main" val="17439315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4142823"/>
          </a:xfrm>
        </p:spPr>
        <p:txBody>
          <a:bodyPr>
            <a:normAutofit/>
          </a:bodyPr>
          <a:lstStyle/>
          <a:p>
            <a:r>
              <a:rPr lang="en-US" sz="2400" dirty="0" smtClean="0"/>
              <a:t>We get the word “contempt” from the Latin </a:t>
            </a:r>
            <a:r>
              <a:rPr lang="en-US" sz="2400" i="1" dirty="0" err="1" smtClean="0"/>
              <a:t>contemnere</a:t>
            </a:r>
            <a:r>
              <a:rPr lang="en-US" sz="2400" dirty="0" smtClean="0"/>
              <a:t>, meaning “to scorn or despise.”</a:t>
            </a:r>
          </a:p>
          <a:p>
            <a:r>
              <a:rPr lang="en-US" sz="2400" u="sng" dirty="0" smtClean="0"/>
              <a:t>Question:</a:t>
            </a:r>
            <a:r>
              <a:rPr lang="en-US" sz="2400" dirty="0" smtClean="0"/>
              <a:t> You may have seen on television that when a person inside a courtroom is misbehaving, a judge will hold him or her “in contempt of the court.” Knowing the history of “contempt’s” origins, explain what this means.</a:t>
            </a:r>
            <a:endParaRPr lang="en-US" sz="2400" u="sng" dirty="0"/>
          </a:p>
        </p:txBody>
      </p:sp>
      <p:sp>
        <p:nvSpPr>
          <p:cNvPr id="4" name="TextBox 3"/>
          <p:cNvSpPr txBox="1"/>
          <p:nvPr/>
        </p:nvSpPr>
        <p:spPr>
          <a:xfrm>
            <a:off x="685801" y="334851"/>
            <a:ext cx="5972576" cy="1323439"/>
          </a:xfrm>
          <a:prstGeom prst="rect">
            <a:avLst/>
          </a:prstGeom>
          <a:noFill/>
        </p:spPr>
        <p:txBody>
          <a:bodyPr wrap="square" rtlCol="0">
            <a:spAutoFit/>
          </a:bodyPr>
          <a:lstStyle/>
          <a:p>
            <a:r>
              <a:rPr lang="en-US" sz="8000" dirty="0" smtClean="0"/>
              <a:t>7. contempt</a:t>
            </a:r>
            <a:endParaRPr lang="en-US" sz="8000" dirty="0"/>
          </a:p>
        </p:txBody>
      </p:sp>
      <p:pic>
        <p:nvPicPr>
          <p:cNvPr id="2" name="Picture 1"/>
          <p:cNvPicPr>
            <a:picLocks noChangeAspect="1"/>
          </p:cNvPicPr>
          <p:nvPr/>
        </p:nvPicPr>
        <p:blipFill>
          <a:blip r:embed="rId2"/>
          <a:stretch>
            <a:fillRect/>
          </a:stretch>
        </p:blipFill>
        <p:spPr>
          <a:xfrm>
            <a:off x="6294673" y="1658290"/>
            <a:ext cx="5466958" cy="3867873"/>
          </a:xfrm>
          <a:prstGeom prst="rect">
            <a:avLst/>
          </a:prstGeom>
        </p:spPr>
      </p:pic>
    </p:spTree>
    <p:extLst>
      <p:ext uri="{BB962C8B-B14F-4D97-AF65-F5344CB8AC3E}">
        <p14:creationId xmlns:p14="http://schemas.microsoft.com/office/powerpoint/2010/main" val="5645340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We get “scraggly” from the Norwegian word </a:t>
            </a:r>
            <a:r>
              <a:rPr lang="en-US" sz="2400" i="1" dirty="0" err="1" smtClean="0"/>
              <a:t>skragg</a:t>
            </a:r>
            <a:r>
              <a:rPr lang="en-US" sz="2400" dirty="0" smtClean="0"/>
              <a:t>, which means "a </a:t>
            </a:r>
            <a:r>
              <a:rPr lang="en-US" sz="2400" dirty="0"/>
              <a:t>lean </a:t>
            </a:r>
            <a:r>
              <a:rPr lang="en-US" sz="2400" dirty="0" smtClean="0"/>
              <a:t>person." </a:t>
            </a:r>
          </a:p>
          <a:p>
            <a:r>
              <a:rPr lang="en-US" sz="2400" u="sng" dirty="0" smtClean="0"/>
              <a:t>Question:</a:t>
            </a:r>
            <a:r>
              <a:rPr lang="en-US" sz="2400" dirty="0" smtClean="0"/>
              <a:t> Draw a triple Venn diagram for “scraggly,” “scruffy,” and “emaciated.” Fill it out.</a:t>
            </a:r>
            <a:endParaRPr lang="en-US" sz="2400"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8. scraggly</a:t>
            </a:r>
            <a:endParaRPr lang="en-US" sz="8000" dirty="0"/>
          </a:p>
        </p:txBody>
      </p:sp>
      <p:sp>
        <p:nvSpPr>
          <p:cNvPr id="2" name="Oval 1"/>
          <p:cNvSpPr/>
          <p:nvPr/>
        </p:nvSpPr>
        <p:spPr>
          <a:xfrm>
            <a:off x="2282782" y="474370"/>
            <a:ext cx="4172754" cy="4031087"/>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Oval 5"/>
          <p:cNvSpPr/>
          <p:nvPr/>
        </p:nvSpPr>
        <p:spPr>
          <a:xfrm>
            <a:off x="1182710" y="2413714"/>
            <a:ext cx="4172754" cy="4031087"/>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p:cNvSpPr/>
          <p:nvPr/>
        </p:nvSpPr>
        <p:spPr>
          <a:xfrm>
            <a:off x="373488" y="321971"/>
            <a:ext cx="4172754" cy="4031087"/>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TextBox 7"/>
          <p:cNvSpPr txBox="1"/>
          <p:nvPr/>
        </p:nvSpPr>
        <p:spPr>
          <a:xfrm>
            <a:off x="695459" y="1442434"/>
            <a:ext cx="1481071" cy="369332"/>
          </a:xfrm>
          <a:prstGeom prst="rect">
            <a:avLst/>
          </a:prstGeom>
          <a:noFill/>
        </p:spPr>
        <p:txBody>
          <a:bodyPr wrap="square" rtlCol="0">
            <a:spAutoFit/>
          </a:bodyPr>
          <a:lstStyle/>
          <a:p>
            <a:r>
              <a:rPr lang="en-US" dirty="0" smtClean="0"/>
              <a:t>scraggly</a:t>
            </a:r>
            <a:endParaRPr lang="en-US" dirty="0"/>
          </a:p>
        </p:txBody>
      </p:sp>
      <p:sp>
        <p:nvSpPr>
          <p:cNvPr id="9" name="TextBox 8"/>
          <p:cNvSpPr txBox="1"/>
          <p:nvPr/>
        </p:nvSpPr>
        <p:spPr>
          <a:xfrm>
            <a:off x="4700789" y="1442434"/>
            <a:ext cx="1326524" cy="369332"/>
          </a:xfrm>
          <a:prstGeom prst="rect">
            <a:avLst/>
          </a:prstGeom>
          <a:noFill/>
        </p:spPr>
        <p:txBody>
          <a:bodyPr wrap="square" rtlCol="0">
            <a:spAutoFit/>
          </a:bodyPr>
          <a:lstStyle/>
          <a:p>
            <a:r>
              <a:rPr lang="en-US" dirty="0" smtClean="0"/>
              <a:t>scruffy</a:t>
            </a:r>
            <a:endParaRPr lang="en-US" dirty="0"/>
          </a:p>
        </p:txBody>
      </p:sp>
      <p:sp>
        <p:nvSpPr>
          <p:cNvPr id="10" name="TextBox 9"/>
          <p:cNvSpPr txBox="1"/>
          <p:nvPr/>
        </p:nvSpPr>
        <p:spPr>
          <a:xfrm>
            <a:off x="2176530" y="5572259"/>
            <a:ext cx="2111061" cy="377780"/>
          </a:xfrm>
          <a:prstGeom prst="rect">
            <a:avLst/>
          </a:prstGeom>
          <a:noFill/>
        </p:spPr>
        <p:txBody>
          <a:bodyPr wrap="square" rtlCol="0">
            <a:spAutoFit/>
          </a:bodyPr>
          <a:lstStyle/>
          <a:p>
            <a:pPr algn="ctr"/>
            <a:r>
              <a:rPr lang="en-US" dirty="0" smtClean="0"/>
              <a:t>emaciated</a:t>
            </a:r>
            <a:endParaRPr lang="en-US" dirty="0"/>
          </a:p>
        </p:txBody>
      </p:sp>
    </p:spTree>
    <p:extLst>
      <p:ext uri="{BB962C8B-B14F-4D97-AF65-F5344CB8AC3E}">
        <p14:creationId xmlns:p14="http://schemas.microsoft.com/office/powerpoint/2010/main" val="41942431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smtClean="0"/>
              <a:t>The word “mediocre” comes from Latin </a:t>
            </a:r>
            <a:r>
              <a:rPr lang="en-US" sz="2400" i="1" dirty="0" err="1" smtClean="0"/>
              <a:t>medius</a:t>
            </a:r>
            <a:r>
              <a:rPr lang="en-US" sz="2400" dirty="0" smtClean="0"/>
              <a:t> meaning “middle.”</a:t>
            </a:r>
          </a:p>
          <a:p>
            <a:r>
              <a:rPr lang="en-US" sz="2400" u="sng" dirty="0" smtClean="0"/>
              <a:t>Question:</a:t>
            </a:r>
            <a:r>
              <a:rPr lang="en-US" sz="2400" dirty="0" smtClean="0"/>
              <a:t> Explain the relationship between the root (</a:t>
            </a:r>
            <a:r>
              <a:rPr lang="en-US" sz="2400" i="1" dirty="0" err="1" smtClean="0"/>
              <a:t>medius</a:t>
            </a:r>
            <a:r>
              <a:rPr lang="en-US" sz="2400" dirty="0" smtClean="0"/>
              <a:t>, meaning “middle”) and its derivative (mediocre).</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9. mediocre</a:t>
            </a:r>
            <a:endParaRPr lang="en-US" sz="8000" dirty="0"/>
          </a:p>
        </p:txBody>
      </p:sp>
      <p:pic>
        <p:nvPicPr>
          <p:cNvPr id="2" name="Picture 1"/>
          <p:cNvPicPr>
            <a:picLocks noChangeAspect="1"/>
          </p:cNvPicPr>
          <p:nvPr/>
        </p:nvPicPr>
        <p:blipFill>
          <a:blip r:embed="rId2"/>
          <a:stretch>
            <a:fillRect/>
          </a:stretch>
        </p:blipFill>
        <p:spPr>
          <a:xfrm>
            <a:off x="6069775" y="770787"/>
            <a:ext cx="5810449" cy="5342385"/>
          </a:xfrm>
          <a:prstGeom prst="rect">
            <a:avLst/>
          </a:prstGeom>
        </p:spPr>
      </p:pic>
    </p:spTree>
    <p:extLst>
      <p:ext uri="{BB962C8B-B14F-4D97-AF65-F5344CB8AC3E}">
        <p14:creationId xmlns:p14="http://schemas.microsoft.com/office/powerpoint/2010/main" val="9232684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519707"/>
            <a:ext cx="4955145" cy="4881093"/>
          </a:xfrm>
        </p:spPr>
        <p:txBody>
          <a:bodyPr>
            <a:normAutofit/>
          </a:bodyPr>
          <a:lstStyle/>
          <a:p>
            <a:r>
              <a:rPr lang="en-US" sz="2400" dirty="0" smtClean="0"/>
              <a:t>“Irredeemable” comes </a:t>
            </a:r>
            <a:r>
              <a:rPr lang="en-US" sz="2400" dirty="0"/>
              <a:t>from Latin </a:t>
            </a:r>
            <a:r>
              <a:rPr lang="en-US" sz="2400" i="1" dirty="0" err="1" smtClean="0"/>
              <a:t>redimere</a:t>
            </a:r>
            <a:r>
              <a:rPr lang="en-US" sz="2400" i="1" dirty="0" smtClean="0"/>
              <a:t>,</a:t>
            </a:r>
            <a:r>
              <a:rPr lang="en-US" sz="2400" dirty="0" smtClean="0"/>
              <a:t> </a:t>
            </a:r>
            <a:r>
              <a:rPr lang="en-US" sz="2400" dirty="0"/>
              <a:t>"to redeem, buy </a:t>
            </a:r>
            <a:r>
              <a:rPr lang="en-US" sz="2400" dirty="0" smtClean="0"/>
              <a:t>back.”</a:t>
            </a:r>
          </a:p>
          <a:p>
            <a:r>
              <a:rPr lang="en-US" sz="2400" u="sng" dirty="0" smtClean="0"/>
              <a:t>Question:</a:t>
            </a:r>
            <a:r>
              <a:rPr lang="en-US" sz="2400" dirty="0" smtClean="0"/>
              <a:t> Explain the relationship between the root and its derivative.</a:t>
            </a:r>
          </a:p>
          <a:p>
            <a:r>
              <a:rPr lang="en-US" sz="2400" u="sng" dirty="0" smtClean="0"/>
              <a:t>Question:</a:t>
            </a:r>
            <a:r>
              <a:rPr lang="en-US" sz="2400" dirty="0" smtClean="0"/>
              <a:t> Explain what the concept of “redemption” means in traditional Christian theology. (Note – we’re talking about this question as it relates to the literature we’re studying – </a:t>
            </a:r>
            <a:r>
              <a:rPr lang="en-US" sz="2400" i="1" dirty="0" smtClean="0"/>
              <a:t>Hunger Games</a:t>
            </a:r>
            <a:r>
              <a:rPr lang="en-US" sz="2400" dirty="0" smtClean="0"/>
              <a:t> – and not in terms of what you should believe.</a:t>
            </a:r>
            <a:endParaRPr lang="en-US" sz="2400" u="sng" dirty="0"/>
          </a:p>
        </p:txBody>
      </p:sp>
      <p:sp>
        <p:nvSpPr>
          <p:cNvPr id="4" name="TextBox 3"/>
          <p:cNvSpPr txBox="1"/>
          <p:nvPr/>
        </p:nvSpPr>
        <p:spPr>
          <a:xfrm>
            <a:off x="4700789" y="321972"/>
            <a:ext cx="7491211" cy="1323439"/>
          </a:xfrm>
          <a:prstGeom prst="rect">
            <a:avLst/>
          </a:prstGeom>
          <a:noFill/>
        </p:spPr>
        <p:txBody>
          <a:bodyPr wrap="square" rtlCol="0">
            <a:spAutoFit/>
          </a:bodyPr>
          <a:lstStyle/>
          <a:p>
            <a:r>
              <a:rPr lang="en-US" sz="8000" dirty="0" smtClean="0"/>
              <a:t>10. irredeemable</a:t>
            </a:r>
            <a:endParaRPr lang="en-US" sz="8000" dirty="0"/>
          </a:p>
        </p:txBody>
      </p:sp>
      <p:pic>
        <p:nvPicPr>
          <p:cNvPr id="2" name="Picture 1"/>
          <p:cNvPicPr>
            <a:picLocks noChangeAspect="1"/>
          </p:cNvPicPr>
          <p:nvPr/>
        </p:nvPicPr>
        <p:blipFill>
          <a:blip r:embed="rId2"/>
          <a:stretch>
            <a:fillRect/>
          </a:stretch>
        </p:blipFill>
        <p:spPr>
          <a:xfrm>
            <a:off x="1120461" y="2093311"/>
            <a:ext cx="4363255" cy="2505923"/>
          </a:xfrm>
          <a:prstGeom prst="rect">
            <a:avLst/>
          </a:prstGeom>
        </p:spPr>
      </p:pic>
    </p:spTree>
    <p:extLst>
      <p:ext uri="{BB962C8B-B14F-4D97-AF65-F5344CB8AC3E}">
        <p14:creationId xmlns:p14="http://schemas.microsoft.com/office/powerpoint/2010/main" val="21048630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a:t>“Defiant” comes from Latin </a:t>
            </a:r>
            <a:r>
              <a:rPr lang="en-US" sz="2400" i="1" dirty="0" err="1" smtClean="0"/>
              <a:t>disfidare</a:t>
            </a:r>
            <a:r>
              <a:rPr lang="en-US" sz="2400" i="1" dirty="0" smtClean="0"/>
              <a:t>,</a:t>
            </a:r>
            <a:r>
              <a:rPr lang="en-US" sz="2400" dirty="0" smtClean="0"/>
              <a:t> </a:t>
            </a:r>
            <a:r>
              <a:rPr lang="en-US" sz="2400" dirty="0"/>
              <a:t>"renounce one's faith," </a:t>
            </a:r>
            <a:r>
              <a:rPr lang="en-US" sz="2400" dirty="0" smtClean="0"/>
              <a:t> which comes from </a:t>
            </a:r>
            <a:r>
              <a:rPr lang="en-US" sz="2400" dirty="0"/>
              <a:t>Latin </a:t>
            </a:r>
            <a:r>
              <a:rPr lang="en-US" sz="2400" i="1" dirty="0" smtClean="0"/>
              <a:t>dis-,</a:t>
            </a:r>
            <a:r>
              <a:rPr lang="en-US" sz="2400" dirty="0" smtClean="0"/>
              <a:t> </a:t>
            </a:r>
            <a:r>
              <a:rPr lang="en-US" sz="2400" dirty="0"/>
              <a:t>"</a:t>
            </a:r>
            <a:r>
              <a:rPr lang="en-US" sz="2400" dirty="0" smtClean="0"/>
              <a:t>away,” and </a:t>
            </a:r>
            <a:r>
              <a:rPr lang="en-US" sz="2400" dirty="0" err="1" smtClean="0"/>
              <a:t>fidus</a:t>
            </a:r>
            <a:r>
              <a:rPr lang="en-US" sz="2400" dirty="0" smtClean="0"/>
              <a:t>, </a:t>
            </a:r>
            <a:r>
              <a:rPr lang="en-US" sz="2400" dirty="0"/>
              <a:t>"</a:t>
            </a:r>
            <a:r>
              <a:rPr lang="en-US" sz="2400" dirty="0" smtClean="0"/>
              <a:t>faithful.“</a:t>
            </a:r>
          </a:p>
          <a:p>
            <a:r>
              <a:rPr lang="en-US" sz="2400" u="sng" dirty="0" smtClean="0"/>
              <a:t>Question:</a:t>
            </a:r>
            <a:r>
              <a:rPr lang="en-US" sz="2400" dirty="0" smtClean="0"/>
              <a:t> Talk about a time you defied your parents.</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11. defiant</a:t>
            </a:r>
            <a:endParaRPr lang="en-US" sz="8000" dirty="0"/>
          </a:p>
        </p:txBody>
      </p:sp>
      <p:pic>
        <p:nvPicPr>
          <p:cNvPr id="2" name="Picture 1"/>
          <p:cNvPicPr>
            <a:picLocks noChangeAspect="1"/>
          </p:cNvPicPr>
          <p:nvPr/>
        </p:nvPicPr>
        <p:blipFill>
          <a:blip r:embed="rId2"/>
          <a:stretch>
            <a:fillRect/>
          </a:stretch>
        </p:blipFill>
        <p:spPr>
          <a:xfrm>
            <a:off x="7173534" y="739838"/>
            <a:ext cx="3361452" cy="5051362"/>
          </a:xfrm>
          <a:prstGeom prst="rect">
            <a:avLst/>
          </a:prstGeom>
        </p:spPr>
      </p:pic>
    </p:spTree>
    <p:extLst>
      <p:ext uri="{BB962C8B-B14F-4D97-AF65-F5344CB8AC3E}">
        <p14:creationId xmlns:p14="http://schemas.microsoft.com/office/powerpoint/2010/main" val="23783950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a:t>“Quest” comes from </a:t>
            </a:r>
            <a:r>
              <a:rPr lang="en-US" sz="2400" dirty="0" smtClean="0"/>
              <a:t>Latin </a:t>
            </a:r>
            <a:r>
              <a:rPr lang="en-US" sz="2400" i="1" dirty="0" err="1" smtClean="0"/>
              <a:t>questa</a:t>
            </a:r>
            <a:r>
              <a:rPr lang="en-US" sz="2400" dirty="0" smtClean="0"/>
              <a:t>, which means </a:t>
            </a:r>
            <a:r>
              <a:rPr lang="en-US" sz="2400" dirty="0"/>
              <a:t>"</a:t>
            </a:r>
            <a:r>
              <a:rPr lang="en-US" sz="2400" dirty="0" smtClean="0"/>
              <a:t>search or inquiry.”</a:t>
            </a:r>
          </a:p>
          <a:p>
            <a:r>
              <a:rPr lang="en-US" sz="2400" dirty="0" smtClean="0"/>
              <a:t>Question: What is the relationship between a “quest” and a “question?”</a:t>
            </a:r>
            <a:endParaRPr lang="en-US" sz="2400"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12. quest</a:t>
            </a:r>
            <a:endParaRPr lang="en-US" sz="8000" dirty="0"/>
          </a:p>
        </p:txBody>
      </p:sp>
      <p:pic>
        <p:nvPicPr>
          <p:cNvPr id="2" name="Picture 1"/>
          <p:cNvPicPr>
            <a:picLocks noChangeAspect="1"/>
          </p:cNvPicPr>
          <p:nvPr/>
        </p:nvPicPr>
        <p:blipFill>
          <a:blip r:embed="rId2"/>
          <a:stretch>
            <a:fillRect/>
          </a:stretch>
        </p:blipFill>
        <p:spPr>
          <a:xfrm>
            <a:off x="693817" y="1169181"/>
            <a:ext cx="5565315" cy="4007181"/>
          </a:xfrm>
          <a:prstGeom prst="rect">
            <a:avLst/>
          </a:prstGeom>
        </p:spPr>
      </p:pic>
    </p:spTree>
    <p:extLst>
      <p:ext uri="{BB962C8B-B14F-4D97-AF65-F5344CB8AC3E}">
        <p14:creationId xmlns:p14="http://schemas.microsoft.com/office/powerpoint/2010/main" val="1445357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a:t>“Spoils” </a:t>
            </a:r>
            <a:r>
              <a:rPr lang="en-US" sz="2400" dirty="0" smtClean="0"/>
              <a:t>comes from Latin </a:t>
            </a:r>
            <a:r>
              <a:rPr lang="en-US" sz="2400" i="1" dirty="0" err="1" smtClean="0"/>
              <a:t>spolium</a:t>
            </a:r>
            <a:r>
              <a:rPr lang="en-US" sz="2400" dirty="0" smtClean="0"/>
              <a:t>, meaning </a:t>
            </a:r>
            <a:r>
              <a:rPr lang="en-US" sz="2400" dirty="0"/>
              <a:t>"armor stripped from an enemy, </a:t>
            </a:r>
            <a:r>
              <a:rPr lang="en-US" sz="2400" dirty="0" smtClean="0"/>
              <a:t>booty.”</a:t>
            </a:r>
          </a:p>
          <a:p>
            <a:r>
              <a:rPr lang="en-US" sz="2400" u="sng" dirty="0" smtClean="0"/>
              <a:t>Question:</a:t>
            </a:r>
            <a:r>
              <a:rPr lang="en-US" sz="2400" dirty="0" smtClean="0"/>
              <a:t> There is a famous saying that goes, “To the victor go the spoils.” Give an example of how this might be true, in a context other than war. </a:t>
            </a:r>
            <a:endParaRPr lang="en-US" sz="2400"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13. spoils</a:t>
            </a:r>
            <a:endParaRPr lang="en-US" sz="8000" dirty="0"/>
          </a:p>
        </p:txBody>
      </p:sp>
      <p:pic>
        <p:nvPicPr>
          <p:cNvPr id="2" name="Picture 1"/>
          <p:cNvPicPr>
            <a:picLocks noChangeAspect="1"/>
          </p:cNvPicPr>
          <p:nvPr/>
        </p:nvPicPr>
        <p:blipFill>
          <a:blip r:embed="rId2"/>
          <a:stretch>
            <a:fillRect/>
          </a:stretch>
        </p:blipFill>
        <p:spPr>
          <a:xfrm>
            <a:off x="6890276" y="1658289"/>
            <a:ext cx="4508935" cy="3377349"/>
          </a:xfrm>
          <a:prstGeom prst="rect">
            <a:avLst/>
          </a:prstGeom>
        </p:spPr>
      </p:pic>
    </p:spTree>
    <p:extLst>
      <p:ext uri="{BB962C8B-B14F-4D97-AF65-F5344CB8AC3E}">
        <p14:creationId xmlns:p14="http://schemas.microsoft.com/office/powerpoint/2010/main" val="2368962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According to the Online </a:t>
            </a:r>
            <a:r>
              <a:rPr lang="en-US" sz="2400" dirty="0"/>
              <a:t>Etymology Dictionary, </a:t>
            </a:r>
            <a:r>
              <a:rPr lang="en-US" sz="2400" dirty="0" smtClean="0"/>
              <a:t>“aloof” was “[o]</a:t>
            </a:r>
            <a:r>
              <a:rPr lang="en-US" sz="2400" dirty="0" err="1" smtClean="0"/>
              <a:t>riginally</a:t>
            </a:r>
            <a:r>
              <a:rPr lang="en-US" sz="2400" dirty="0" smtClean="0"/>
              <a:t> </a:t>
            </a:r>
            <a:r>
              <a:rPr lang="en-US" sz="2400" dirty="0"/>
              <a:t>a </a:t>
            </a:r>
            <a:r>
              <a:rPr lang="en-US" sz="2400" dirty="0" smtClean="0"/>
              <a:t>[Dutch] nautical </a:t>
            </a:r>
            <a:r>
              <a:rPr lang="en-US" sz="2400" dirty="0"/>
              <a:t>order to keep the ship's head to the wind, thus to stay clear of a lee-shore or some other quarter; hence the figurative sense of </a:t>
            </a:r>
            <a:r>
              <a:rPr lang="en-US" sz="2400" dirty="0" smtClean="0"/>
              <a:t>‘at </a:t>
            </a:r>
            <a:r>
              <a:rPr lang="en-US" sz="2400" dirty="0"/>
              <a:t>a distance, </a:t>
            </a:r>
            <a:r>
              <a:rPr lang="en-US" sz="2400" dirty="0" smtClean="0"/>
              <a:t>apart.’”</a:t>
            </a:r>
          </a:p>
          <a:p>
            <a:r>
              <a:rPr lang="en-US" sz="2400" u="sng" dirty="0" smtClean="0"/>
              <a:t>Question:</a:t>
            </a:r>
            <a:r>
              <a:rPr lang="en-US" sz="2400" dirty="0" smtClean="0"/>
              <a:t> In what kinds of situations do you stay aloof?</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14. aloof</a:t>
            </a:r>
            <a:endParaRPr lang="en-US" sz="8000" dirty="0"/>
          </a:p>
        </p:txBody>
      </p:sp>
      <p:pic>
        <p:nvPicPr>
          <p:cNvPr id="2" name="Picture 1"/>
          <p:cNvPicPr>
            <a:picLocks noChangeAspect="1"/>
          </p:cNvPicPr>
          <p:nvPr/>
        </p:nvPicPr>
        <p:blipFill>
          <a:blip r:embed="rId2"/>
          <a:stretch>
            <a:fillRect/>
          </a:stretch>
        </p:blipFill>
        <p:spPr>
          <a:xfrm>
            <a:off x="945054" y="983691"/>
            <a:ext cx="4429125" cy="4762500"/>
          </a:xfrm>
          <a:prstGeom prst="rect">
            <a:avLst/>
          </a:prstGeom>
        </p:spPr>
      </p:pic>
    </p:spTree>
    <p:extLst>
      <p:ext uri="{BB962C8B-B14F-4D97-AF65-F5344CB8AC3E}">
        <p14:creationId xmlns:p14="http://schemas.microsoft.com/office/powerpoint/2010/main" val="336101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a:t>“</a:t>
            </a:r>
            <a:r>
              <a:rPr lang="en-US" sz="2400" dirty="0" smtClean="0"/>
              <a:t>Literal” comes from Latin </a:t>
            </a:r>
            <a:r>
              <a:rPr lang="en-US" sz="2400" i="1" dirty="0" err="1" smtClean="0"/>
              <a:t>litera</a:t>
            </a:r>
            <a:r>
              <a:rPr lang="en-US" sz="2400" dirty="0" smtClean="0"/>
              <a:t>, meaning </a:t>
            </a:r>
            <a:r>
              <a:rPr lang="en-US" sz="2400" dirty="0"/>
              <a:t>"letter, alphabetic </a:t>
            </a:r>
            <a:r>
              <a:rPr lang="en-US" sz="2400" dirty="0" smtClean="0"/>
              <a:t>sign, </a:t>
            </a:r>
            <a:r>
              <a:rPr lang="en-US" sz="2400" dirty="0"/>
              <a:t>literature, </a:t>
            </a:r>
            <a:r>
              <a:rPr lang="en-US" sz="2400" dirty="0" smtClean="0"/>
              <a:t>books.” Something literal is exactly as it is written, then.</a:t>
            </a:r>
          </a:p>
          <a:p>
            <a:r>
              <a:rPr lang="en-US" sz="2400" u="sng" dirty="0" smtClean="0"/>
              <a:t>Question:</a:t>
            </a:r>
            <a:r>
              <a:rPr lang="en-US" sz="2400" dirty="0" smtClean="0"/>
              <a:t> Explain the different between “literal” and “figurative.”</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15. literal</a:t>
            </a:r>
            <a:endParaRPr lang="en-US" sz="8000" dirty="0"/>
          </a:p>
        </p:txBody>
      </p:sp>
      <p:pic>
        <p:nvPicPr>
          <p:cNvPr id="2" name="Picture 1"/>
          <p:cNvPicPr>
            <a:picLocks noChangeAspect="1"/>
          </p:cNvPicPr>
          <p:nvPr/>
        </p:nvPicPr>
        <p:blipFill>
          <a:blip r:embed="rId2"/>
          <a:stretch>
            <a:fillRect/>
          </a:stretch>
        </p:blipFill>
        <p:spPr>
          <a:xfrm>
            <a:off x="6556972" y="1014144"/>
            <a:ext cx="4993633" cy="4588167"/>
          </a:xfrm>
          <a:prstGeom prst="rect">
            <a:avLst/>
          </a:prstGeom>
        </p:spPr>
      </p:pic>
    </p:spTree>
    <p:extLst>
      <p:ext uri="{BB962C8B-B14F-4D97-AF65-F5344CB8AC3E}">
        <p14:creationId xmlns:p14="http://schemas.microsoft.com/office/powerpoint/2010/main" val="3672586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“Elusive” comes from Latin </a:t>
            </a:r>
            <a:r>
              <a:rPr lang="en-US" sz="2400" i="1" dirty="0" err="1" smtClean="0"/>
              <a:t>eludere</a:t>
            </a:r>
            <a:r>
              <a:rPr lang="en-US" sz="2400" dirty="0" smtClean="0"/>
              <a:t>, meaning </a:t>
            </a:r>
            <a:r>
              <a:rPr lang="en-US" sz="2400" dirty="0"/>
              <a:t>"escape from, make a fool of, win from at </a:t>
            </a:r>
            <a:r>
              <a:rPr lang="en-US" sz="2400" dirty="0" smtClean="0"/>
              <a:t>play.”</a:t>
            </a:r>
          </a:p>
          <a:p>
            <a:r>
              <a:rPr lang="en-US" sz="2400" u="sng" dirty="0" smtClean="0"/>
              <a:t>Question:</a:t>
            </a:r>
            <a:r>
              <a:rPr lang="en-US" sz="2400" dirty="0" smtClean="0"/>
              <a:t> Give a creative, original theory on why either Bigfoot of the Loch Ness Monster is so elusive. Specify whether you are discussing Bigfoot or the Loch Ness Monster.</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16. elusive</a:t>
            </a:r>
            <a:endParaRPr lang="en-US" sz="8000" dirty="0"/>
          </a:p>
        </p:txBody>
      </p:sp>
      <p:pic>
        <p:nvPicPr>
          <p:cNvPr id="2" name="Picture 1"/>
          <p:cNvPicPr>
            <a:picLocks noChangeAspect="1"/>
          </p:cNvPicPr>
          <p:nvPr/>
        </p:nvPicPr>
        <p:blipFill>
          <a:blip r:embed="rId2"/>
          <a:stretch>
            <a:fillRect/>
          </a:stretch>
        </p:blipFill>
        <p:spPr>
          <a:xfrm>
            <a:off x="585452" y="1536879"/>
            <a:ext cx="5715000" cy="3810000"/>
          </a:xfrm>
          <a:prstGeom prst="rect">
            <a:avLst/>
          </a:prstGeom>
        </p:spPr>
      </p:pic>
    </p:spTree>
    <p:extLst>
      <p:ext uri="{BB962C8B-B14F-4D97-AF65-F5344CB8AC3E}">
        <p14:creationId xmlns:p14="http://schemas.microsoft.com/office/powerpoint/2010/main" val="3072842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a:t>“Anecdote” comes from </a:t>
            </a:r>
            <a:r>
              <a:rPr lang="en-US" sz="2400" dirty="0" smtClean="0"/>
              <a:t> the Greek </a:t>
            </a:r>
            <a:r>
              <a:rPr lang="en-US" sz="2400" i="1" dirty="0" err="1" smtClean="0"/>
              <a:t>anekdota</a:t>
            </a:r>
            <a:r>
              <a:rPr lang="en-US" sz="2400" i="1" dirty="0" smtClean="0"/>
              <a:t>, </a:t>
            </a:r>
            <a:r>
              <a:rPr lang="en-US" sz="2400" dirty="0" smtClean="0"/>
              <a:t>meaning </a:t>
            </a:r>
            <a:r>
              <a:rPr lang="en-US" sz="2400" dirty="0"/>
              <a:t>"things </a:t>
            </a:r>
            <a:r>
              <a:rPr lang="en-US" sz="2400" dirty="0" smtClean="0"/>
              <a:t>unpublished.”</a:t>
            </a:r>
          </a:p>
          <a:p>
            <a:r>
              <a:rPr lang="en-US" sz="2400" u="sng" dirty="0" smtClean="0"/>
              <a:t>Question:</a:t>
            </a:r>
            <a:r>
              <a:rPr lang="en-US" sz="2400" dirty="0" smtClean="0"/>
              <a:t> What is the relationship between the root and its derivative?</a:t>
            </a:r>
            <a:endParaRPr lang="en-US" sz="2400" u="sng" dirty="0"/>
          </a:p>
        </p:txBody>
      </p:sp>
      <p:sp>
        <p:nvSpPr>
          <p:cNvPr id="4" name="TextBox 3"/>
          <p:cNvSpPr txBox="1"/>
          <p:nvPr/>
        </p:nvSpPr>
        <p:spPr>
          <a:xfrm>
            <a:off x="463640" y="334851"/>
            <a:ext cx="5937160" cy="1323439"/>
          </a:xfrm>
          <a:prstGeom prst="rect">
            <a:avLst/>
          </a:prstGeom>
          <a:noFill/>
        </p:spPr>
        <p:txBody>
          <a:bodyPr wrap="square" rtlCol="0">
            <a:spAutoFit/>
          </a:bodyPr>
          <a:lstStyle/>
          <a:p>
            <a:r>
              <a:rPr lang="en-US" sz="8000" dirty="0" smtClean="0"/>
              <a:t>17. anecdote</a:t>
            </a:r>
            <a:endParaRPr lang="en-US" sz="8000" dirty="0"/>
          </a:p>
        </p:txBody>
      </p:sp>
      <p:pic>
        <p:nvPicPr>
          <p:cNvPr id="2" name="Picture 1"/>
          <p:cNvPicPr>
            <a:picLocks noChangeAspect="1"/>
          </p:cNvPicPr>
          <p:nvPr/>
        </p:nvPicPr>
        <p:blipFill>
          <a:blip r:embed="rId2"/>
          <a:stretch>
            <a:fillRect/>
          </a:stretch>
        </p:blipFill>
        <p:spPr>
          <a:xfrm>
            <a:off x="6075839" y="996570"/>
            <a:ext cx="5872803" cy="4818710"/>
          </a:xfrm>
          <a:prstGeom prst="rect">
            <a:avLst/>
          </a:prstGeom>
        </p:spPr>
      </p:pic>
    </p:spTree>
    <p:extLst>
      <p:ext uri="{BB962C8B-B14F-4D97-AF65-F5344CB8AC3E}">
        <p14:creationId xmlns:p14="http://schemas.microsoft.com/office/powerpoint/2010/main" val="1752413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a:t>“Dominate” comes </a:t>
            </a:r>
            <a:r>
              <a:rPr lang="en-US" sz="2400" dirty="0" smtClean="0"/>
              <a:t>from the Latin word </a:t>
            </a:r>
            <a:r>
              <a:rPr lang="en-US" sz="2400" i="1" dirty="0" err="1" smtClean="0"/>
              <a:t>dominus</a:t>
            </a:r>
            <a:r>
              <a:rPr lang="en-US" sz="2400" dirty="0" smtClean="0"/>
              <a:t>, which means “master.”</a:t>
            </a:r>
          </a:p>
          <a:p>
            <a:r>
              <a:rPr lang="en-US" sz="2400" u="sng" dirty="0" smtClean="0"/>
              <a:t>Question:</a:t>
            </a:r>
            <a:r>
              <a:rPr lang="en-US" sz="2400" dirty="0" smtClean="0"/>
              <a:t> Keeping the meaning of the root word </a:t>
            </a:r>
            <a:r>
              <a:rPr lang="en-US" sz="2400" i="1" dirty="0" err="1" smtClean="0"/>
              <a:t>dominus</a:t>
            </a:r>
            <a:r>
              <a:rPr lang="en-US" sz="2400" dirty="0" smtClean="0"/>
              <a:t> in mind, what do you think it means to have “dominion” over a group of people?</a:t>
            </a:r>
            <a:endParaRPr lang="en-US" sz="2400" u="sng" dirty="0"/>
          </a:p>
        </p:txBody>
      </p:sp>
      <p:sp>
        <p:nvSpPr>
          <p:cNvPr id="4" name="TextBox 3"/>
          <p:cNvSpPr txBox="1"/>
          <p:nvPr/>
        </p:nvSpPr>
        <p:spPr>
          <a:xfrm>
            <a:off x="6014434" y="321972"/>
            <a:ext cx="6177566" cy="1323439"/>
          </a:xfrm>
          <a:prstGeom prst="rect">
            <a:avLst/>
          </a:prstGeom>
          <a:noFill/>
        </p:spPr>
        <p:txBody>
          <a:bodyPr wrap="square" rtlCol="0">
            <a:spAutoFit/>
          </a:bodyPr>
          <a:lstStyle/>
          <a:p>
            <a:r>
              <a:rPr lang="en-US" sz="8000" dirty="0" smtClean="0"/>
              <a:t>18. dominate</a:t>
            </a:r>
            <a:endParaRPr lang="en-US" sz="8000" dirty="0"/>
          </a:p>
        </p:txBody>
      </p:sp>
      <p:pic>
        <p:nvPicPr>
          <p:cNvPr id="2" name="Picture 1"/>
          <p:cNvPicPr>
            <a:picLocks noChangeAspect="1"/>
          </p:cNvPicPr>
          <p:nvPr/>
        </p:nvPicPr>
        <p:blipFill>
          <a:blip r:embed="rId2"/>
          <a:stretch>
            <a:fillRect/>
          </a:stretch>
        </p:blipFill>
        <p:spPr>
          <a:xfrm>
            <a:off x="1854088" y="1465911"/>
            <a:ext cx="3667125" cy="3333750"/>
          </a:xfrm>
          <a:prstGeom prst="rect">
            <a:avLst/>
          </a:prstGeom>
        </p:spPr>
      </p:pic>
    </p:spTree>
    <p:extLst>
      <p:ext uri="{BB962C8B-B14F-4D97-AF65-F5344CB8AC3E}">
        <p14:creationId xmlns:p14="http://schemas.microsoft.com/office/powerpoint/2010/main" val="882485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1455313"/>
            <a:ext cx="5573331" cy="5112912"/>
          </a:xfrm>
        </p:spPr>
        <p:txBody>
          <a:bodyPr>
            <a:normAutofit fontScale="92500" lnSpcReduction="10000"/>
          </a:bodyPr>
          <a:lstStyle/>
          <a:p>
            <a:r>
              <a:rPr lang="en-US" sz="2400" dirty="0" smtClean="0"/>
              <a:t>We get the phrase “star-crossed” from Shakespeare’s Romeo and Juliet, as he describes the titular (what do you think “titular” means?) characters:</a:t>
            </a:r>
          </a:p>
          <a:p>
            <a:pPr marL="0" indent="0">
              <a:buNone/>
            </a:pPr>
            <a:r>
              <a:rPr lang="en-US" sz="2200" i="1" dirty="0" smtClean="0"/>
              <a:t>"</a:t>
            </a:r>
            <a:r>
              <a:rPr lang="en-US" sz="2200" i="1" dirty="0"/>
              <a:t>From forth the fatal loins of these two </a:t>
            </a:r>
            <a:r>
              <a:rPr lang="en-US" sz="2200" i="1" dirty="0" smtClean="0"/>
              <a:t>foes,</a:t>
            </a:r>
          </a:p>
          <a:p>
            <a:pPr marL="0" indent="0">
              <a:buNone/>
            </a:pPr>
            <a:r>
              <a:rPr lang="en-US" sz="2200" i="1" dirty="0" smtClean="0"/>
              <a:t>A </a:t>
            </a:r>
            <a:r>
              <a:rPr lang="en-US" sz="2200" i="1" dirty="0"/>
              <a:t>pair of star-</a:t>
            </a:r>
            <a:r>
              <a:rPr lang="en-US" sz="2200" i="1" dirty="0" err="1"/>
              <a:t>cross'd</a:t>
            </a:r>
            <a:r>
              <a:rPr lang="en-US" sz="2200" i="1" dirty="0"/>
              <a:t> lovers take their life"</a:t>
            </a:r>
            <a:endParaRPr lang="en-US" sz="2200" i="1" dirty="0" smtClean="0"/>
          </a:p>
          <a:p>
            <a:r>
              <a:rPr lang="en-US" sz="2400" u="sng" dirty="0" smtClean="0"/>
              <a:t>Question:</a:t>
            </a:r>
            <a:r>
              <a:rPr lang="en-US" sz="2400" dirty="0" smtClean="0"/>
              <a:t> Spot the grammatical error in the second line of the quotation above.</a:t>
            </a:r>
          </a:p>
          <a:p>
            <a:r>
              <a:rPr lang="en-US" sz="2400" u="sng" dirty="0" smtClean="0"/>
              <a:t>Question: </a:t>
            </a:r>
            <a:r>
              <a:rPr lang="en-US" sz="2400" dirty="0" smtClean="0"/>
              <a:t>Shakespeare also wrote about stars metaphorically in his play </a:t>
            </a:r>
            <a:r>
              <a:rPr lang="en-US" sz="2400" i="1" dirty="0" smtClean="0"/>
              <a:t>Julius Caesar</a:t>
            </a:r>
            <a:r>
              <a:rPr lang="en-US" sz="2400" dirty="0" smtClean="0"/>
              <a:t>, in which one character says to another:</a:t>
            </a:r>
          </a:p>
          <a:p>
            <a:pPr marL="0" indent="0">
              <a:buNone/>
            </a:pPr>
            <a:r>
              <a:rPr lang="en-US" sz="2400" dirty="0" smtClean="0"/>
              <a:t>“The </a:t>
            </a:r>
            <a:r>
              <a:rPr lang="en-US" sz="2400" dirty="0"/>
              <a:t>fault, dear Brutus, is not in our stars, / But in ourselves, that we are underlings</a:t>
            </a:r>
            <a:r>
              <a:rPr lang="en-US" sz="2400" dirty="0" smtClean="0"/>
              <a:t>.“</a:t>
            </a:r>
          </a:p>
          <a:p>
            <a:pPr marL="0" indent="0">
              <a:buNone/>
            </a:pPr>
            <a:r>
              <a:rPr lang="en-US" sz="2400" dirty="0" smtClean="0"/>
              <a:t>What does this mean?</a:t>
            </a:r>
            <a:endParaRPr lang="en-US" sz="2400" dirty="0"/>
          </a:p>
        </p:txBody>
      </p:sp>
      <p:sp>
        <p:nvSpPr>
          <p:cNvPr id="4" name="TextBox 3"/>
          <p:cNvSpPr txBox="1"/>
          <p:nvPr/>
        </p:nvSpPr>
        <p:spPr>
          <a:xfrm>
            <a:off x="223174" y="334851"/>
            <a:ext cx="6950357" cy="1323439"/>
          </a:xfrm>
          <a:prstGeom prst="rect">
            <a:avLst/>
          </a:prstGeom>
          <a:noFill/>
        </p:spPr>
        <p:txBody>
          <a:bodyPr wrap="square" rtlCol="0">
            <a:spAutoFit/>
          </a:bodyPr>
          <a:lstStyle/>
          <a:p>
            <a:r>
              <a:rPr lang="en-US" sz="8000" dirty="0" smtClean="0"/>
              <a:t>19. star-crossed</a:t>
            </a:r>
            <a:endParaRPr lang="en-US" sz="8000" dirty="0"/>
          </a:p>
        </p:txBody>
      </p:sp>
      <p:pic>
        <p:nvPicPr>
          <p:cNvPr id="2" name="Picture 1"/>
          <p:cNvPicPr>
            <a:picLocks noChangeAspect="1"/>
          </p:cNvPicPr>
          <p:nvPr/>
        </p:nvPicPr>
        <p:blipFill>
          <a:blip r:embed="rId2"/>
          <a:stretch>
            <a:fillRect/>
          </a:stretch>
        </p:blipFill>
        <p:spPr>
          <a:xfrm>
            <a:off x="6721758" y="687880"/>
            <a:ext cx="4970851" cy="3909879"/>
          </a:xfrm>
          <a:prstGeom prst="rect">
            <a:avLst/>
          </a:prstGeom>
        </p:spPr>
      </p:pic>
      <p:sp>
        <p:nvSpPr>
          <p:cNvPr id="5" name="TextBox 4"/>
          <p:cNvSpPr txBox="1"/>
          <p:nvPr/>
        </p:nvSpPr>
        <p:spPr>
          <a:xfrm>
            <a:off x="6721758" y="4881093"/>
            <a:ext cx="4869228" cy="646331"/>
          </a:xfrm>
          <a:prstGeom prst="rect">
            <a:avLst/>
          </a:prstGeom>
          <a:noFill/>
        </p:spPr>
        <p:txBody>
          <a:bodyPr wrap="square" rtlCol="0">
            <a:spAutoFit/>
          </a:bodyPr>
          <a:lstStyle/>
          <a:p>
            <a:pPr algn="ctr"/>
            <a:r>
              <a:rPr lang="en-US" dirty="0" smtClean="0"/>
              <a:t>Plus one million, billion cool points if you know where this comes from.</a:t>
            </a:r>
            <a:endParaRPr lang="en-US" dirty="0"/>
          </a:p>
        </p:txBody>
      </p:sp>
    </p:spTree>
    <p:extLst>
      <p:ext uri="{BB962C8B-B14F-4D97-AF65-F5344CB8AC3E}">
        <p14:creationId xmlns:p14="http://schemas.microsoft.com/office/powerpoint/2010/main" val="1625707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“Gnaw” comes from the Old English word </a:t>
            </a:r>
            <a:r>
              <a:rPr lang="en-US" sz="2400" i="1" dirty="0" err="1" smtClean="0"/>
              <a:t>gnagan</a:t>
            </a:r>
            <a:r>
              <a:rPr lang="en-US" sz="2400" dirty="0" smtClean="0"/>
              <a:t>, which also means “gnaw.”</a:t>
            </a:r>
          </a:p>
          <a:p>
            <a:r>
              <a:rPr lang="en-US" sz="2400" u="sng" dirty="0" smtClean="0"/>
              <a:t>Question:</a:t>
            </a:r>
            <a:r>
              <a:rPr lang="en-US" sz="2400" dirty="0" smtClean="0"/>
              <a:t> List three things you might gnaw. Imagine you are a gerbil.</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20. gnaw</a:t>
            </a:r>
            <a:endParaRPr lang="en-US" sz="8000" dirty="0"/>
          </a:p>
        </p:txBody>
      </p:sp>
      <p:pic>
        <p:nvPicPr>
          <p:cNvPr id="2" name="Picture 1"/>
          <p:cNvPicPr>
            <a:picLocks noChangeAspect="1"/>
          </p:cNvPicPr>
          <p:nvPr/>
        </p:nvPicPr>
        <p:blipFill>
          <a:blip r:embed="rId2"/>
          <a:stretch>
            <a:fillRect/>
          </a:stretch>
        </p:blipFill>
        <p:spPr>
          <a:xfrm>
            <a:off x="831961" y="1402120"/>
            <a:ext cx="5078484" cy="3594882"/>
          </a:xfrm>
          <a:prstGeom prst="rect">
            <a:avLst/>
          </a:prstGeom>
        </p:spPr>
      </p:pic>
      <p:sp>
        <p:nvSpPr>
          <p:cNvPr id="5" name="TextBox 4"/>
          <p:cNvSpPr txBox="1"/>
          <p:nvPr/>
        </p:nvSpPr>
        <p:spPr>
          <a:xfrm>
            <a:off x="643944" y="5112913"/>
            <a:ext cx="5512157" cy="369332"/>
          </a:xfrm>
          <a:prstGeom prst="rect">
            <a:avLst/>
          </a:prstGeom>
          <a:noFill/>
        </p:spPr>
        <p:txBody>
          <a:bodyPr wrap="square" rtlCol="0">
            <a:spAutoFit/>
          </a:bodyPr>
          <a:lstStyle/>
          <a:p>
            <a:pPr algn="ctr"/>
            <a:r>
              <a:rPr lang="en-US" dirty="0" smtClean="0"/>
              <a:t>This is you. You are adorable. Look at your little nose.</a:t>
            </a:r>
            <a:endParaRPr lang="en-US" dirty="0"/>
          </a:p>
        </p:txBody>
      </p:sp>
    </p:spTree>
    <p:extLst>
      <p:ext uri="{BB962C8B-B14F-4D97-AF65-F5344CB8AC3E}">
        <p14:creationId xmlns:p14="http://schemas.microsoft.com/office/powerpoint/2010/main" val="801955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smtClean="0"/>
              <a:t>We get “arbitrary” from </a:t>
            </a:r>
            <a:r>
              <a:rPr lang="en-US" sz="2400" dirty="0"/>
              <a:t>Latin </a:t>
            </a:r>
            <a:r>
              <a:rPr lang="en-US" sz="2400" i="1" dirty="0" err="1"/>
              <a:t>arbitrarius</a:t>
            </a:r>
            <a:r>
              <a:rPr lang="en-US" sz="2400" dirty="0"/>
              <a:t> </a:t>
            </a:r>
            <a:r>
              <a:rPr lang="en-US" sz="2400" dirty="0" smtClean="0"/>
              <a:t>or "depending </a:t>
            </a:r>
            <a:r>
              <a:rPr lang="en-US" sz="2400" dirty="0"/>
              <a:t>on the will, </a:t>
            </a:r>
            <a:r>
              <a:rPr lang="en-US" sz="2400" dirty="0" smtClean="0"/>
              <a:t>uncertain." </a:t>
            </a:r>
          </a:p>
          <a:p>
            <a:r>
              <a:rPr lang="en-US" sz="2400" u="sng" dirty="0" smtClean="0"/>
              <a:t>Question:</a:t>
            </a:r>
            <a:r>
              <a:rPr lang="en-US" sz="2400" dirty="0" smtClean="0"/>
              <a:t> Describe a time when you were upset about someone’s arbitrary decision.</a:t>
            </a:r>
            <a:endParaRPr lang="en-US" sz="2400" u="sng" dirty="0"/>
          </a:p>
        </p:txBody>
      </p:sp>
      <p:sp>
        <p:nvSpPr>
          <p:cNvPr id="4" name="TextBox 3"/>
          <p:cNvSpPr txBox="1"/>
          <p:nvPr/>
        </p:nvSpPr>
        <p:spPr>
          <a:xfrm>
            <a:off x="685800" y="334851"/>
            <a:ext cx="5985455" cy="1323439"/>
          </a:xfrm>
          <a:prstGeom prst="rect">
            <a:avLst/>
          </a:prstGeom>
          <a:noFill/>
        </p:spPr>
        <p:txBody>
          <a:bodyPr wrap="square" rtlCol="0">
            <a:spAutoFit/>
          </a:bodyPr>
          <a:lstStyle/>
          <a:p>
            <a:r>
              <a:rPr lang="en-US" sz="8000" dirty="0" smtClean="0"/>
              <a:t>21. arbitrary</a:t>
            </a:r>
            <a:endParaRPr lang="en-US" sz="8000" dirty="0"/>
          </a:p>
        </p:txBody>
      </p:sp>
      <p:pic>
        <p:nvPicPr>
          <p:cNvPr id="2" name="Picture 1"/>
          <p:cNvPicPr>
            <a:picLocks noChangeAspect="1"/>
          </p:cNvPicPr>
          <p:nvPr/>
        </p:nvPicPr>
        <p:blipFill>
          <a:blip r:embed="rId2"/>
          <a:stretch>
            <a:fillRect/>
          </a:stretch>
        </p:blipFill>
        <p:spPr>
          <a:xfrm>
            <a:off x="7624293" y="663219"/>
            <a:ext cx="3850783" cy="5031690"/>
          </a:xfrm>
          <a:prstGeom prst="rect">
            <a:avLst/>
          </a:prstGeom>
        </p:spPr>
      </p:pic>
      <p:sp>
        <p:nvSpPr>
          <p:cNvPr id="5" name="TextBox 4"/>
          <p:cNvSpPr txBox="1"/>
          <p:nvPr/>
        </p:nvSpPr>
        <p:spPr>
          <a:xfrm>
            <a:off x="7521262" y="5791200"/>
            <a:ext cx="3953814" cy="369332"/>
          </a:xfrm>
          <a:prstGeom prst="rect">
            <a:avLst/>
          </a:prstGeom>
          <a:noFill/>
        </p:spPr>
        <p:txBody>
          <a:bodyPr wrap="square" rtlCol="0">
            <a:spAutoFit/>
          </a:bodyPr>
          <a:lstStyle/>
          <a:p>
            <a:pPr algn="ctr"/>
            <a:r>
              <a:rPr lang="en-US" dirty="0" smtClean="0"/>
              <a:t>I just arbitrarily chose this picture.</a:t>
            </a:r>
            <a:endParaRPr lang="en-US" dirty="0"/>
          </a:p>
        </p:txBody>
      </p:sp>
    </p:spTree>
    <p:extLst>
      <p:ext uri="{BB962C8B-B14F-4D97-AF65-F5344CB8AC3E}">
        <p14:creationId xmlns:p14="http://schemas.microsoft.com/office/powerpoint/2010/main" val="3930036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The Online Etymology Dictionary writes of </a:t>
            </a:r>
            <a:r>
              <a:rPr lang="en-US" sz="2400" dirty="0"/>
              <a:t>“surly” </a:t>
            </a:r>
            <a:r>
              <a:rPr lang="en-US" sz="2400" dirty="0" smtClean="0"/>
              <a:t>– “Middle </a:t>
            </a:r>
            <a:r>
              <a:rPr lang="en-US" sz="2400" dirty="0"/>
              <a:t>English </a:t>
            </a:r>
            <a:r>
              <a:rPr lang="en-US" sz="2400" i="1" dirty="0" err="1"/>
              <a:t>sirly</a:t>
            </a:r>
            <a:r>
              <a:rPr lang="en-US" sz="2400" dirty="0"/>
              <a:t> </a:t>
            </a:r>
            <a:r>
              <a:rPr lang="en-US" sz="2400" dirty="0" smtClean="0"/>
              <a:t>‘lordly</a:t>
            </a:r>
            <a:r>
              <a:rPr lang="en-US" sz="2400" dirty="0"/>
              <a:t>, </a:t>
            </a:r>
            <a:r>
              <a:rPr lang="en-US" sz="2400" dirty="0" smtClean="0"/>
              <a:t>imperious’ </a:t>
            </a:r>
            <a:r>
              <a:rPr lang="en-US" sz="2400" dirty="0"/>
              <a:t>(14c.), from </a:t>
            </a:r>
            <a:r>
              <a:rPr lang="en-US" sz="2400" i="1" dirty="0"/>
              <a:t>sir</a:t>
            </a:r>
            <a:r>
              <a:rPr lang="en-US" sz="2400" dirty="0"/>
              <a:t>. The meaning </a:t>
            </a:r>
            <a:r>
              <a:rPr lang="en-US" sz="2400" dirty="0" smtClean="0"/>
              <a:t>‘rude</a:t>
            </a:r>
            <a:r>
              <a:rPr lang="en-US" sz="2400" dirty="0"/>
              <a:t>, </a:t>
            </a:r>
            <a:r>
              <a:rPr lang="en-US" sz="2400" dirty="0" smtClean="0"/>
              <a:t>gruff’ </a:t>
            </a:r>
            <a:r>
              <a:rPr lang="en-US" sz="2400" dirty="0"/>
              <a:t>is first attested </a:t>
            </a:r>
            <a:r>
              <a:rPr lang="en-US" sz="2400" dirty="0" smtClean="0"/>
              <a:t>1660s.”</a:t>
            </a:r>
          </a:p>
          <a:p>
            <a:r>
              <a:rPr lang="en-US" sz="2400" u="sng" dirty="0" smtClean="0"/>
              <a:t>Question:</a:t>
            </a:r>
            <a:r>
              <a:rPr lang="en-US" sz="2400" dirty="0" smtClean="0"/>
              <a:t> So “surly” actually means “</a:t>
            </a:r>
            <a:r>
              <a:rPr lang="en-US" sz="2400" u="sng" dirty="0" err="1" smtClean="0"/>
              <a:t>sir</a:t>
            </a:r>
            <a:r>
              <a:rPr lang="en-US" sz="2400" dirty="0" err="1" smtClean="0"/>
              <a:t>ly</a:t>
            </a:r>
            <a:r>
              <a:rPr lang="en-US" sz="2400" dirty="0" smtClean="0"/>
              <a:t>” (as in, “like a sir”) – explain how.</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22. surly</a:t>
            </a:r>
            <a:endParaRPr lang="en-US" sz="8000" dirty="0"/>
          </a:p>
        </p:txBody>
      </p:sp>
      <p:pic>
        <p:nvPicPr>
          <p:cNvPr id="2" name="Picture 1"/>
          <p:cNvPicPr>
            <a:picLocks noChangeAspect="1"/>
          </p:cNvPicPr>
          <p:nvPr/>
        </p:nvPicPr>
        <p:blipFill>
          <a:blip r:embed="rId2"/>
          <a:stretch>
            <a:fillRect/>
          </a:stretch>
        </p:blipFill>
        <p:spPr>
          <a:xfrm>
            <a:off x="1540568" y="1509511"/>
            <a:ext cx="3353405" cy="3525866"/>
          </a:xfrm>
          <a:prstGeom prst="rect">
            <a:avLst/>
          </a:prstGeom>
        </p:spPr>
      </p:pic>
    </p:spTree>
    <p:extLst>
      <p:ext uri="{BB962C8B-B14F-4D97-AF65-F5344CB8AC3E}">
        <p14:creationId xmlns:p14="http://schemas.microsoft.com/office/powerpoint/2010/main" val="3447334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smtClean="0"/>
              <a:t>The Online Etymology Dictionary writes of </a:t>
            </a:r>
            <a:r>
              <a:rPr lang="en-US" sz="2400" dirty="0"/>
              <a:t>“reprieve” </a:t>
            </a:r>
            <a:r>
              <a:rPr lang="en-US" sz="2400" dirty="0" smtClean="0"/>
              <a:t>– “Meaning ‘to </a:t>
            </a:r>
            <a:r>
              <a:rPr lang="en-US" sz="2400" dirty="0"/>
              <a:t>suspend an impending </a:t>
            </a:r>
            <a:r>
              <a:rPr lang="en-US" sz="2400" dirty="0" smtClean="0"/>
              <a:t>execution’ </a:t>
            </a:r>
            <a:r>
              <a:rPr lang="en-US" sz="2400" dirty="0"/>
              <a:t>is recorded from 1590s; this sense evolved because being sent back to prison was the alternative to being executed</a:t>
            </a:r>
            <a:r>
              <a:rPr lang="en-US" sz="2400" dirty="0" smtClean="0"/>
              <a:t>.”</a:t>
            </a:r>
          </a:p>
          <a:p>
            <a:r>
              <a:rPr lang="en-US" sz="2400" u="sng" dirty="0" smtClean="0"/>
              <a:t>Question:</a:t>
            </a:r>
            <a:r>
              <a:rPr lang="en-US" sz="2400" dirty="0" smtClean="0"/>
              <a:t> Explain what it means to “grant someone a reprieve.”</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23. reprieve</a:t>
            </a:r>
            <a:endParaRPr lang="en-US" sz="8000" dirty="0"/>
          </a:p>
        </p:txBody>
      </p:sp>
      <p:pic>
        <p:nvPicPr>
          <p:cNvPr id="2" name="Picture 1"/>
          <p:cNvPicPr>
            <a:picLocks noChangeAspect="1"/>
          </p:cNvPicPr>
          <p:nvPr/>
        </p:nvPicPr>
        <p:blipFill>
          <a:blip r:embed="rId2"/>
          <a:stretch>
            <a:fillRect/>
          </a:stretch>
        </p:blipFill>
        <p:spPr>
          <a:xfrm>
            <a:off x="6483380" y="1973031"/>
            <a:ext cx="5123973" cy="2869425"/>
          </a:xfrm>
          <a:prstGeom prst="rect">
            <a:avLst/>
          </a:prstGeom>
        </p:spPr>
      </p:pic>
    </p:spTree>
    <p:extLst>
      <p:ext uri="{BB962C8B-B14F-4D97-AF65-F5344CB8AC3E}">
        <p14:creationId xmlns:p14="http://schemas.microsoft.com/office/powerpoint/2010/main" val="215307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We get the word </a:t>
            </a:r>
            <a:r>
              <a:rPr lang="en-US" sz="2400" dirty="0"/>
              <a:t>“pretense” from the </a:t>
            </a:r>
            <a:r>
              <a:rPr lang="en-US" sz="2400" dirty="0" smtClean="0"/>
              <a:t>Latin verb </a:t>
            </a:r>
            <a:r>
              <a:rPr lang="en-US" sz="2400" i="1" dirty="0" err="1" smtClean="0"/>
              <a:t>praetendere</a:t>
            </a:r>
            <a:r>
              <a:rPr lang="en-US" sz="2400" dirty="0" smtClean="0"/>
              <a:t>, which means “to pretend.”</a:t>
            </a:r>
          </a:p>
          <a:p>
            <a:r>
              <a:rPr lang="en-US" sz="2400" u="sng" dirty="0" smtClean="0"/>
              <a:t>Question:</a:t>
            </a:r>
            <a:r>
              <a:rPr lang="en-US" sz="2400" dirty="0" smtClean="0"/>
              <a:t> What is the relationship between the words “pretense” and “affectation?”</a:t>
            </a:r>
            <a:endParaRPr lang="en-US" sz="2400" u="sng" dirty="0"/>
          </a:p>
        </p:txBody>
      </p:sp>
      <p:sp>
        <p:nvSpPr>
          <p:cNvPr id="4" name="TextBox 3"/>
          <p:cNvSpPr txBox="1"/>
          <p:nvPr/>
        </p:nvSpPr>
        <p:spPr>
          <a:xfrm>
            <a:off x="6156101" y="321972"/>
            <a:ext cx="6035899" cy="1323439"/>
          </a:xfrm>
          <a:prstGeom prst="rect">
            <a:avLst/>
          </a:prstGeom>
          <a:noFill/>
        </p:spPr>
        <p:txBody>
          <a:bodyPr wrap="square" rtlCol="0">
            <a:spAutoFit/>
          </a:bodyPr>
          <a:lstStyle/>
          <a:p>
            <a:r>
              <a:rPr lang="en-US" sz="8000" dirty="0" smtClean="0"/>
              <a:t>24. pretense</a:t>
            </a:r>
            <a:endParaRPr lang="en-US" sz="8000" dirty="0"/>
          </a:p>
        </p:txBody>
      </p:sp>
      <p:pic>
        <p:nvPicPr>
          <p:cNvPr id="2" name="Picture 1"/>
          <p:cNvPicPr>
            <a:picLocks noChangeAspect="1"/>
          </p:cNvPicPr>
          <p:nvPr/>
        </p:nvPicPr>
        <p:blipFill>
          <a:blip r:embed="rId2"/>
          <a:stretch>
            <a:fillRect/>
          </a:stretch>
        </p:blipFill>
        <p:spPr>
          <a:xfrm>
            <a:off x="1358184" y="1774200"/>
            <a:ext cx="3213816" cy="3020392"/>
          </a:xfrm>
          <a:prstGeom prst="rect">
            <a:avLst/>
          </a:prstGeom>
        </p:spPr>
      </p:pic>
    </p:spTree>
    <p:extLst>
      <p:ext uri="{BB962C8B-B14F-4D97-AF65-F5344CB8AC3E}">
        <p14:creationId xmlns:p14="http://schemas.microsoft.com/office/powerpoint/2010/main" val="2048654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1468192"/>
            <a:ext cx="6204396" cy="5048517"/>
          </a:xfrm>
        </p:spPr>
        <p:txBody>
          <a:bodyPr>
            <a:normAutofit/>
          </a:bodyPr>
          <a:lstStyle/>
          <a:p>
            <a:r>
              <a:rPr lang="en-US" sz="2400" dirty="0" smtClean="0"/>
              <a:t>The Online Etymology Dictionary writes of </a:t>
            </a:r>
            <a:r>
              <a:rPr lang="en-US" sz="2400" dirty="0"/>
              <a:t>“sullen” </a:t>
            </a:r>
            <a:r>
              <a:rPr lang="en-US" sz="2400" dirty="0" smtClean="0"/>
              <a:t>– “1570s</a:t>
            </a:r>
            <a:r>
              <a:rPr lang="en-US" sz="2400" dirty="0"/>
              <a:t>, alteration of Middle English </a:t>
            </a:r>
            <a:r>
              <a:rPr lang="en-US" sz="2400" i="1" dirty="0" err="1"/>
              <a:t>soleyn</a:t>
            </a:r>
            <a:r>
              <a:rPr lang="en-US" sz="2400" dirty="0"/>
              <a:t> </a:t>
            </a:r>
            <a:r>
              <a:rPr lang="en-US" sz="2400" dirty="0" smtClean="0"/>
              <a:t>‘unique</a:t>
            </a:r>
            <a:r>
              <a:rPr lang="en-US" sz="2400" dirty="0"/>
              <a:t>, singular</a:t>
            </a:r>
            <a:r>
              <a:rPr lang="en-US" sz="2400" dirty="0" smtClean="0"/>
              <a:t>,’ </a:t>
            </a:r>
            <a:r>
              <a:rPr lang="en-US" sz="2400" dirty="0"/>
              <a:t>from Anglo-French </a:t>
            </a:r>
            <a:r>
              <a:rPr lang="en-US" sz="2400" i="1" dirty="0" err="1" smtClean="0"/>
              <a:t>solein</a:t>
            </a:r>
            <a:r>
              <a:rPr lang="en-US" sz="2400" dirty="0"/>
              <a:t>, formed on the pattern of Old French </a:t>
            </a:r>
            <a:r>
              <a:rPr lang="en-US" sz="2400" i="1" dirty="0" err="1"/>
              <a:t>soltain</a:t>
            </a:r>
            <a:r>
              <a:rPr lang="en-US" sz="2400" dirty="0"/>
              <a:t>, from Old French </a:t>
            </a:r>
            <a:r>
              <a:rPr lang="en-US" sz="2400" i="1" dirty="0"/>
              <a:t>soul</a:t>
            </a:r>
            <a:r>
              <a:rPr lang="en-US" sz="2400" dirty="0"/>
              <a:t> "single" (see sole (n.2)). The sense shift in Middle English from </a:t>
            </a:r>
            <a:r>
              <a:rPr lang="en-US" sz="2400" dirty="0" smtClean="0"/>
              <a:t>‘solitary’ </a:t>
            </a:r>
            <a:r>
              <a:rPr lang="en-US" sz="2400" dirty="0"/>
              <a:t>to </a:t>
            </a:r>
            <a:r>
              <a:rPr lang="en-US" sz="2400" dirty="0" smtClean="0"/>
              <a:t>‘morose’ </a:t>
            </a:r>
            <a:r>
              <a:rPr lang="en-US" sz="2400" dirty="0"/>
              <a:t>occurred late 14c</a:t>
            </a:r>
            <a:r>
              <a:rPr lang="en-US" sz="2400" dirty="0" smtClean="0"/>
              <a:t>.”</a:t>
            </a:r>
          </a:p>
          <a:p>
            <a:pPr lvl="1"/>
            <a:r>
              <a:rPr lang="en-US" sz="2200" dirty="0" smtClean="0"/>
              <a:t>So basically, it used to mean “alone,” and then the meaning shifted to “glum.”</a:t>
            </a:r>
          </a:p>
          <a:p>
            <a:r>
              <a:rPr lang="en-US" sz="2400" u="sng" dirty="0" smtClean="0"/>
              <a:t>Question:</a:t>
            </a:r>
            <a:r>
              <a:rPr lang="en-US" sz="2400" dirty="0" smtClean="0"/>
              <a:t> Create and fill out a Venn diagram for the words “sullen” and “surly.”</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25. sullen</a:t>
            </a:r>
            <a:endParaRPr lang="en-US" sz="8000" dirty="0"/>
          </a:p>
        </p:txBody>
      </p:sp>
      <p:sp>
        <p:nvSpPr>
          <p:cNvPr id="5" name="Oval 4"/>
          <p:cNvSpPr/>
          <p:nvPr/>
        </p:nvSpPr>
        <p:spPr>
          <a:xfrm>
            <a:off x="7070502" y="2202287"/>
            <a:ext cx="3026535" cy="2975018"/>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p:cNvSpPr/>
          <p:nvPr/>
        </p:nvSpPr>
        <p:spPr>
          <a:xfrm>
            <a:off x="8948671" y="2097110"/>
            <a:ext cx="3026535" cy="2975018"/>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extBox 1"/>
          <p:cNvSpPr txBox="1"/>
          <p:nvPr/>
        </p:nvSpPr>
        <p:spPr>
          <a:xfrm>
            <a:off x="7817476" y="2627290"/>
            <a:ext cx="914400" cy="369332"/>
          </a:xfrm>
          <a:prstGeom prst="rect">
            <a:avLst/>
          </a:prstGeom>
          <a:noFill/>
        </p:spPr>
        <p:txBody>
          <a:bodyPr wrap="square" rtlCol="0">
            <a:spAutoFit/>
          </a:bodyPr>
          <a:lstStyle/>
          <a:p>
            <a:r>
              <a:rPr lang="en-US" dirty="0" smtClean="0"/>
              <a:t>sullen</a:t>
            </a:r>
            <a:endParaRPr lang="en-US" dirty="0"/>
          </a:p>
        </p:txBody>
      </p:sp>
      <p:sp>
        <p:nvSpPr>
          <p:cNvPr id="8" name="TextBox 7"/>
          <p:cNvSpPr txBox="1"/>
          <p:nvPr/>
        </p:nvSpPr>
        <p:spPr>
          <a:xfrm>
            <a:off x="10097037" y="2421228"/>
            <a:ext cx="1094704" cy="369332"/>
          </a:xfrm>
          <a:prstGeom prst="rect">
            <a:avLst/>
          </a:prstGeom>
          <a:noFill/>
        </p:spPr>
        <p:txBody>
          <a:bodyPr wrap="square" rtlCol="0">
            <a:spAutoFit/>
          </a:bodyPr>
          <a:lstStyle/>
          <a:p>
            <a:r>
              <a:rPr lang="en-US" dirty="0" smtClean="0"/>
              <a:t>surly</a:t>
            </a:r>
            <a:endParaRPr lang="en-US" dirty="0"/>
          </a:p>
        </p:txBody>
      </p:sp>
    </p:spTree>
    <p:extLst>
      <p:ext uri="{BB962C8B-B14F-4D97-AF65-F5344CB8AC3E}">
        <p14:creationId xmlns:p14="http://schemas.microsoft.com/office/powerpoint/2010/main" val="2519271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We get “banal” from the Old French word </a:t>
            </a:r>
            <a:r>
              <a:rPr lang="en-US" sz="2400" i="1" dirty="0" err="1"/>
              <a:t>banel</a:t>
            </a:r>
            <a:r>
              <a:rPr lang="en-US" sz="2400" dirty="0"/>
              <a:t> </a:t>
            </a:r>
            <a:r>
              <a:rPr lang="en-US" sz="2400" dirty="0" smtClean="0"/>
              <a:t>or "communal.”</a:t>
            </a:r>
          </a:p>
          <a:p>
            <a:r>
              <a:rPr lang="en-US" sz="2400" u="sng" dirty="0" smtClean="0"/>
              <a:t>Question:</a:t>
            </a:r>
            <a:r>
              <a:rPr lang="en-US" sz="2400" dirty="0" smtClean="0"/>
              <a:t> What is the relationship between the root and its derivative?</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26. banal</a:t>
            </a:r>
            <a:endParaRPr lang="en-US" sz="8000" dirty="0"/>
          </a:p>
        </p:txBody>
      </p:sp>
      <p:pic>
        <p:nvPicPr>
          <p:cNvPr id="2" name="Picture 1"/>
          <p:cNvPicPr>
            <a:picLocks noChangeAspect="1"/>
          </p:cNvPicPr>
          <p:nvPr/>
        </p:nvPicPr>
        <p:blipFill>
          <a:blip r:embed="rId2"/>
          <a:stretch>
            <a:fillRect/>
          </a:stretch>
        </p:blipFill>
        <p:spPr>
          <a:xfrm>
            <a:off x="1766687" y="1923126"/>
            <a:ext cx="2914650" cy="2914650"/>
          </a:xfrm>
          <a:prstGeom prst="rect">
            <a:avLst/>
          </a:prstGeom>
        </p:spPr>
      </p:pic>
    </p:spTree>
    <p:extLst>
      <p:ext uri="{BB962C8B-B14F-4D97-AF65-F5344CB8AC3E}">
        <p14:creationId xmlns:p14="http://schemas.microsoft.com/office/powerpoint/2010/main" val="3155824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u="sng" dirty="0" smtClean="0"/>
              <a:t>Question: </a:t>
            </a:r>
            <a:r>
              <a:rPr lang="en-US" sz="2400" dirty="0" smtClean="0"/>
              <a:t>What is self-deprecating humor?</a:t>
            </a:r>
            <a:endParaRPr lang="en-US" sz="2400" dirty="0"/>
          </a:p>
        </p:txBody>
      </p:sp>
      <p:sp>
        <p:nvSpPr>
          <p:cNvPr id="4" name="TextBox 3"/>
          <p:cNvSpPr txBox="1"/>
          <p:nvPr/>
        </p:nvSpPr>
        <p:spPr>
          <a:xfrm>
            <a:off x="685799" y="334851"/>
            <a:ext cx="7080162" cy="2554545"/>
          </a:xfrm>
          <a:prstGeom prst="rect">
            <a:avLst/>
          </a:prstGeom>
          <a:noFill/>
        </p:spPr>
        <p:txBody>
          <a:bodyPr wrap="square" rtlCol="0">
            <a:spAutoFit/>
          </a:bodyPr>
          <a:lstStyle/>
          <a:p>
            <a:r>
              <a:rPr lang="en-US" sz="8000" dirty="0" smtClean="0"/>
              <a:t>27. self-deprecating</a:t>
            </a:r>
            <a:endParaRPr lang="en-US" sz="8000" dirty="0"/>
          </a:p>
        </p:txBody>
      </p:sp>
      <p:pic>
        <p:nvPicPr>
          <p:cNvPr id="2" name="Picture 1"/>
          <p:cNvPicPr>
            <a:picLocks noChangeAspect="1"/>
          </p:cNvPicPr>
          <p:nvPr/>
        </p:nvPicPr>
        <p:blipFill>
          <a:blip r:embed="rId2"/>
          <a:stretch>
            <a:fillRect/>
          </a:stretch>
        </p:blipFill>
        <p:spPr>
          <a:xfrm>
            <a:off x="7422927" y="1900178"/>
            <a:ext cx="4132910" cy="4132910"/>
          </a:xfrm>
          <a:prstGeom prst="rect">
            <a:avLst/>
          </a:prstGeom>
        </p:spPr>
      </p:pic>
    </p:spTree>
    <p:extLst>
      <p:ext uri="{BB962C8B-B14F-4D97-AF65-F5344CB8AC3E}">
        <p14:creationId xmlns:p14="http://schemas.microsoft.com/office/powerpoint/2010/main" val="2433978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4761009"/>
          </a:xfrm>
        </p:spPr>
        <p:txBody>
          <a:bodyPr>
            <a:normAutofit/>
          </a:bodyPr>
          <a:lstStyle/>
          <a:p>
            <a:r>
              <a:rPr lang="en-US" sz="2400" dirty="0" smtClean="0"/>
              <a:t>We get the word “bluff” from the Dutch </a:t>
            </a:r>
            <a:r>
              <a:rPr lang="en-US" sz="2400" i="1" dirty="0" err="1" smtClean="0"/>
              <a:t>bluffen</a:t>
            </a:r>
            <a:r>
              <a:rPr lang="en-US" sz="2400" i="1" dirty="0" smtClean="0"/>
              <a:t>,</a:t>
            </a:r>
            <a:r>
              <a:rPr lang="en-US" sz="2400" dirty="0" smtClean="0"/>
              <a:t> </a:t>
            </a:r>
            <a:r>
              <a:rPr lang="en-US" sz="2400" dirty="0"/>
              <a:t>"to brag, </a:t>
            </a:r>
            <a:r>
              <a:rPr lang="en-US" sz="2400" dirty="0" smtClean="0"/>
              <a:t>boast.”</a:t>
            </a:r>
          </a:p>
          <a:p>
            <a:r>
              <a:rPr lang="en-US" sz="2400" u="sng" dirty="0" smtClean="0"/>
              <a:t>Question:</a:t>
            </a:r>
            <a:r>
              <a:rPr lang="en-US" sz="2400" dirty="0" smtClean="0"/>
              <a:t> Why are Dutch words so much fun to say?</a:t>
            </a:r>
          </a:p>
          <a:p>
            <a:r>
              <a:rPr lang="en-US" sz="2400" u="sng" dirty="0" smtClean="0"/>
              <a:t>Question:</a:t>
            </a:r>
            <a:r>
              <a:rPr lang="en-US" sz="2400" dirty="0" smtClean="0"/>
              <a:t> What does it mean to “call someone’s bluff?”</a:t>
            </a:r>
          </a:p>
          <a:p>
            <a:r>
              <a:rPr lang="en-US" sz="2400" u="sng" dirty="0" smtClean="0"/>
              <a:t>Question:</a:t>
            </a:r>
            <a:r>
              <a:rPr lang="en-US" sz="2400" dirty="0" smtClean="0"/>
              <a:t> If you had a dog, would you call it “Bluff?” If you did indeed call it “Bluff,” how would you feel about someone else calling it to them? </a:t>
            </a:r>
            <a:endParaRPr lang="en-US" sz="2400"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28. bluff</a:t>
            </a:r>
            <a:endParaRPr lang="en-US" sz="8000" dirty="0"/>
          </a:p>
        </p:txBody>
      </p:sp>
      <p:pic>
        <p:nvPicPr>
          <p:cNvPr id="2" name="Picture 1"/>
          <p:cNvPicPr>
            <a:picLocks noChangeAspect="1"/>
          </p:cNvPicPr>
          <p:nvPr/>
        </p:nvPicPr>
        <p:blipFill>
          <a:blip r:embed="rId2"/>
          <a:stretch>
            <a:fillRect/>
          </a:stretch>
        </p:blipFill>
        <p:spPr>
          <a:xfrm>
            <a:off x="1246366" y="1760045"/>
            <a:ext cx="4523369" cy="3557907"/>
          </a:xfrm>
          <a:prstGeom prst="rect">
            <a:avLst/>
          </a:prstGeom>
        </p:spPr>
      </p:pic>
    </p:spTree>
    <p:extLst>
      <p:ext uri="{BB962C8B-B14F-4D97-AF65-F5344CB8AC3E}">
        <p14:creationId xmlns:p14="http://schemas.microsoft.com/office/powerpoint/2010/main" val="3453817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smtClean="0"/>
              <a:t>We get the word “cut” from the Old </a:t>
            </a:r>
            <a:r>
              <a:rPr lang="en-US" sz="2400" dirty="0"/>
              <a:t>French </a:t>
            </a:r>
            <a:r>
              <a:rPr lang="en-US" sz="2400" i="1" dirty="0" err="1" smtClean="0"/>
              <a:t>couteau</a:t>
            </a:r>
            <a:r>
              <a:rPr lang="en-US" sz="2400" i="1" dirty="0" smtClean="0"/>
              <a:t>,</a:t>
            </a:r>
            <a:r>
              <a:rPr lang="en-US" sz="2400" dirty="0" smtClean="0"/>
              <a:t> or "knife</a:t>
            </a:r>
            <a:r>
              <a:rPr lang="en-US" sz="2400" dirty="0"/>
              <a:t>." </a:t>
            </a:r>
            <a:endParaRPr lang="en-US" sz="2400" dirty="0" smtClean="0"/>
          </a:p>
          <a:p>
            <a:r>
              <a:rPr lang="en-US" sz="2400" u="sng" dirty="0" smtClean="0"/>
              <a:t>Question:</a:t>
            </a:r>
            <a:r>
              <a:rPr lang="en-US" sz="2400" dirty="0" smtClean="0"/>
              <a:t> Explain what a “cutting” remark would be.</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29. cutting</a:t>
            </a:r>
            <a:endParaRPr lang="en-US" sz="8000" dirty="0"/>
          </a:p>
        </p:txBody>
      </p:sp>
      <p:pic>
        <p:nvPicPr>
          <p:cNvPr id="2" name="Picture 1"/>
          <p:cNvPicPr>
            <a:picLocks noChangeAspect="1"/>
          </p:cNvPicPr>
          <p:nvPr/>
        </p:nvPicPr>
        <p:blipFill>
          <a:blip r:embed="rId2"/>
          <a:stretch>
            <a:fillRect/>
          </a:stretch>
        </p:blipFill>
        <p:spPr>
          <a:xfrm>
            <a:off x="7127703" y="1941625"/>
            <a:ext cx="4261448" cy="3055378"/>
          </a:xfrm>
          <a:prstGeom prst="rect">
            <a:avLst/>
          </a:prstGeom>
        </p:spPr>
      </p:pic>
    </p:spTree>
    <p:extLst>
      <p:ext uri="{BB962C8B-B14F-4D97-AF65-F5344CB8AC3E}">
        <p14:creationId xmlns:p14="http://schemas.microsoft.com/office/powerpoint/2010/main" val="3368046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We get the word “catacombs</a:t>
            </a:r>
            <a:r>
              <a:rPr lang="en-US" sz="2400" dirty="0"/>
              <a:t>” from </a:t>
            </a:r>
            <a:r>
              <a:rPr lang="en-US" sz="2400" dirty="0" smtClean="0"/>
              <a:t>the Latin phrase </a:t>
            </a:r>
            <a:r>
              <a:rPr lang="en-US" sz="2400" i="1" dirty="0" err="1" smtClean="0"/>
              <a:t>cata</a:t>
            </a:r>
            <a:r>
              <a:rPr lang="en-US" sz="2400" i="1" dirty="0" smtClean="0"/>
              <a:t> </a:t>
            </a:r>
            <a:r>
              <a:rPr lang="en-US" sz="2400" i="1" dirty="0" err="1" smtClean="0"/>
              <a:t>tumbas</a:t>
            </a:r>
            <a:r>
              <a:rPr lang="en-US" sz="2400" dirty="0" smtClean="0"/>
              <a:t>, or “at the tombs.”</a:t>
            </a:r>
          </a:p>
          <a:p>
            <a:r>
              <a:rPr lang="en-US" sz="2400" u="sng" dirty="0" smtClean="0"/>
              <a:t>Question:</a:t>
            </a:r>
            <a:r>
              <a:rPr lang="en-US" sz="2400" dirty="0" smtClean="0"/>
              <a:t> Would you go into a catacombs? Why or why not?</a:t>
            </a:r>
            <a:endParaRPr lang="en-US" sz="2400" u="sng" dirty="0"/>
          </a:p>
        </p:txBody>
      </p:sp>
      <p:sp>
        <p:nvSpPr>
          <p:cNvPr id="4" name="TextBox 3"/>
          <p:cNvSpPr txBox="1"/>
          <p:nvPr/>
        </p:nvSpPr>
        <p:spPr>
          <a:xfrm>
            <a:off x="6027313" y="321972"/>
            <a:ext cx="6164687" cy="1323439"/>
          </a:xfrm>
          <a:prstGeom prst="rect">
            <a:avLst/>
          </a:prstGeom>
          <a:noFill/>
        </p:spPr>
        <p:txBody>
          <a:bodyPr wrap="square" rtlCol="0">
            <a:spAutoFit/>
          </a:bodyPr>
          <a:lstStyle/>
          <a:p>
            <a:r>
              <a:rPr lang="en-US" sz="8000" dirty="0" smtClean="0"/>
              <a:t>30. catacombs</a:t>
            </a:r>
            <a:endParaRPr lang="en-US" sz="8000" dirty="0"/>
          </a:p>
        </p:txBody>
      </p:sp>
      <p:pic>
        <p:nvPicPr>
          <p:cNvPr id="2" name="Picture 1"/>
          <p:cNvPicPr>
            <a:picLocks noChangeAspect="1"/>
          </p:cNvPicPr>
          <p:nvPr/>
        </p:nvPicPr>
        <p:blipFill>
          <a:blip r:embed="rId2"/>
          <a:stretch>
            <a:fillRect/>
          </a:stretch>
        </p:blipFill>
        <p:spPr>
          <a:xfrm>
            <a:off x="982281" y="1176874"/>
            <a:ext cx="5314757" cy="3523915"/>
          </a:xfrm>
          <a:prstGeom prst="rect">
            <a:avLst/>
          </a:prstGeom>
        </p:spPr>
      </p:pic>
      <p:sp>
        <p:nvSpPr>
          <p:cNvPr id="5" name="TextBox 4"/>
          <p:cNvSpPr txBox="1"/>
          <p:nvPr/>
        </p:nvSpPr>
        <p:spPr>
          <a:xfrm>
            <a:off x="982281" y="4919730"/>
            <a:ext cx="5314757" cy="646331"/>
          </a:xfrm>
          <a:prstGeom prst="rect">
            <a:avLst/>
          </a:prstGeom>
          <a:noFill/>
        </p:spPr>
        <p:txBody>
          <a:bodyPr wrap="square" rtlCol="0">
            <a:spAutoFit/>
          </a:bodyPr>
          <a:lstStyle/>
          <a:p>
            <a:pPr algn="ctr"/>
            <a:r>
              <a:rPr lang="en-US" dirty="0" smtClean="0"/>
              <a:t>This is a chandelier made of bones in the Czech Republic. </a:t>
            </a:r>
            <a:r>
              <a:rPr lang="en-US" u="sng" dirty="0" smtClean="0"/>
              <a:t>Made of bones!</a:t>
            </a:r>
            <a:endParaRPr lang="en-US" u="sng" dirty="0"/>
          </a:p>
        </p:txBody>
      </p:sp>
    </p:spTree>
    <p:extLst>
      <p:ext uri="{BB962C8B-B14F-4D97-AF65-F5344CB8AC3E}">
        <p14:creationId xmlns:p14="http://schemas.microsoft.com/office/powerpoint/2010/main" val="37316479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TC103457452[[fn=Celestial]]</Template>
  <TotalTime>5654</TotalTime>
  <Words>1724</Words>
  <Application>Microsoft Office PowerPoint</Application>
  <PresentationFormat>Widescreen</PresentationFormat>
  <Paragraphs>114</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Calibri Light</vt:lpstr>
      <vt:lpstr>Celestial</vt:lpstr>
      <vt:lpstr>Vocabulary List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Vocabulary List 3</dc:title>
  <dc:creator>Chapman, Elizabeth M</dc:creator>
  <cp:lastModifiedBy>Chapman, Elizabeth M</cp:lastModifiedBy>
  <cp:revision>26</cp:revision>
  <dcterms:created xsi:type="dcterms:W3CDTF">2013-09-14T15:16:06Z</dcterms:created>
  <dcterms:modified xsi:type="dcterms:W3CDTF">2014-09-09T02:51:33Z</dcterms:modified>
</cp:coreProperties>
</file>