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9" r:id="rId3"/>
    <p:sldId id="260" r:id="rId4"/>
    <p:sldId id="261" r:id="rId5"/>
    <p:sldId id="262" r:id="rId6"/>
    <p:sldId id="263" r:id="rId7"/>
    <p:sldId id="264" r:id="rId8"/>
    <p:sldId id="271" r:id="rId9"/>
    <p:sldId id="270" r:id="rId10"/>
    <p:sldId id="272" r:id="rId11"/>
    <p:sldId id="273" r:id="rId12"/>
    <p:sldId id="265"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5" autoAdjust="0"/>
    <p:restoredTop sz="94660"/>
  </p:normalViewPr>
  <p:slideViewPr>
    <p:cSldViewPr snapToGrid="0">
      <p:cViewPr varScale="1">
        <p:scale>
          <a:sx n="63" d="100"/>
          <a:sy n="63" d="100"/>
        </p:scale>
        <p:origin x="72"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9/18/2014</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9/18/2014</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merriam-webster.com/dictionary/battle" TargetMode="External"/><Relationship Id="rId2" Type="http://schemas.openxmlformats.org/officeDocument/2006/relationships/hyperlink" Target="http://www.merriam-webster.com/dictionary/fight" TargetMode="External"/><Relationship Id="rId1" Type="http://schemas.openxmlformats.org/officeDocument/2006/relationships/slideLayout" Target="../slideLayouts/slideLayout2.xml"/><Relationship Id="rId5" Type="http://schemas.openxmlformats.org/officeDocument/2006/relationships/hyperlink" Target="http://www.merriam-webster.com/dictionary/incompatible" TargetMode="External"/><Relationship Id="rId4" Type="http://schemas.openxmlformats.org/officeDocument/2006/relationships/hyperlink" Target="http://www.merriam-webster.com/dictionary/wa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 a non linear plot line</a:t>
            </a:r>
            <a:endParaRPr lang="en-US" dirty="0"/>
          </a:p>
        </p:txBody>
      </p:sp>
      <p:sp>
        <p:nvSpPr>
          <p:cNvPr id="3" name="Content Placeholder 2"/>
          <p:cNvSpPr>
            <a:spLocks noGrp="1"/>
          </p:cNvSpPr>
          <p:nvPr>
            <p:ph idx="1"/>
          </p:nvPr>
        </p:nvSpPr>
        <p:spPr/>
        <p:txBody>
          <a:bodyPr/>
          <a:lstStyle/>
          <a:p>
            <a:endParaRPr lang="en-US" dirty="0">
              <a:effectLst/>
            </a:endParaRPr>
          </a:p>
          <a:p>
            <a:r>
              <a:rPr lang="en-US" sz="2800" dirty="0" smtClean="0">
                <a:effectLst/>
              </a:rPr>
              <a:t>A </a:t>
            </a:r>
            <a:r>
              <a:rPr lang="en-US" sz="2800" dirty="0">
                <a:effectLst/>
              </a:rPr>
              <a:t>literary or cinematic device in which an earlier event is inserted into the normal chronological order of a </a:t>
            </a:r>
            <a:r>
              <a:rPr lang="en-US" sz="2800" dirty="0" smtClean="0">
                <a:effectLst/>
              </a:rPr>
              <a:t>narrative</a:t>
            </a:r>
          </a:p>
          <a:p>
            <a:endParaRPr lang="en-US" sz="2800" dirty="0">
              <a:effectLst/>
            </a:endParaRPr>
          </a:p>
          <a:p>
            <a:r>
              <a:rPr lang="en-US" sz="2800" dirty="0" smtClean="0">
                <a:effectLst/>
              </a:rPr>
              <a:t>Can you think of any movies with flashbacks? </a:t>
            </a:r>
            <a:endParaRPr lang="en-US" sz="2800" dirty="0">
              <a:effectLst/>
            </a:endParaRPr>
          </a:p>
          <a:p>
            <a:endParaRPr lang="en-US" dirty="0"/>
          </a:p>
        </p:txBody>
      </p:sp>
      <p:cxnSp>
        <p:nvCxnSpPr>
          <p:cNvPr id="5" name="Straight Arrow Connector 4"/>
          <p:cNvCxnSpPr/>
          <p:nvPr/>
        </p:nvCxnSpPr>
        <p:spPr>
          <a:xfrm>
            <a:off x="1558344" y="4790942"/>
            <a:ext cx="8706118" cy="5151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urved Right Arrow 7"/>
          <p:cNvSpPr/>
          <p:nvPr/>
        </p:nvSpPr>
        <p:spPr>
          <a:xfrm rot="5400000">
            <a:off x="6452317" y="3237426"/>
            <a:ext cx="811369" cy="231819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5352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flashback?</a:t>
            </a:r>
            <a:endParaRPr lang="en-US" dirty="0"/>
          </a:p>
        </p:txBody>
      </p:sp>
      <p:sp>
        <p:nvSpPr>
          <p:cNvPr id="3" name="Content Placeholder 2"/>
          <p:cNvSpPr>
            <a:spLocks noGrp="1"/>
          </p:cNvSpPr>
          <p:nvPr>
            <p:ph idx="1"/>
          </p:nvPr>
        </p:nvSpPr>
        <p:spPr>
          <a:xfrm>
            <a:off x="1141413" y="2514600"/>
            <a:ext cx="9905998" cy="3124201"/>
          </a:xfrm>
        </p:spPr>
        <p:txBody>
          <a:bodyPr>
            <a:noAutofit/>
          </a:bodyPr>
          <a:lstStyle/>
          <a:p>
            <a:r>
              <a:rPr lang="en-US" sz="2400" dirty="0">
                <a:effectLst/>
              </a:rPr>
              <a:t>The use of a flashback is to convey the reader’s information regarding the </a:t>
            </a:r>
            <a:r>
              <a:rPr lang="en-US" sz="2400" b="1" u="sng" dirty="0">
                <a:effectLst/>
              </a:rPr>
              <a:t>character’s background </a:t>
            </a:r>
            <a:r>
              <a:rPr lang="en-US" sz="2400" dirty="0">
                <a:effectLst/>
              </a:rPr>
              <a:t>and give them an idea of the </a:t>
            </a:r>
            <a:r>
              <a:rPr lang="en-US" sz="2400" b="1" u="sng" dirty="0">
                <a:effectLst/>
              </a:rPr>
              <a:t>characters motives </a:t>
            </a:r>
            <a:r>
              <a:rPr lang="en-US" sz="2400" dirty="0">
                <a:effectLst/>
              </a:rPr>
              <a:t>for doing certain things later in the story. Therefore, a flashback in the story </a:t>
            </a:r>
            <a:r>
              <a:rPr lang="en-US" sz="2400" b="1" u="sng" dirty="0">
                <a:effectLst/>
              </a:rPr>
              <a:t>deepens inner conflict</a:t>
            </a:r>
            <a:r>
              <a:rPr lang="en-US" sz="2400" dirty="0">
                <a:effectLst/>
              </a:rPr>
              <a:t>. It provides stimulus for the conflict, deepens the touching effects and allows </a:t>
            </a:r>
            <a:r>
              <a:rPr lang="en-US" sz="2400" b="1" u="sng" dirty="0">
                <a:effectLst/>
              </a:rPr>
              <a:t>the reader to sympathize even with the villain</a:t>
            </a:r>
            <a:r>
              <a:rPr lang="en-US" sz="2400" dirty="0">
                <a:effectLst/>
              </a:rPr>
              <a:t>. Another function of flashbacks in a narrative is to </a:t>
            </a:r>
            <a:r>
              <a:rPr lang="en-US" sz="2400" b="1" u="sng" dirty="0">
                <a:effectLst/>
              </a:rPr>
              <a:t>increase tension</a:t>
            </a:r>
            <a:r>
              <a:rPr lang="en-US" sz="2400" dirty="0">
                <a:effectLst/>
              </a:rPr>
              <a:t>. A mere mention of the past event makes readers to wish to know the secrets and so he reads on to find out what secret is that secret terrible, which provides the motivation for this conflict.</a:t>
            </a:r>
            <a:endParaRPr lang="en-US" sz="2400" dirty="0"/>
          </a:p>
        </p:txBody>
      </p:sp>
    </p:spTree>
    <p:extLst>
      <p:ext uri="{BB962C8B-B14F-4D97-AF65-F5344CB8AC3E}">
        <p14:creationId xmlns:p14="http://schemas.microsoft.com/office/powerpoint/2010/main" val="1772802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a:t>
            </a:r>
            <a:endParaRPr lang="en-US" dirty="0"/>
          </a:p>
        </p:txBody>
      </p:sp>
      <p:sp>
        <p:nvSpPr>
          <p:cNvPr id="3" name="Content Placeholder 2"/>
          <p:cNvSpPr>
            <a:spLocks noGrp="1"/>
          </p:cNvSpPr>
          <p:nvPr>
            <p:ph idx="1"/>
          </p:nvPr>
        </p:nvSpPr>
        <p:spPr/>
        <p:txBody>
          <a:bodyPr>
            <a:normAutofit fontScale="92500" lnSpcReduction="10000"/>
          </a:bodyPr>
          <a:lstStyle/>
          <a:p>
            <a:r>
              <a:rPr lang="en-US" sz="2600" b="1" dirty="0" smtClean="0"/>
              <a:t>1</a:t>
            </a:r>
            <a:r>
              <a:rPr lang="en-US" sz="2600" dirty="0" smtClean="0"/>
              <a:t> </a:t>
            </a:r>
            <a:r>
              <a:rPr lang="en-US" sz="2600" dirty="0">
                <a:hlinkClick r:id="rId2"/>
              </a:rPr>
              <a:t>fight</a:t>
            </a:r>
            <a:r>
              <a:rPr lang="en-US" sz="2600" dirty="0"/>
              <a:t>, </a:t>
            </a:r>
            <a:r>
              <a:rPr lang="en-US" sz="2600" dirty="0">
                <a:hlinkClick r:id="rId3"/>
              </a:rPr>
              <a:t>battle</a:t>
            </a:r>
            <a:r>
              <a:rPr lang="en-US" sz="2600" dirty="0"/>
              <a:t>, </a:t>
            </a:r>
            <a:r>
              <a:rPr lang="en-US" sz="2600" dirty="0" smtClean="0">
                <a:hlinkClick r:id="rId4"/>
              </a:rPr>
              <a:t>war</a:t>
            </a:r>
            <a:r>
              <a:rPr lang="en-US" sz="2600" dirty="0" smtClean="0"/>
              <a:t>; </a:t>
            </a:r>
          </a:p>
          <a:p>
            <a:r>
              <a:rPr lang="en-US" sz="2600" dirty="0" smtClean="0"/>
              <a:t>2 </a:t>
            </a:r>
            <a:r>
              <a:rPr lang="en-US" sz="2600" i="1" dirty="0" smtClean="0"/>
              <a:t>a</a:t>
            </a:r>
            <a:r>
              <a:rPr lang="en-US" sz="2600" b="1" dirty="0"/>
              <a:t>:</a:t>
            </a:r>
            <a:r>
              <a:rPr lang="en-US" sz="2600" dirty="0"/>
              <a:t> competitive or opposing action of incompatibles </a:t>
            </a:r>
            <a:r>
              <a:rPr lang="en-US" sz="2600" b="1" dirty="0"/>
              <a:t>:</a:t>
            </a:r>
            <a:r>
              <a:rPr lang="en-US" sz="2600" dirty="0"/>
              <a:t> antagonistic state or action (as of divergent ideas, interests, or persons) </a:t>
            </a:r>
          </a:p>
          <a:p>
            <a:r>
              <a:rPr lang="en-US" sz="2600" i="1" dirty="0"/>
              <a:t>b</a:t>
            </a:r>
            <a:r>
              <a:rPr lang="en-US" sz="2600" b="1" dirty="0"/>
              <a:t>:</a:t>
            </a:r>
            <a:r>
              <a:rPr lang="en-US" sz="2600" dirty="0"/>
              <a:t> mental struggle resulting from </a:t>
            </a:r>
            <a:r>
              <a:rPr lang="en-US" sz="2600" dirty="0">
                <a:hlinkClick r:id="rId5"/>
              </a:rPr>
              <a:t>incompatible</a:t>
            </a:r>
            <a:r>
              <a:rPr lang="en-US" sz="2600" dirty="0"/>
              <a:t> or opposing needs, drives, wishes, or external or internal demands </a:t>
            </a:r>
          </a:p>
          <a:p>
            <a:r>
              <a:rPr lang="en-US" sz="3000" dirty="0" smtClean="0"/>
              <a:t>3 </a:t>
            </a:r>
            <a:r>
              <a:rPr lang="en-US" sz="3000" b="1" dirty="0" smtClean="0"/>
              <a:t>the </a:t>
            </a:r>
            <a:r>
              <a:rPr lang="en-US" sz="3000" b="1" dirty="0"/>
              <a:t>opposition of persons or forces that gives rise to the dramatic action in a drama or fiction </a:t>
            </a:r>
          </a:p>
          <a:p>
            <a:endParaRPr lang="en-US" dirty="0"/>
          </a:p>
        </p:txBody>
      </p:sp>
    </p:spTree>
    <p:extLst>
      <p:ext uri="{BB962C8B-B14F-4D97-AF65-F5344CB8AC3E}">
        <p14:creationId xmlns:p14="http://schemas.microsoft.com/office/powerpoint/2010/main" val="1669980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a:t>
            </a:r>
            <a:r>
              <a:rPr lang="en-US" dirty="0" smtClean="0"/>
              <a:t>internal</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A struggle that takes place in a character's mind is called internal conflict. For example, a character may have to decide between right and wrong or between two solutions to a problem. Sometimes, a character must deal with his or her own mixed feelings or emotions. </a:t>
            </a:r>
          </a:p>
          <a:p>
            <a:pPr>
              <a:buFont typeface="Wingdings" panose="05000000000000000000" pitchFamily="2" charset="2"/>
              <a:buNone/>
            </a:pPr>
            <a:endParaRPr lang="en-US" sz="2800" dirty="0"/>
          </a:p>
          <a:p>
            <a:r>
              <a:rPr lang="en-US" sz="2800" dirty="0"/>
              <a:t>Character vs. Self</a:t>
            </a:r>
          </a:p>
          <a:p>
            <a:endParaRPr lang="en-US" dirty="0"/>
          </a:p>
        </p:txBody>
      </p:sp>
    </p:spTree>
    <p:extLst>
      <p:ext uri="{BB962C8B-B14F-4D97-AF65-F5344CB8AC3E}">
        <p14:creationId xmlns:p14="http://schemas.microsoft.com/office/powerpoint/2010/main" val="2886057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external</a:t>
            </a:r>
            <a:endParaRPr lang="en-US" dirty="0"/>
          </a:p>
        </p:txBody>
      </p:sp>
      <p:sp>
        <p:nvSpPr>
          <p:cNvPr id="3" name="Content Placeholder 2"/>
          <p:cNvSpPr>
            <a:spLocks noGrp="1"/>
          </p:cNvSpPr>
          <p:nvPr>
            <p:ph idx="1"/>
          </p:nvPr>
        </p:nvSpPr>
        <p:spPr/>
        <p:txBody>
          <a:bodyPr/>
          <a:lstStyle/>
          <a:p>
            <a:r>
              <a:rPr lang="en-US" sz="2800" dirty="0"/>
              <a:t>A struggle between a character and an outside force is an external conflict. Characters may face several types of outside forces. The outside force may be another character. It may be the community. The outside force may also be forces of nature. For example, a story might be the main character struggling against the arctic cold. </a:t>
            </a:r>
          </a:p>
          <a:p>
            <a:endParaRPr lang="en-US" dirty="0"/>
          </a:p>
        </p:txBody>
      </p:sp>
    </p:spTree>
    <p:extLst>
      <p:ext uri="{BB962C8B-B14F-4D97-AF65-F5344CB8AC3E}">
        <p14:creationId xmlns:p14="http://schemas.microsoft.com/office/powerpoint/2010/main" val="1440450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External conflict</a:t>
            </a:r>
            <a:endParaRPr lang="en-US" dirty="0"/>
          </a:p>
        </p:txBody>
      </p:sp>
      <p:sp>
        <p:nvSpPr>
          <p:cNvPr id="3" name="Content Placeholder 2"/>
          <p:cNvSpPr>
            <a:spLocks noGrp="1"/>
          </p:cNvSpPr>
          <p:nvPr>
            <p:ph idx="1"/>
          </p:nvPr>
        </p:nvSpPr>
        <p:spPr/>
        <p:txBody>
          <a:bodyPr>
            <a:normAutofit/>
          </a:bodyPr>
          <a:lstStyle/>
          <a:p>
            <a:r>
              <a:rPr lang="en-US" sz="2800" dirty="0"/>
              <a:t>Character vs. Character (Harry Potter vs. Voldemort)</a:t>
            </a:r>
          </a:p>
          <a:p>
            <a:r>
              <a:rPr lang="en-US" sz="2800" dirty="0"/>
              <a:t>Character vs. Nature </a:t>
            </a:r>
            <a:r>
              <a:rPr lang="en-US" dirty="0"/>
              <a:t>(Dorothy from “The Wizard of Oz</a:t>
            </a:r>
            <a:r>
              <a:rPr lang="en-US" dirty="0" smtClean="0"/>
              <a:t>” vs. the twister)</a:t>
            </a:r>
            <a:endParaRPr lang="en-US" dirty="0"/>
          </a:p>
          <a:p>
            <a:r>
              <a:rPr lang="en-US" sz="2800" dirty="0"/>
              <a:t>Character vs. Society (Shrek </a:t>
            </a:r>
            <a:r>
              <a:rPr lang="en-US" sz="2800" dirty="0" smtClean="0"/>
              <a:t>from “Shrek”)</a:t>
            </a:r>
            <a:endParaRPr lang="en-US" sz="2800" dirty="0"/>
          </a:p>
          <a:p>
            <a:r>
              <a:rPr lang="en-US" sz="2800" dirty="0" smtClean="0"/>
              <a:t>Character vs. fate/deity (Percy Jackson vs. </a:t>
            </a:r>
            <a:r>
              <a:rPr lang="en-US" sz="2800" dirty="0"/>
              <a:t>K</a:t>
            </a:r>
            <a:r>
              <a:rPr lang="en-US" sz="2800" dirty="0" smtClean="0"/>
              <a:t>ronos)</a:t>
            </a:r>
          </a:p>
          <a:p>
            <a:r>
              <a:rPr lang="en-US" sz="2800" dirty="0" smtClean="0"/>
              <a:t>Character vs. Monster ( knight vs. dragon)</a:t>
            </a:r>
            <a:endParaRPr lang="en-US" sz="2800" dirty="0"/>
          </a:p>
        </p:txBody>
      </p:sp>
    </p:spTree>
    <p:extLst>
      <p:ext uri="{BB962C8B-B14F-4D97-AF65-F5344CB8AC3E}">
        <p14:creationId xmlns:p14="http://schemas.microsoft.com/office/powerpoint/2010/main" val="3139295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the difference is…</a:t>
            </a:r>
            <a:endParaRPr lang="en-US" dirty="0"/>
          </a:p>
        </p:txBody>
      </p:sp>
      <p:sp>
        <p:nvSpPr>
          <p:cNvPr id="3" name="Content Placeholder 2"/>
          <p:cNvSpPr>
            <a:spLocks noGrp="1"/>
          </p:cNvSpPr>
          <p:nvPr>
            <p:ph idx="1"/>
          </p:nvPr>
        </p:nvSpPr>
        <p:spPr/>
        <p:txBody>
          <a:bodyPr/>
          <a:lstStyle/>
          <a:p>
            <a:pPr>
              <a:lnSpc>
                <a:spcPct val="90000"/>
              </a:lnSpc>
            </a:pPr>
            <a:r>
              <a:rPr lang="en-US" sz="2400" dirty="0"/>
              <a:t>An </a:t>
            </a:r>
            <a:r>
              <a:rPr lang="en-US" sz="2400" b="1" dirty="0"/>
              <a:t>internal conflict</a:t>
            </a:r>
            <a:r>
              <a:rPr lang="en-US" sz="2400" dirty="0"/>
              <a:t> is just that– a conflict that takes place internally. This is better known as character vs. self.</a:t>
            </a:r>
          </a:p>
          <a:p>
            <a:pPr>
              <a:lnSpc>
                <a:spcPct val="90000"/>
              </a:lnSpc>
              <a:buFont typeface="Wingdings" panose="05000000000000000000" pitchFamily="2" charset="2"/>
              <a:buNone/>
            </a:pPr>
            <a:endParaRPr lang="en-US" sz="2400" dirty="0"/>
          </a:p>
          <a:p>
            <a:pPr>
              <a:lnSpc>
                <a:spcPct val="90000"/>
              </a:lnSpc>
            </a:pPr>
            <a:r>
              <a:rPr lang="en-US" sz="2400" dirty="0"/>
              <a:t>An </a:t>
            </a:r>
            <a:r>
              <a:rPr lang="en-US" sz="2400" b="1" dirty="0"/>
              <a:t>external conflict</a:t>
            </a:r>
            <a:r>
              <a:rPr lang="en-US" sz="2400" dirty="0"/>
              <a:t> is a conflict that can be seen physically. We know external conflicts as character vs. character, character vs. nature, and character vs. society.</a:t>
            </a:r>
          </a:p>
          <a:p>
            <a:endParaRPr lang="en-US" dirty="0"/>
          </a:p>
        </p:txBody>
      </p:sp>
    </p:spTree>
    <p:extLst>
      <p:ext uri="{BB962C8B-B14F-4D97-AF65-F5344CB8AC3E}">
        <p14:creationId xmlns:p14="http://schemas.microsoft.com/office/powerpoint/2010/main" val="3844633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see if you can tell the difference!</a:t>
            </a:r>
            <a:endParaRPr lang="en-US" dirty="0"/>
          </a:p>
        </p:txBody>
      </p:sp>
      <p:sp>
        <p:nvSpPr>
          <p:cNvPr id="3" name="Content Placeholder 2"/>
          <p:cNvSpPr>
            <a:spLocks noGrp="1"/>
          </p:cNvSpPr>
          <p:nvPr>
            <p:ph idx="1"/>
          </p:nvPr>
        </p:nvSpPr>
        <p:spPr/>
        <p:txBody>
          <a:bodyPr/>
          <a:lstStyle/>
          <a:p>
            <a:r>
              <a:rPr lang="en-US" dirty="0" smtClean="0"/>
              <a:t>For each conflict, determine whether it is internal or external.</a:t>
            </a:r>
            <a:endParaRPr lang="en-US" dirty="0"/>
          </a:p>
        </p:txBody>
      </p:sp>
    </p:spTree>
    <p:extLst>
      <p:ext uri="{BB962C8B-B14F-4D97-AF65-F5344CB8AC3E}">
        <p14:creationId xmlns:p14="http://schemas.microsoft.com/office/powerpoint/2010/main" val="2142240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#1</a:t>
            </a:r>
            <a:endParaRPr lang="en-US" dirty="0"/>
          </a:p>
        </p:txBody>
      </p:sp>
      <p:sp>
        <p:nvSpPr>
          <p:cNvPr id="3" name="Content Placeholder 2"/>
          <p:cNvSpPr>
            <a:spLocks noGrp="1"/>
          </p:cNvSpPr>
          <p:nvPr>
            <p:ph idx="1"/>
          </p:nvPr>
        </p:nvSpPr>
        <p:spPr/>
        <p:txBody>
          <a:bodyPr>
            <a:normAutofit/>
          </a:bodyPr>
          <a:lstStyle/>
          <a:p>
            <a:r>
              <a:rPr lang="en-US" sz="2800" dirty="0" smtClean="0"/>
              <a:t>Judy is in love. She is finding ways to talk to her boo and she thinks things are going well. They text every day. One day she sees her best friend and </a:t>
            </a:r>
            <a:r>
              <a:rPr lang="en-US" sz="2800" dirty="0" err="1" smtClean="0"/>
              <a:t>Bae</a:t>
            </a:r>
            <a:r>
              <a:rPr lang="en-US" sz="2800" dirty="0" smtClean="0"/>
              <a:t> hugging! “HOW COULD SHE?!?!” Judy screamed as she ran the opposite direction. </a:t>
            </a:r>
            <a:endParaRPr lang="en-US" sz="2800" dirty="0"/>
          </a:p>
        </p:txBody>
      </p:sp>
    </p:spTree>
    <p:extLst>
      <p:ext uri="{BB962C8B-B14F-4D97-AF65-F5344CB8AC3E}">
        <p14:creationId xmlns:p14="http://schemas.microsoft.com/office/powerpoint/2010/main" val="3668741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#2</a:t>
            </a:r>
            <a:endParaRPr lang="en-US" dirty="0"/>
          </a:p>
        </p:txBody>
      </p:sp>
      <p:sp>
        <p:nvSpPr>
          <p:cNvPr id="3" name="Content Placeholder 2"/>
          <p:cNvSpPr>
            <a:spLocks noGrp="1"/>
          </p:cNvSpPr>
          <p:nvPr>
            <p:ph idx="1"/>
          </p:nvPr>
        </p:nvSpPr>
        <p:spPr/>
        <p:txBody>
          <a:bodyPr>
            <a:normAutofit/>
          </a:bodyPr>
          <a:lstStyle/>
          <a:p>
            <a:r>
              <a:rPr lang="en-US" sz="2400" dirty="0" err="1" smtClean="0"/>
              <a:t>Caren</a:t>
            </a:r>
            <a:r>
              <a:rPr lang="en-US" sz="2400" dirty="0" smtClean="0"/>
              <a:t> is about to finish her last year in college. She spent four years studying pre-physical therapy and is now applying for physical therapy (PT) school. Right before she is supposed to receive her acceptance letter, her boyfriend proposes and tells her he wants to spend the rest of his life with her. If she marries him, she will not be able to go to PT school. If she doesn’t marry him, she will miss out on the love of her life. “What should I do?” </a:t>
            </a:r>
            <a:r>
              <a:rPr lang="en-US" sz="2400" dirty="0" err="1" smtClean="0"/>
              <a:t>Caren</a:t>
            </a:r>
            <a:r>
              <a:rPr lang="en-US" sz="2400" dirty="0" smtClean="0"/>
              <a:t> wondered.</a:t>
            </a:r>
            <a:endParaRPr lang="en-US" sz="2400" dirty="0"/>
          </a:p>
        </p:txBody>
      </p:sp>
    </p:spTree>
    <p:extLst>
      <p:ext uri="{BB962C8B-B14F-4D97-AF65-F5344CB8AC3E}">
        <p14:creationId xmlns:p14="http://schemas.microsoft.com/office/powerpoint/2010/main" val="1648494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#3</a:t>
            </a:r>
            <a:endParaRPr lang="en-US" dirty="0"/>
          </a:p>
        </p:txBody>
      </p:sp>
      <p:sp>
        <p:nvSpPr>
          <p:cNvPr id="3" name="Content Placeholder 2"/>
          <p:cNvSpPr>
            <a:spLocks noGrp="1"/>
          </p:cNvSpPr>
          <p:nvPr>
            <p:ph idx="1"/>
          </p:nvPr>
        </p:nvSpPr>
        <p:spPr/>
        <p:txBody>
          <a:bodyPr>
            <a:noAutofit/>
          </a:bodyPr>
          <a:lstStyle/>
          <a:p>
            <a:r>
              <a:rPr lang="en-US" sz="2400" dirty="0" smtClean="0"/>
              <a:t>Jorge lives to play basketball. Right before the team is about to leave for their first game, Jorge feels the desperate call of nature. He jumps off the bus, runs into the school, and finds the closest restroom. When he comes out of the school to rejoin his team, the bus is gone. He puts his hand where his pocket should be to retrieve his cell phone, only to find his uniform shorts with no pockets. All of his stuff, including his phone, is on the bus with the rest of his team. How will he make it to the game?</a:t>
            </a:r>
            <a:endParaRPr lang="en-US" sz="2400" dirty="0"/>
          </a:p>
        </p:txBody>
      </p:sp>
    </p:spTree>
    <p:extLst>
      <p:ext uri="{BB962C8B-B14F-4D97-AF65-F5344CB8AC3E}">
        <p14:creationId xmlns:p14="http://schemas.microsoft.com/office/powerpoint/2010/main" val="2159791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flashback… remember flashback deepens internal conflict… </a:t>
            </a:r>
            <a:endParaRPr lang="en-US" dirty="0"/>
          </a:p>
        </p:txBody>
      </p:sp>
      <p:sp>
        <p:nvSpPr>
          <p:cNvPr id="3" name="Content Placeholder 2"/>
          <p:cNvSpPr>
            <a:spLocks noGrp="1"/>
          </p:cNvSpPr>
          <p:nvPr>
            <p:ph idx="1"/>
          </p:nvPr>
        </p:nvSpPr>
        <p:spPr/>
        <p:txBody>
          <a:bodyPr>
            <a:normAutofit/>
          </a:bodyPr>
          <a:lstStyle/>
          <a:p>
            <a:r>
              <a:rPr lang="en-US" sz="2800" dirty="0" smtClean="0"/>
              <a:t>Read p. 26 “Effie trinket asks for volunteers… but I haven’t and I know I never will….”</a:t>
            </a:r>
          </a:p>
          <a:p>
            <a:r>
              <a:rPr lang="en-US" sz="2800" dirty="0" smtClean="0"/>
              <a:t>What’s happening right before this flashback? Create a list on your paper of what is going on and be as detailed as possible. Label all conflict as either internal or external.</a:t>
            </a:r>
            <a:endParaRPr lang="en-US" sz="2800" dirty="0"/>
          </a:p>
        </p:txBody>
      </p:sp>
    </p:spTree>
    <p:extLst>
      <p:ext uri="{BB962C8B-B14F-4D97-AF65-F5344CB8AC3E}">
        <p14:creationId xmlns:p14="http://schemas.microsoft.com/office/powerpoint/2010/main" val="593643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flashback</a:t>
            </a:r>
            <a:endParaRPr lang="en-US" dirty="0"/>
          </a:p>
        </p:txBody>
      </p:sp>
      <p:sp>
        <p:nvSpPr>
          <p:cNvPr id="3" name="Content Placeholder 2"/>
          <p:cNvSpPr>
            <a:spLocks noGrp="1"/>
          </p:cNvSpPr>
          <p:nvPr>
            <p:ph idx="1"/>
          </p:nvPr>
        </p:nvSpPr>
        <p:spPr>
          <a:xfrm>
            <a:off x="1141413" y="2202287"/>
            <a:ext cx="9905998" cy="3588913"/>
          </a:xfrm>
        </p:spPr>
        <p:txBody>
          <a:bodyPr>
            <a:normAutofit/>
          </a:bodyPr>
          <a:lstStyle/>
          <a:p>
            <a:r>
              <a:rPr lang="en-US" sz="2400" dirty="0" smtClean="0"/>
              <a:t>Who is this flashback about? </a:t>
            </a:r>
          </a:p>
          <a:p>
            <a:r>
              <a:rPr lang="en-US" sz="2400" dirty="0" smtClean="0"/>
              <a:t>Is there any evidence of their relationship before this scene?</a:t>
            </a:r>
          </a:p>
          <a:p>
            <a:endParaRPr lang="en-US" sz="2400" dirty="0"/>
          </a:p>
          <a:p>
            <a:r>
              <a:rPr lang="en-US" sz="2400" dirty="0" smtClean="0"/>
              <a:t>On your paper: </a:t>
            </a:r>
          </a:p>
          <a:p>
            <a:pPr lvl="1"/>
            <a:r>
              <a:rPr lang="en-US" sz="2000" dirty="0" smtClean="0"/>
              <a:t>write down any actions, words, images, or phrases that connect </a:t>
            </a:r>
            <a:r>
              <a:rPr lang="en-US" sz="2000" dirty="0" err="1" smtClean="0"/>
              <a:t>katniss</a:t>
            </a:r>
            <a:r>
              <a:rPr lang="en-US" sz="2000" dirty="0" smtClean="0"/>
              <a:t> to </a:t>
            </a:r>
            <a:r>
              <a:rPr lang="en-US" sz="2000" dirty="0" err="1" smtClean="0"/>
              <a:t>peeta</a:t>
            </a:r>
            <a:r>
              <a:rPr lang="en-US" sz="2000" dirty="0" smtClean="0"/>
              <a:t> during this flashback (p. 26-33)</a:t>
            </a:r>
          </a:p>
          <a:p>
            <a:pPr lvl="1"/>
            <a:r>
              <a:rPr lang="en-US" sz="2000" dirty="0" smtClean="0"/>
              <a:t>Write down any conflict that is occurring during the flashback (label it internal or external)</a:t>
            </a:r>
          </a:p>
          <a:p>
            <a:endParaRPr lang="en-US" dirty="0"/>
          </a:p>
        </p:txBody>
      </p:sp>
    </p:spTree>
    <p:extLst>
      <p:ext uri="{BB962C8B-B14F-4D97-AF65-F5344CB8AC3E}">
        <p14:creationId xmlns:p14="http://schemas.microsoft.com/office/powerpoint/2010/main" val="1858412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the question in 3-5 sentences below your list of Conflict and connections:</a:t>
            </a:r>
            <a:endParaRPr lang="en-US" dirty="0"/>
          </a:p>
        </p:txBody>
      </p:sp>
      <p:sp>
        <p:nvSpPr>
          <p:cNvPr id="3" name="Content Placeholder 2"/>
          <p:cNvSpPr>
            <a:spLocks noGrp="1"/>
          </p:cNvSpPr>
          <p:nvPr>
            <p:ph idx="1"/>
          </p:nvPr>
        </p:nvSpPr>
        <p:spPr/>
        <p:txBody>
          <a:bodyPr>
            <a:normAutofit/>
          </a:bodyPr>
          <a:lstStyle/>
          <a:p>
            <a:r>
              <a:rPr lang="en-US" sz="2800" dirty="0">
                <a:effectLst/>
              </a:rPr>
              <a:t>Why does Collins put this flashback here, during the reaping? What does she explain to the reader by placing it here? </a:t>
            </a:r>
            <a:r>
              <a:rPr lang="en-US" sz="2800" dirty="0" smtClean="0">
                <a:effectLst/>
              </a:rPr>
              <a:t>How does it deepen internal conflict?</a:t>
            </a:r>
            <a:endParaRPr lang="en-US" sz="2800" dirty="0"/>
          </a:p>
        </p:txBody>
      </p:sp>
    </p:spTree>
    <p:extLst>
      <p:ext uri="{BB962C8B-B14F-4D97-AF65-F5344CB8AC3E}">
        <p14:creationId xmlns:p14="http://schemas.microsoft.com/office/powerpoint/2010/main" val="805167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read p. 49-52 on your own and answer the following questions:</a:t>
            </a:r>
            <a:endParaRPr lang="en-US" dirty="0"/>
          </a:p>
        </p:txBody>
      </p:sp>
      <p:sp>
        <p:nvSpPr>
          <p:cNvPr id="3" name="Content Placeholder 2"/>
          <p:cNvSpPr>
            <a:spLocks noGrp="1"/>
          </p:cNvSpPr>
          <p:nvPr>
            <p:ph idx="1"/>
          </p:nvPr>
        </p:nvSpPr>
        <p:spPr/>
        <p:txBody>
          <a:bodyPr/>
          <a:lstStyle/>
          <a:p>
            <a:r>
              <a:rPr lang="en-US" sz="2400" dirty="0">
                <a:effectLst/>
              </a:rPr>
              <a:t>1. When </a:t>
            </a:r>
            <a:r>
              <a:rPr lang="en-US" sz="2400" dirty="0" err="1">
                <a:effectLst/>
              </a:rPr>
              <a:t>Katniss</a:t>
            </a:r>
            <a:r>
              <a:rPr lang="en-US" sz="2400" dirty="0">
                <a:effectLst/>
              </a:rPr>
              <a:t> realizes that </a:t>
            </a:r>
            <a:r>
              <a:rPr lang="en-US" sz="2400" dirty="0" err="1">
                <a:effectLst/>
              </a:rPr>
              <a:t>Peeta</a:t>
            </a:r>
            <a:r>
              <a:rPr lang="en-US" sz="2400" dirty="0">
                <a:effectLst/>
              </a:rPr>
              <a:t> has been acting out of kindness, she becomes </a:t>
            </a:r>
            <a:r>
              <a:rPr lang="en-US" sz="2400" dirty="0" smtClean="0">
                <a:effectLst/>
              </a:rPr>
              <a:t>anxious and </a:t>
            </a:r>
            <a:r>
              <a:rPr lang="en-US" sz="2400" dirty="0">
                <a:effectLst/>
              </a:rPr>
              <a:t>disturbed. Why does this knowledge distress her, and what decision does she </a:t>
            </a:r>
            <a:r>
              <a:rPr lang="en-US" sz="2400" dirty="0" smtClean="0">
                <a:effectLst/>
              </a:rPr>
              <a:t>make regarding </a:t>
            </a:r>
            <a:r>
              <a:rPr lang="en-US" sz="2400" dirty="0">
                <a:effectLst/>
              </a:rPr>
              <a:t>it? Describe the symbolic action she takes after coming to her decision. </a:t>
            </a:r>
            <a:endParaRPr lang="en-US" sz="2400" dirty="0" smtClean="0">
              <a:effectLst/>
            </a:endParaRPr>
          </a:p>
          <a:p>
            <a:r>
              <a:rPr lang="en-US" sz="2400" dirty="0" smtClean="0">
                <a:effectLst/>
              </a:rPr>
              <a:t>2. why did Collins put this flashback here, right after she threw away the gift from the baker?</a:t>
            </a:r>
            <a:endParaRPr lang="en-US" sz="2400" dirty="0">
              <a:effectLst/>
            </a:endParaRPr>
          </a:p>
          <a:p>
            <a:endParaRPr lang="en-US" dirty="0"/>
          </a:p>
        </p:txBody>
      </p:sp>
    </p:spTree>
    <p:extLst>
      <p:ext uri="{BB962C8B-B14F-4D97-AF65-F5344CB8AC3E}">
        <p14:creationId xmlns:p14="http://schemas.microsoft.com/office/powerpoint/2010/main" val="15102427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1FEE2289-88FB-467C-9C9A-54F3C85768F0}"/>
    </a:ext>
  </a:extLst>
</a:theme>
</file>

<file path=docProps/app.xml><?xml version="1.0" encoding="utf-8"?>
<Properties xmlns="http://schemas.openxmlformats.org/officeDocument/2006/extended-properties" xmlns:vt="http://schemas.openxmlformats.org/officeDocument/2006/docPropsVTypes">
  <Template>TC103457485[[fn=Mesh]]</Template>
  <TotalTime>3469</TotalTime>
  <Words>1032</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vt:lpstr>
      <vt:lpstr>Mesh</vt:lpstr>
      <vt:lpstr>Flashback- a non linear plot line</vt:lpstr>
      <vt:lpstr>Why use flashback?</vt:lpstr>
      <vt:lpstr>Conflict:</vt:lpstr>
      <vt:lpstr>Conflict: internal</vt:lpstr>
      <vt:lpstr>Conflict: external</vt:lpstr>
      <vt:lpstr>Types of External conflict</vt:lpstr>
      <vt:lpstr>So the difference is…</vt:lpstr>
      <vt:lpstr>Let’s see if you can tell the difference!</vt:lpstr>
      <vt:lpstr>Conflict #1</vt:lpstr>
      <vt:lpstr>Conflict #2</vt:lpstr>
      <vt:lpstr>Conflict #3</vt:lpstr>
      <vt:lpstr>Back to flashback… remember flashback deepens internal conflict… </vt:lpstr>
      <vt:lpstr>flashback</vt:lpstr>
      <vt:lpstr>Answer the question in 3-5 sentences below your list of Conflict and connections:</vt:lpstr>
      <vt:lpstr>Now read p. 49-52 on your own and answer the following questions: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9/10 Warm up: look at your vocabulary list and create notecards for all the nouns.</dc:title>
  <dc:creator>Toy, Casey N</dc:creator>
  <cp:lastModifiedBy>Chapman, Elizabeth M</cp:lastModifiedBy>
  <cp:revision>19</cp:revision>
  <dcterms:created xsi:type="dcterms:W3CDTF">2013-09-09T20:46:22Z</dcterms:created>
  <dcterms:modified xsi:type="dcterms:W3CDTF">2014-09-18T22:57:05Z</dcterms:modified>
</cp:coreProperties>
</file>