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9" r:id="rId4"/>
    <p:sldId id="260" r:id="rId5"/>
    <p:sldId id="261" r:id="rId6"/>
    <p:sldId id="262" r:id="rId7"/>
    <p:sldId id="263" r:id="rId8"/>
    <p:sldId id="258" r:id="rId9"/>
    <p:sldId id="266" r:id="rId10"/>
    <p:sldId id="267" r:id="rId11"/>
    <p:sldId id="268" r:id="rId12"/>
    <p:sldId id="269" r:id="rId13"/>
    <p:sldId id="265" r:id="rId14"/>
    <p:sldId id="270" r:id="rId15"/>
    <p:sldId id="271" r:id="rId16"/>
    <p:sldId id="272" r:id="rId17"/>
    <p:sldId id="264"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Freeform 6"/>
          <p:cNvSpPr/>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10001" y="1449147"/>
            <a:ext cx="10572000" cy="2971051"/>
          </a:xfrm>
        </p:spPr>
        <p:txBody>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810001" y="5280847"/>
            <a:ext cx="10572000"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8B9EBBA-996F-894A-B54A-D6246ED52CEA}" type="datetimeFigureOut">
              <a:rPr lang="en-US" dirty="0"/>
              <a:pPr/>
              <a:t>4/29/2014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1"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447188"/>
            <a:ext cx="10571998" cy="97045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818712" y="2222287"/>
            <a:ext cx="10554574" cy="363651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B3A1323-8D79-1946-B0D7-40001CF92E9D}" type="datetimeFigureOut">
              <a:rPr lang="en-US" dirty="0"/>
              <a:pPr/>
              <a:t>4/29/2014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 name="Freeform 7"/>
          <p:cNvSpPr/>
          <p:nvPr/>
        </p:nvSpPr>
        <p:spPr bwMode="auto">
          <a:xfrm>
            <a:off x="0" y="1"/>
            <a:ext cx="12192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2951396"/>
            <a:ext cx="10561418" cy="1468800"/>
          </a:xfrm>
        </p:spPr>
        <p:txBody>
          <a:bodyPr anchor="b"/>
          <a:lstStyle>
            <a:lvl1pPr algn="r">
              <a:defRPr sz="4800" b="1" cap="none"/>
            </a:lvl1pPr>
          </a:lstStyle>
          <a:p>
            <a:r>
              <a:rPr lang="en-US" smtClean="0"/>
              <a:t>Click to edit Master title style</a:t>
            </a:r>
            <a:endParaRPr lang="en-US" dirty="0"/>
          </a:p>
        </p:txBody>
      </p:sp>
      <p:sp>
        <p:nvSpPr>
          <p:cNvPr id="3" name="Text Placeholder 2"/>
          <p:cNvSpPr>
            <a:spLocks noGrp="1"/>
          </p:cNvSpPr>
          <p:nvPr>
            <p:ph type="body" idx="1"/>
          </p:nvPr>
        </p:nvSpPr>
        <p:spPr>
          <a:xfrm>
            <a:off x="810000" y="5281201"/>
            <a:ext cx="10561418"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DFA1846-DA80-1C48-A609-854EA85C59AD}" type="datetimeFigureOut">
              <a:rPr lang="en-US" dirty="0"/>
              <a:pPr/>
              <a:t>4/29/2014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18712" y="2222287"/>
            <a:ext cx="5185873" cy="363876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7415" y="2222287"/>
            <a:ext cx="5194583" cy="3638764"/>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7302355-E14B-8545-A8F8-0FE83CC9D524}" type="datetimeFigureOut">
              <a:rPr lang="en-US" dirty="0"/>
              <a:pPr/>
              <a:t>4/29/2014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814728" y="2174875"/>
            <a:ext cx="5189857"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14729" y="2751138"/>
            <a:ext cx="5189856" cy="3109913"/>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7415" y="2174875"/>
            <a:ext cx="519458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7415" y="2751138"/>
            <a:ext cx="5194583" cy="3109913"/>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2640F58-564D-2B4F-AE67-E407BA4FCF45}" type="datetimeFigureOut">
              <a:rPr lang="en-US" dirty="0"/>
              <a:pPr/>
              <a:t>4/29/2014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F13A34C8-038E-2045-AF43-DF7DBB8E0E9E}" type="datetimeFigureOut">
              <a:rPr lang="en-US" dirty="0"/>
              <a:pPr/>
              <a:t>4/29/2014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18C68F-D26B-8F47-958C-23B49CF8A634}" type="datetimeFigureOut">
              <a:rPr lang="en-US" dirty="0"/>
              <a:pPr/>
              <a:t>4/29/2014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2" name="Freeform 6"/>
          <p:cNvSpPr>
            <a:spLocks noChangeAspect="1"/>
          </p:cNvSpPr>
          <p:nvPr/>
        </p:nvSpPr>
        <p:spPr bwMode="auto">
          <a:xfrm>
            <a:off x="1073151" y="446087"/>
            <a:ext cx="3547533"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073151" y="446088"/>
            <a:ext cx="3547533" cy="1618396"/>
          </a:xfrm>
        </p:spPr>
        <p:txBody>
          <a:bodyPr anchor="b"/>
          <a:lstStyle>
            <a:lvl1pPr algn="l">
              <a:defRPr sz="2000" b="1"/>
            </a:lvl1pPr>
          </a:lstStyle>
          <a:p>
            <a:r>
              <a:rPr lang="en-US" smtClean="0"/>
              <a:t>Click to edit Master title style</a:t>
            </a:r>
            <a:endParaRPr lang="en-US" dirty="0"/>
          </a:p>
        </p:txBody>
      </p:sp>
      <p:sp>
        <p:nvSpPr>
          <p:cNvPr id="3" name="Content Placeholder 2"/>
          <p:cNvSpPr>
            <a:spLocks noGrp="1"/>
          </p:cNvSpPr>
          <p:nvPr>
            <p:ph idx="1"/>
          </p:nvPr>
        </p:nvSpPr>
        <p:spPr>
          <a:xfrm>
            <a:off x="4855633" y="446088"/>
            <a:ext cx="6252633" cy="541496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073151" y="2260738"/>
            <a:ext cx="3547533"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0DF5E60-9974-AC48-9591-99C2BB44B7CF}" type="datetimeFigureOut">
              <a:rPr lang="en-US" dirty="0"/>
              <a:pPr/>
              <a:t>4/29/2014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4728" y="727522"/>
            <a:ext cx="4852988" cy="1617163"/>
          </a:xfrm>
        </p:spPr>
        <p:txBody>
          <a:bodyPr anchor="b">
            <a:normAutofit/>
          </a:bodyPr>
          <a:lstStyle>
            <a:lvl1pPr algn="l">
              <a:defRPr sz="2400" b="0"/>
            </a:lvl1pPr>
          </a:lstStyle>
          <a:p>
            <a:r>
              <a:rPr lang="en-US" smtClean="0"/>
              <a:t>Click to edit Master title style</a:t>
            </a:r>
            <a:endParaRPr lang="en-US" dirty="0"/>
          </a:p>
        </p:txBody>
      </p:sp>
      <p:sp>
        <p:nvSpPr>
          <p:cNvPr id="9" name="Picture Placeholder 11"/>
          <p:cNvSpPr>
            <a:spLocks noGrp="1" noChangeAspect="1"/>
          </p:cNvSpPr>
          <p:nvPr>
            <p:ph type="pic" sz="quarter" idx="13"/>
          </p:nvPr>
        </p:nvSpPr>
        <p:spPr bwMode="auto">
          <a:xfrm>
            <a:off x="6098117" y="0"/>
            <a:ext cx="6093883"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en-US" smtClean="0"/>
              <a:t>Click icon to add picture</a:t>
            </a:r>
            <a:endParaRPr lang="en-US" dirty="0"/>
          </a:p>
        </p:txBody>
      </p:sp>
      <p:sp>
        <p:nvSpPr>
          <p:cNvPr id="4" name="Text Placeholder 3"/>
          <p:cNvSpPr>
            <a:spLocks noGrp="1"/>
          </p:cNvSpPr>
          <p:nvPr>
            <p:ph type="body" sz="half" idx="2"/>
          </p:nvPr>
        </p:nvSpPr>
        <p:spPr>
          <a:xfrm>
            <a:off x="814728" y="2344684"/>
            <a:ext cx="485298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3885810" y="6041362"/>
            <a:ext cx="976879" cy="365125"/>
          </a:xfrm>
        </p:spPr>
        <p:txBody>
          <a:bodyPr/>
          <a:lstStyle/>
          <a:p>
            <a:fld id="{18C79C5D-2A6F-F04D-97DA-BEF2467B64E4}" type="datetimeFigureOut">
              <a:rPr lang="en-US" dirty="0"/>
              <a:pPr/>
              <a:t>4/29/2014</a:t>
            </a:fld>
            <a:endParaRPr lang="en-US" dirty="0"/>
          </a:p>
        </p:txBody>
      </p:sp>
      <p:sp>
        <p:nvSpPr>
          <p:cNvPr id="6" name="Footer Placeholder 5"/>
          <p:cNvSpPr>
            <a:spLocks noGrp="1"/>
          </p:cNvSpPr>
          <p:nvPr>
            <p:ph type="ftr" sz="quarter" idx="11"/>
          </p:nvPr>
        </p:nvSpPr>
        <p:spPr>
          <a:xfrm>
            <a:off x="590396" y="6041362"/>
            <a:ext cx="3295413" cy="365125"/>
          </a:xfrm>
        </p:spPr>
        <p:txBody>
          <a:bodyPr/>
          <a:lstStyle/>
          <a:p>
            <a:endParaRPr lang="en-US" dirty="0"/>
          </a:p>
        </p:txBody>
      </p:sp>
      <p:sp>
        <p:nvSpPr>
          <p:cNvPr id="7" name="Slide Number Placeholder 6"/>
          <p:cNvSpPr>
            <a:spLocks noGrp="1"/>
          </p:cNvSpPr>
          <p:nvPr>
            <p:ph type="sldNum" sz="quarter" idx="12"/>
          </p:nvPr>
        </p:nvSpPr>
        <p:spPr>
          <a:xfrm>
            <a:off x="4862689" y="5915888"/>
            <a:ext cx="1062155" cy="490599"/>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0000" y="4800600"/>
            <a:ext cx="10561418" cy="566738"/>
          </a:xfrm>
        </p:spPr>
        <p:txBody>
          <a:bodyPr anchor="b">
            <a:normAutofit/>
          </a:bodyPr>
          <a:lstStyle>
            <a:lvl1pPr algn="l">
              <a:defRPr sz="2400" b="0"/>
            </a:lvl1pPr>
          </a:lstStyle>
          <a:p>
            <a:r>
              <a:rPr lang="en-US" smtClean="0"/>
              <a:t>Click to edit Master title style</a:t>
            </a:r>
            <a:endParaRPr lang="en-US" dirty="0"/>
          </a:p>
        </p:txBody>
      </p:sp>
      <p:sp>
        <p:nvSpPr>
          <p:cNvPr id="15" name="Picture Placeholder 14"/>
          <p:cNvSpPr>
            <a:spLocks noGrp="1" noChangeAspect="1"/>
          </p:cNvSpPr>
          <p:nvPr>
            <p:ph type="pic" sz="quarter" idx="13"/>
          </p:nvPr>
        </p:nvSpPr>
        <p:spPr bwMode="auto">
          <a:xfrm>
            <a:off x="0" y="0"/>
            <a:ext cx="12192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en-US" smtClean="0"/>
              <a:t>Click icon to add picture</a:t>
            </a:r>
            <a:endParaRPr lang="en-US" dirty="0"/>
          </a:p>
        </p:txBody>
      </p:sp>
      <p:sp>
        <p:nvSpPr>
          <p:cNvPr id="4" name="Text Placeholder 3"/>
          <p:cNvSpPr>
            <a:spLocks noGrp="1"/>
          </p:cNvSpPr>
          <p:nvPr>
            <p:ph type="body" sz="half" idx="2"/>
          </p:nvPr>
        </p:nvSpPr>
        <p:spPr>
          <a:xfrm>
            <a:off x="810000" y="5367338"/>
            <a:ext cx="10561418"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8C79C5D-2A6F-F04D-97DA-BEF2467B64E4}" type="datetimeFigureOut">
              <a:rPr lang="en-US" dirty="0"/>
              <a:pPr/>
              <a:t>4/29/2014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8" name="Freeform 6"/>
          <p:cNvSpPr>
            <a:spLocks noChangeAspect="1"/>
          </p:cNvSpPr>
          <p:nvPr/>
        </p:nvSpPr>
        <p:spPr bwMode="auto">
          <a:xfrm>
            <a:off x="631697" y="1081456"/>
            <a:ext cx="6332416"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50985" y="1238502"/>
            <a:ext cx="5893840" cy="2645912"/>
          </a:xfrm>
        </p:spPr>
        <p:txBody>
          <a:bodyPr anchor="b"/>
          <a:lstStyle>
            <a:lvl1pPr algn="l">
              <a:defRPr sz="4200" b="1" cap="none"/>
            </a:lvl1pPr>
          </a:lstStyle>
          <a:p>
            <a:r>
              <a:rPr lang="en-US" smtClean="0"/>
              <a:t>Click to edit Master title style</a:t>
            </a:r>
            <a:endParaRPr lang="en-US" dirty="0"/>
          </a:p>
        </p:txBody>
      </p:sp>
      <p:sp>
        <p:nvSpPr>
          <p:cNvPr id="3" name="Text Placeholder 2"/>
          <p:cNvSpPr>
            <a:spLocks noGrp="1"/>
          </p:cNvSpPr>
          <p:nvPr>
            <p:ph type="body" idx="1"/>
          </p:nvPr>
        </p:nvSpPr>
        <p:spPr>
          <a:xfrm>
            <a:off x="853190" y="4443680"/>
            <a:ext cx="5891636"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9" name="Text Placeholder 5"/>
          <p:cNvSpPr>
            <a:spLocks noGrp="1"/>
          </p:cNvSpPr>
          <p:nvPr>
            <p:ph type="body" sz="quarter" idx="16"/>
          </p:nvPr>
        </p:nvSpPr>
        <p:spPr>
          <a:xfrm>
            <a:off x="7574642" y="1081456"/>
            <a:ext cx="3810001" cy="4075465"/>
          </a:xfrm>
        </p:spPr>
        <p:txBody>
          <a:bodyPr anchor="t"/>
          <a:lstStyle>
            <a:lvl1pPr marL="0" indent="0">
              <a:buFontTx/>
              <a:buNone/>
              <a:defRPr/>
            </a:lvl1pPr>
          </a:lstStyle>
          <a:p>
            <a:pPr lvl="0"/>
            <a:r>
              <a:rPr lang="en-US" smtClean="0"/>
              <a:t>Click to edit Master text styles</a:t>
            </a:r>
          </a:p>
        </p:txBody>
      </p:sp>
      <p:sp>
        <p:nvSpPr>
          <p:cNvPr id="4" name="Date Placeholder 3"/>
          <p:cNvSpPr>
            <a:spLocks noGrp="1"/>
          </p:cNvSpPr>
          <p:nvPr>
            <p:ph type="dt" sz="half" idx="10"/>
          </p:nvPr>
        </p:nvSpPr>
        <p:spPr/>
        <p:txBody>
          <a:bodyPr/>
          <a:lstStyle/>
          <a:p>
            <a:fld id="{8DFA1846-DA80-1C48-A609-854EA85C59AD}" type="datetimeFigureOut">
              <a:rPr lang="en-US" dirty="0"/>
              <a:pPr/>
              <a:t>4/29/2014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9" name="Freeform 6"/>
          <p:cNvSpPr>
            <a:spLocks noChangeAspect="1"/>
          </p:cNvSpPr>
          <p:nvPr/>
        </p:nvSpPr>
        <p:spPr bwMode="auto">
          <a:xfrm>
            <a:off x="1140884" y="2286585"/>
            <a:ext cx="4895115"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357089" y="2435957"/>
            <a:ext cx="4382521" cy="2007789"/>
          </a:xfrm>
        </p:spPr>
        <p:txBody>
          <a:bodyPr/>
          <a:lstStyle>
            <a:lvl1pPr>
              <a:defRPr sz="3200"/>
            </a:lvl1pPr>
          </a:lstStyle>
          <a:p>
            <a:r>
              <a:rPr lang="en-US" smtClean="0"/>
              <a:t>Click to edit Master title style</a:t>
            </a:r>
            <a:endParaRPr lang="en-US" dirty="0"/>
          </a:p>
        </p:txBody>
      </p:sp>
      <p:sp>
        <p:nvSpPr>
          <p:cNvPr id="6" name="Text Placeholder 5"/>
          <p:cNvSpPr>
            <a:spLocks noGrp="1"/>
          </p:cNvSpPr>
          <p:nvPr>
            <p:ph type="body" sz="quarter" idx="16"/>
          </p:nvPr>
        </p:nvSpPr>
        <p:spPr>
          <a:xfrm>
            <a:off x="6156000" y="2286000"/>
            <a:ext cx="4880300" cy="2295525"/>
          </a:xfrm>
        </p:spPr>
        <p:txBody>
          <a:bodyPr anchor="t"/>
          <a:lstStyle>
            <a:lvl1pPr marL="0" indent="0">
              <a:buFontTx/>
              <a:buNone/>
              <a:defRPr/>
            </a:lvl1pPr>
          </a:lstStyle>
          <a:p>
            <a:pPr lvl="0"/>
            <a:r>
              <a:rPr lang="en-US" smtClean="0"/>
              <a:t>Click to edit Master text styles</a:t>
            </a:r>
          </a:p>
        </p:txBody>
      </p:sp>
      <p:sp>
        <p:nvSpPr>
          <p:cNvPr id="2" name="Date Placeholder 1"/>
          <p:cNvSpPr>
            <a:spLocks noGrp="1"/>
          </p:cNvSpPr>
          <p:nvPr>
            <p:ph type="dt" sz="half" idx="10"/>
          </p:nvPr>
        </p:nvSpPr>
        <p:spPr/>
        <p:txBody>
          <a:bodyPr/>
          <a:lstStyle/>
          <a:p>
            <a:fld id="{FBF54567-0DE4-3F47-BF90-CB84690072F9}" type="datetimeFigureOut">
              <a:rPr lang="en-US" dirty="0"/>
              <a:pPr/>
              <a:t>4/29/2014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6C52C72-DE31-F449-A4ED-4C594FD91407}" type="datetimeFigureOut">
              <a:rPr lang="en-US" dirty="0"/>
              <a:pPr/>
              <a:t>4/29/2014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2" name="Freeform 6"/>
          <p:cNvSpPr>
            <a:spLocks noChangeAspect="1"/>
          </p:cNvSpPr>
          <p:nvPr/>
        </p:nvSpPr>
        <p:spPr bwMode="auto">
          <a:xfrm>
            <a:off x="7669651" y="446089"/>
            <a:ext cx="4522349"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183540" y="586171"/>
            <a:ext cx="2494791" cy="513479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10001" y="446089"/>
            <a:ext cx="6611540" cy="5414962"/>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D62726E-379B-B349-9EED-81ED093FA806}" type="datetimeFigureOut">
              <a:rPr lang="en-US" dirty="0"/>
              <a:pPr/>
              <a:t>4/29/2014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0000" y="447188"/>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10000" y="2184401"/>
            <a:ext cx="10563285"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3"/>
          </p:nvPr>
        </p:nvSpPr>
        <p:spPr>
          <a:xfrm>
            <a:off x="451514" y="6041362"/>
            <a:ext cx="8644320" cy="365125"/>
          </a:xfrm>
          <a:prstGeom prst="rect">
            <a:avLst/>
          </a:prstGeom>
        </p:spPr>
        <p:txBody>
          <a:bodyPr vert="horz" lIns="91440" tIns="45720" rIns="91440" bIns="45720" rtlCol="0" anchor="b"/>
          <a:lstStyle>
            <a:lvl1pPr algn="l">
              <a:defRPr sz="900">
                <a:solidFill>
                  <a:schemeClr val="tx1"/>
                </a:solidFill>
              </a:defRPr>
            </a:lvl1pPr>
          </a:lstStyle>
          <a:p>
            <a:endParaRPr lang="en-US" dirty="0"/>
          </a:p>
        </p:txBody>
      </p:sp>
      <p:sp>
        <p:nvSpPr>
          <p:cNvPr id="4" name="Date Placeholder 3"/>
          <p:cNvSpPr>
            <a:spLocks noGrp="1"/>
          </p:cNvSpPr>
          <p:nvPr>
            <p:ph type="dt" sz="half" idx="2"/>
          </p:nvPr>
        </p:nvSpPr>
        <p:spPr>
          <a:xfrm>
            <a:off x="9334626" y="6041362"/>
            <a:ext cx="1343706" cy="365125"/>
          </a:xfrm>
          <a:prstGeom prst="rect">
            <a:avLst/>
          </a:prstGeom>
        </p:spPr>
        <p:txBody>
          <a:bodyPr vert="horz" lIns="91440" tIns="45720" rIns="91440" bIns="45720" rtlCol="0" anchor="b"/>
          <a:lstStyle>
            <a:lvl1pPr algn="r">
              <a:defRPr sz="900">
                <a:solidFill>
                  <a:schemeClr val="tx1"/>
                </a:solidFill>
              </a:defRPr>
            </a:lvl1pPr>
          </a:lstStyle>
          <a:p>
            <a:fld id="{09B482E8-6E0E-1B4F-B1FD-C69DB9E858D9}" type="datetimeFigureOut">
              <a:rPr lang="en-US" dirty="0"/>
              <a:pPr/>
              <a:t>4/29/2014</a:t>
            </a:fld>
            <a:endParaRPr lang="en-US" dirty="0"/>
          </a:p>
        </p:txBody>
      </p:sp>
      <p:sp>
        <p:nvSpPr>
          <p:cNvPr id="6" name="Slide Number Placeholder 5"/>
          <p:cNvSpPr>
            <a:spLocks noGrp="1"/>
          </p:cNvSpPr>
          <p:nvPr>
            <p:ph type="sldNum" sz="quarter" idx="4"/>
          </p:nvPr>
        </p:nvSpPr>
        <p:spPr>
          <a:xfrm>
            <a:off x="10678331" y="5915888"/>
            <a:ext cx="1062155" cy="490599"/>
          </a:xfrm>
          <a:prstGeom prst="rect">
            <a:avLst/>
          </a:prstGeom>
        </p:spPr>
        <p:txBody>
          <a:bodyPr vert="horz" lIns="91440" tIns="45720" rIns="91440" bIns="10800" rtlCol="0" anchor="b"/>
          <a:lstStyle>
            <a:lvl1pPr algn="r">
              <a:defRPr sz="2000">
                <a:solidFill>
                  <a:schemeClr val="accent1"/>
                </a:solidFill>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3" r:id="rId9"/>
    <p:sldLayoutId id="2147483657" r:id="rId10"/>
    <p:sldLayoutId id="2147483666" r:id="rId11"/>
    <p:sldLayoutId id="2147483661" r:id="rId12"/>
    <p:sldLayoutId id="2147483658" r:id="rId13"/>
    <p:sldLayoutId id="2147483659" r:id="rId14"/>
  </p:sldLayoutIdLst>
  <p:hf sldNum="0" hdr="0" ftr="0" dt="0"/>
  <p:txStyles>
    <p:title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2.gif"/><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www.bard.org/education/studyguides/Midsummer/audiences.html#.U1hH5vldWSp"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Poetry Study – Shakespeare and Hip-Hop</a:t>
            </a:r>
            <a:endParaRPr lang="en-US" dirty="0"/>
          </a:p>
        </p:txBody>
      </p:sp>
      <p:sp>
        <p:nvSpPr>
          <p:cNvPr id="3" name="Subtitle 2"/>
          <p:cNvSpPr>
            <a:spLocks noGrp="1"/>
          </p:cNvSpPr>
          <p:nvPr>
            <p:ph type="subTitle" idx="1"/>
          </p:nvPr>
        </p:nvSpPr>
        <p:spPr/>
        <p:txBody>
          <a:bodyPr>
            <a:noAutofit/>
          </a:bodyPr>
          <a:lstStyle/>
          <a:p>
            <a:r>
              <a:rPr lang="en-US" sz="3200" dirty="0" smtClean="0"/>
              <a:t>A PowerPoint essay and </a:t>
            </a:r>
            <a:r>
              <a:rPr lang="en-US" sz="3200" smtClean="0"/>
              <a:t>lesson </a:t>
            </a:r>
            <a:r>
              <a:rPr lang="en-US" sz="3200" smtClean="0"/>
              <a:t>from</a:t>
            </a:r>
            <a:r>
              <a:rPr lang="en-US" sz="3200" smtClean="0"/>
              <a:t> </a:t>
            </a:r>
            <a:r>
              <a:rPr lang="en-US" sz="3200" dirty="0" smtClean="0"/>
              <a:t>Ms. Chapman.</a:t>
            </a:r>
            <a:endParaRPr lang="en-US" sz="3200" dirty="0"/>
          </a:p>
        </p:txBody>
      </p:sp>
    </p:spTree>
    <p:extLst>
      <p:ext uri="{BB962C8B-B14F-4D97-AF65-F5344CB8AC3E}">
        <p14:creationId xmlns:p14="http://schemas.microsoft.com/office/powerpoint/2010/main" val="412701046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6519" y="447187"/>
            <a:ext cx="11397802" cy="1510401"/>
          </a:xfrm>
        </p:spPr>
        <p:txBody>
          <a:bodyPr/>
          <a:lstStyle/>
          <a:p>
            <a:r>
              <a:rPr lang="en-US" dirty="0" smtClean="0"/>
              <a:t>When I was growing up, I thought the only people who really liked Shakespeare were a bunch of jerks.</a:t>
            </a:r>
            <a:endParaRPr lang="en-US" dirty="0"/>
          </a:p>
        </p:txBody>
      </p:sp>
      <p:pic>
        <p:nvPicPr>
          <p:cNvPr id="4" name="Picture 3"/>
          <p:cNvPicPr>
            <a:picLocks noChangeAspect="1"/>
          </p:cNvPicPr>
          <p:nvPr/>
        </p:nvPicPr>
        <p:blipFill>
          <a:blip r:embed="rId2"/>
          <a:stretch>
            <a:fillRect/>
          </a:stretch>
        </p:blipFill>
        <p:spPr>
          <a:xfrm>
            <a:off x="5235128" y="4433553"/>
            <a:ext cx="1590675" cy="2152650"/>
          </a:xfrm>
          <a:prstGeom prst="rect">
            <a:avLst/>
          </a:prstGeom>
        </p:spPr>
      </p:pic>
      <p:pic>
        <p:nvPicPr>
          <p:cNvPr id="7" name="Picture 6"/>
          <p:cNvPicPr>
            <a:picLocks noChangeAspect="1"/>
          </p:cNvPicPr>
          <p:nvPr/>
        </p:nvPicPr>
        <p:blipFill>
          <a:blip r:embed="rId3"/>
          <a:stretch>
            <a:fillRect/>
          </a:stretch>
        </p:blipFill>
        <p:spPr>
          <a:xfrm>
            <a:off x="180302" y="3979573"/>
            <a:ext cx="1831356" cy="2606630"/>
          </a:xfrm>
          <a:prstGeom prst="rect">
            <a:avLst/>
          </a:prstGeom>
        </p:spPr>
      </p:pic>
      <p:sp>
        <p:nvSpPr>
          <p:cNvPr id="8" name="Rounded Rectangular Callout 7"/>
          <p:cNvSpPr/>
          <p:nvPr/>
        </p:nvSpPr>
        <p:spPr>
          <a:xfrm>
            <a:off x="1728324" y="2305317"/>
            <a:ext cx="2611856" cy="2408351"/>
          </a:xfrm>
          <a:prstGeom prst="wedgeRoundRectCallout">
            <a:avLst>
              <a:gd name="adj1" fmla="val -50837"/>
              <a:gd name="adj2" fmla="val 76384"/>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My soul is so dark… Shakespeare is the only one who understands me… I’m going to write two lines of his poetry that I found on the Internet on my binder in Sharpie.</a:t>
            </a:r>
            <a:endParaRPr lang="en-US" sz="1600" dirty="0"/>
          </a:p>
        </p:txBody>
      </p:sp>
      <p:pic>
        <p:nvPicPr>
          <p:cNvPr id="9" name="Picture 8"/>
          <p:cNvPicPr>
            <a:picLocks noChangeAspect="1"/>
          </p:cNvPicPr>
          <p:nvPr/>
        </p:nvPicPr>
        <p:blipFill>
          <a:blip r:embed="rId4"/>
          <a:stretch>
            <a:fillRect/>
          </a:stretch>
        </p:blipFill>
        <p:spPr>
          <a:xfrm>
            <a:off x="8633036" y="4155239"/>
            <a:ext cx="3241285" cy="2430964"/>
          </a:xfrm>
          <a:prstGeom prst="rect">
            <a:avLst/>
          </a:prstGeom>
        </p:spPr>
      </p:pic>
      <p:sp>
        <p:nvSpPr>
          <p:cNvPr id="10" name="Rounded Rectangular Callout 9"/>
          <p:cNvSpPr/>
          <p:nvPr/>
        </p:nvSpPr>
        <p:spPr>
          <a:xfrm>
            <a:off x="4932608" y="2099256"/>
            <a:ext cx="2730321" cy="1880317"/>
          </a:xfrm>
          <a:prstGeom prst="wedgeRoundRectCallout">
            <a:avLst>
              <a:gd name="adj1" fmla="val -20306"/>
              <a:gd name="adj2" fmla="val 89897"/>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err="1" smtClean="0"/>
              <a:t>Hra</a:t>
            </a:r>
            <a:r>
              <a:rPr lang="en-US" sz="1400" dirty="0" smtClean="0"/>
              <a:t>, ha-ha, Shakespeare, what a wit! Although you probably wouldn’t appreciate him, because you’re not as intelligent and ancient as I am. Pass the Grey </a:t>
            </a:r>
            <a:r>
              <a:rPr lang="en-US" sz="1400" dirty="0" err="1" smtClean="0"/>
              <a:t>Poupon</a:t>
            </a:r>
            <a:r>
              <a:rPr lang="en-US" sz="1400" dirty="0" smtClean="0"/>
              <a:t>!</a:t>
            </a:r>
            <a:endParaRPr lang="en-US" sz="1400" dirty="0"/>
          </a:p>
        </p:txBody>
      </p:sp>
      <p:sp>
        <p:nvSpPr>
          <p:cNvPr id="11" name="Rounded Rectangular Callout 10"/>
          <p:cNvSpPr/>
          <p:nvPr/>
        </p:nvSpPr>
        <p:spPr>
          <a:xfrm>
            <a:off x="8538693" y="2305317"/>
            <a:ext cx="3335628" cy="1159098"/>
          </a:xfrm>
          <a:prstGeom prst="wedgeRoundRectCallout">
            <a:avLst>
              <a:gd name="adj1" fmla="val -10408"/>
              <a:gd name="adj2" fmla="val 134722"/>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I’m wearing ridiculous pants.</a:t>
            </a:r>
            <a:endParaRPr lang="en-US" dirty="0"/>
          </a:p>
        </p:txBody>
      </p:sp>
    </p:spTree>
    <p:extLst>
      <p:ext uri="{BB962C8B-B14F-4D97-AF65-F5344CB8AC3E}">
        <p14:creationId xmlns:p14="http://schemas.microsoft.com/office/powerpoint/2010/main" val="1861029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76519" y="447187"/>
            <a:ext cx="11397802" cy="1510401"/>
          </a:xfrm>
          <a:prstGeom prst="rect">
            <a:avLst/>
          </a:prstGeom>
        </p:spPr>
        <p:txBody>
          <a:bodyPr/>
          <a:lst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200" dirty="0" smtClean="0"/>
              <a:t>Basically, I thought Shakespeare’s works were way overrated because of the culture of adulation that surrounded them. I felt like the hyperbole used to describe him couldn’t be genuine.</a:t>
            </a:r>
          </a:p>
          <a:p>
            <a:endParaRPr lang="en-US" sz="3200" dirty="0"/>
          </a:p>
          <a:p>
            <a:endParaRPr lang="en-US" sz="3200" dirty="0" smtClean="0"/>
          </a:p>
          <a:p>
            <a:endParaRPr lang="en-US" sz="3200" dirty="0"/>
          </a:p>
          <a:p>
            <a:endParaRPr lang="en-US" sz="3200" dirty="0" smtClean="0"/>
          </a:p>
          <a:p>
            <a:endParaRPr lang="en-US" sz="3200" dirty="0" smtClean="0"/>
          </a:p>
          <a:p>
            <a:endParaRPr lang="en-US" sz="3200" dirty="0"/>
          </a:p>
          <a:p>
            <a:r>
              <a:rPr lang="en-US" sz="3200" dirty="0" smtClean="0"/>
              <a:t>Of course, I hadn’t actually read any Shakespeare at this point in my life….</a:t>
            </a:r>
            <a:endParaRPr lang="en-US" sz="3200" dirty="0"/>
          </a:p>
        </p:txBody>
      </p:sp>
      <p:sp>
        <p:nvSpPr>
          <p:cNvPr id="3" name="Explosion 2 2"/>
          <p:cNvSpPr/>
          <p:nvPr/>
        </p:nvSpPr>
        <p:spPr>
          <a:xfrm rot="21031462">
            <a:off x="180304" y="2537138"/>
            <a:ext cx="3902299" cy="2756079"/>
          </a:xfrm>
          <a:prstGeom prst="irregularSeal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The best writer of the English language!</a:t>
            </a:r>
            <a:endParaRPr lang="en-US" dirty="0"/>
          </a:p>
        </p:txBody>
      </p:sp>
      <p:sp>
        <p:nvSpPr>
          <p:cNvPr id="4" name="16-Point Star 3"/>
          <p:cNvSpPr/>
          <p:nvPr/>
        </p:nvSpPr>
        <p:spPr>
          <a:xfrm>
            <a:off x="4230475" y="2537522"/>
            <a:ext cx="3316310" cy="2756079"/>
          </a:xfrm>
          <a:prstGeom prst="star1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 person who hasn’t read Shakespeare can’t claim to be educated.</a:t>
            </a:r>
            <a:endParaRPr lang="en-US" dirty="0"/>
          </a:p>
        </p:txBody>
      </p:sp>
      <p:sp>
        <p:nvSpPr>
          <p:cNvPr id="5" name="Explosion 1 4"/>
          <p:cNvSpPr/>
          <p:nvPr/>
        </p:nvSpPr>
        <p:spPr>
          <a:xfrm rot="568796">
            <a:off x="7753082" y="2034861"/>
            <a:ext cx="4365937" cy="3503054"/>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Whenever I am struggling with life, I just turn to Shakespeare’s wisdom.</a:t>
            </a:r>
            <a:endParaRPr lang="en-US" dirty="0"/>
          </a:p>
        </p:txBody>
      </p:sp>
    </p:spTree>
    <p:extLst>
      <p:ext uri="{BB962C8B-B14F-4D97-AF65-F5344CB8AC3E}">
        <p14:creationId xmlns:p14="http://schemas.microsoft.com/office/powerpoint/2010/main" val="3091302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0000" y="447187"/>
            <a:ext cx="10571998" cy="1458885"/>
          </a:xfrm>
        </p:spPr>
        <p:txBody>
          <a:bodyPr/>
          <a:lstStyle/>
          <a:p>
            <a:r>
              <a:rPr lang="en-US" dirty="0" smtClean="0"/>
              <a:t>Another person whom I thought was a jerk was my freshman biology teacher. (An opinion I stand by, 13 years later.)</a:t>
            </a:r>
            <a:endParaRPr lang="en-US" dirty="0"/>
          </a:p>
        </p:txBody>
      </p:sp>
      <p:pic>
        <p:nvPicPr>
          <p:cNvPr id="1026" name="Picture 2" descr="http://4.bp.blogspot.com/-mWtpCfBfdWc/TaPO8nBUrhI/AAAAAAAADAg/X6OapQK1d1Y/s400/ner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0273" y="2745458"/>
            <a:ext cx="2714625" cy="3429001"/>
          </a:xfrm>
          <a:prstGeom prst="rect">
            <a:avLst/>
          </a:prstGeom>
          <a:noFill/>
          <a:extLst>
            <a:ext uri="{909E8E84-426E-40DD-AFC4-6F175D3DCCD1}">
              <a14:hiddenFill xmlns:a14="http://schemas.microsoft.com/office/drawing/2010/main">
                <a:solidFill>
                  <a:srgbClr val="FFFFFF"/>
                </a:solidFill>
              </a14:hiddenFill>
            </a:ext>
          </a:extLst>
        </p:spPr>
      </p:pic>
      <p:sp>
        <p:nvSpPr>
          <p:cNvPr id="4" name="Rounded Rectangular Callout 3"/>
          <p:cNvSpPr/>
          <p:nvPr/>
        </p:nvSpPr>
        <p:spPr>
          <a:xfrm>
            <a:off x="3322749" y="2369713"/>
            <a:ext cx="3284113" cy="1777284"/>
          </a:xfrm>
          <a:prstGeom prst="wedgeRoundRectCallout">
            <a:avLst>
              <a:gd name="adj1" fmla="val -67910"/>
              <a:gd name="adj2" fmla="val 41570"/>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I don’t know why they call it rap </a:t>
            </a:r>
            <a:r>
              <a:rPr lang="en-US" i="1" dirty="0" smtClean="0"/>
              <a:t>music</a:t>
            </a:r>
            <a:r>
              <a:rPr lang="en-US" dirty="0" smtClean="0"/>
              <a:t>. There’s no music – just a bunch of thugs shouting.*</a:t>
            </a:r>
            <a:endParaRPr lang="en-US" dirty="0"/>
          </a:p>
        </p:txBody>
      </p:sp>
      <p:sp>
        <p:nvSpPr>
          <p:cNvPr id="5" name="TextBox 4"/>
          <p:cNvSpPr txBox="1"/>
          <p:nvPr/>
        </p:nvSpPr>
        <p:spPr>
          <a:xfrm>
            <a:off x="3915178" y="4450947"/>
            <a:ext cx="7585656" cy="2031325"/>
          </a:xfrm>
          <a:prstGeom prst="rect">
            <a:avLst/>
          </a:prstGeom>
          <a:noFill/>
        </p:spPr>
        <p:txBody>
          <a:bodyPr wrap="square" rtlCol="0">
            <a:spAutoFit/>
          </a:bodyPr>
          <a:lstStyle/>
          <a:p>
            <a:r>
              <a:rPr lang="en-US" dirty="0" smtClean="0"/>
              <a:t>*If you are wondering what Mr. </a:t>
            </a:r>
            <a:r>
              <a:rPr lang="en-US" dirty="0" err="1" smtClean="0"/>
              <a:t>Shofner’s</a:t>
            </a:r>
            <a:r>
              <a:rPr lang="en-US" dirty="0" smtClean="0"/>
              <a:t> opinions on rap have to do with biology, the answer is nothing. Other nuggets of wisdom Mr. </a:t>
            </a:r>
            <a:r>
              <a:rPr lang="en-US" dirty="0" err="1" smtClean="0"/>
              <a:t>Shofner</a:t>
            </a:r>
            <a:r>
              <a:rPr lang="en-US" dirty="0" smtClean="0"/>
              <a:t> shared with us included: 1) the country was going to fall apart if Al Gore was elected President, 2) those of us who celebrated Halloween would probably wind up in Hell, 3) being gay was unnatural and wrong. Also, he told us that evolution was scientifically impossible.</a:t>
            </a:r>
            <a:endParaRPr lang="en-US" dirty="0"/>
          </a:p>
        </p:txBody>
      </p:sp>
      <p:cxnSp>
        <p:nvCxnSpPr>
          <p:cNvPr id="7" name="Straight Arrow Connector 6"/>
          <p:cNvCxnSpPr/>
          <p:nvPr/>
        </p:nvCxnSpPr>
        <p:spPr>
          <a:xfrm flipH="1">
            <a:off x="6503831" y="2792144"/>
            <a:ext cx="940158" cy="257577"/>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7708005" y="2266682"/>
            <a:ext cx="3457977" cy="1600438"/>
          </a:xfrm>
          <a:prstGeom prst="rect">
            <a:avLst/>
          </a:prstGeom>
          <a:noFill/>
        </p:spPr>
        <p:txBody>
          <a:bodyPr wrap="square" rtlCol="0">
            <a:spAutoFit/>
          </a:bodyPr>
          <a:lstStyle/>
          <a:p>
            <a:r>
              <a:rPr lang="en-US" sz="1400" dirty="0" smtClean="0"/>
              <a:t>And here, Mr. </a:t>
            </a:r>
            <a:r>
              <a:rPr lang="en-US" sz="1400" dirty="0" err="1" smtClean="0"/>
              <a:t>Shofner</a:t>
            </a:r>
            <a:r>
              <a:rPr lang="en-US" sz="1400" dirty="0" smtClean="0"/>
              <a:t> would do what I knew even then was a very stupid, racist impression of how he thought rappers talked and walked, pretending that his pants were sagging and throwing made-up gang signs. I despised that man so much.</a:t>
            </a:r>
            <a:endParaRPr lang="en-US" sz="1400" dirty="0"/>
          </a:p>
        </p:txBody>
      </p:sp>
      <p:sp>
        <p:nvSpPr>
          <p:cNvPr id="9" name="TextBox 8"/>
          <p:cNvSpPr txBox="1"/>
          <p:nvPr/>
        </p:nvSpPr>
        <p:spPr>
          <a:xfrm>
            <a:off x="400273" y="6205273"/>
            <a:ext cx="3038386" cy="584775"/>
          </a:xfrm>
          <a:prstGeom prst="rect">
            <a:avLst/>
          </a:prstGeom>
          <a:noFill/>
        </p:spPr>
        <p:txBody>
          <a:bodyPr wrap="square" rtlCol="0">
            <a:spAutoFit/>
          </a:bodyPr>
          <a:lstStyle/>
          <a:p>
            <a:r>
              <a:rPr lang="en-US" sz="1600" dirty="0" smtClean="0"/>
              <a:t>(Not actually Mr. </a:t>
            </a:r>
            <a:r>
              <a:rPr lang="en-US" sz="1600" dirty="0" err="1" smtClean="0"/>
              <a:t>Shofner</a:t>
            </a:r>
            <a:r>
              <a:rPr lang="en-US" sz="1600" dirty="0" smtClean="0"/>
              <a:t> – he looked worse.)</a:t>
            </a:r>
            <a:endParaRPr lang="en-US" sz="1600" dirty="0"/>
          </a:p>
        </p:txBody>
      </p:sp>
    </p:spTree>
    <p:extLst>
      <p:ext uri="{BB962C8B-B14F-4D97-AF65-F5344CB8AC3E}">
        <p14:creationId xmlns:p14="http://schemas.microsoft.com/office/powerpoint/2010/main" val="70020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8" grpId="0"/>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 a kid and a teenager, I loved rap.</a:t>
            </a:r>
            <a:endParaRPr lang="en-US" dirty="0"/>
          </a:p>
        </p:txBody>
      </p:sp>
      <p:sp>
        <p:nvSpPr>
          <p:cNvPr id="3" name="Content Placeholder 2"/>
          <p:cNvSpPr>
            <a:spLocks noGrp="1"/>
          </p:cNvSpPr>
          <p:nvPr>
            <p:ph idx="1"/>
          </p:nvPr>
        </p:nvSpPr>
        <p:spPr>
          <a:xfrm>
            <a:off x="818712" y="2222288"/>
            <a:ext cx="10554574" cy="2105014"/>
          </a:xfrm>
        </p:spPr>
        <p:txBody>
          <a:bodyPr/>
          <a:lstStyle/>
          <a:p>
            <a:r>
              <a:rPr lang="en-US" dirty="0" smtClean="0"/>
              <a:t>I loved the rhythm and the beat, I loved how clever the lyrics were, and I loved the emotion that was present in it. (I didn’t love some of the content in some of the songs, but that’s a story for another day.)</a:t>
            </a:r>
          </a:p>
          <a:p>
            <a:r>
              <a:rPr lang="en-US" dirty="0" smtClean="0"/>
              <a:t>Here were some of my favorites:</a:t>
            </a:r>
            <a:endParaRPr lang="en-US" dirty="0"/>
          </a:p>
        </p:txBody>
      </p:sp>
      <p:pic>
        <p:nvPicPr>
          <p:cNvPr id="4" name="Picture 3"/>
          <p:cNvPicPr>
            <a:picLocks noChangeAspect="1"/>
          </p:cNvPicPr>
          <p:nvPr/>
        </p:nvPicPr>
        <p:blipFill>
          <a:blip r:embed="rId2"/>
          <a:stretch>
            <a:fillRect/>
          </a:stretch>
        </p:blipFill>
        <p:spPr>
          <a:xfrm>
            <a:off x="366039" y="4327302"/>
            <a:ext cx="2676525" cy="2009775"/>
          </a:xfrm>
          <a:prstGeom prst="rect">
            <a:avLst/>
          </a:prstGeom>
        </p:spPr>
      </p:pic>
      <p:pic>
        <p:nvPicPr>
          <p:cNvPr id="2050" name="Picture 2" descr="http://rollingout.com/wp-content/uploads/2014/01/lauryn-hill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511" y="4327302"/>
            <a:ext cx="2098228" cy="209822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4"/>
          <a:stretch>
            <a:fillRect/>
          </a:stretch>
        </p:blipFill>
        <p:spPr>
          <a:xfrm>
            <a:off x="6352578" y="4309258"/>
            <a:ext cx="2045863" cy="2045863"/>
          </a:xfrm>
          <a:prstGeom prst="rect">
            <a:avLst/>
          </a:prstGeom>
        </p:spPr>
      </p:pic>
      <p:pic>
        <p:nvPicPr>
          <p:cNvPr id="2052" name="Picture 4" descr="http://thehowardtheatre.com/assets/artist_TheRoots_feature2.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71540" y="4420575"/>
            <a:ext cx="3106160" cy="1748406"/>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154800" y="6355121"/>
            <a:ext cx="1887764" cy="369332"/>
          </a:xfrm>
          <a:prstGeom prst="rect">
            <a:avLst/>
          </a:prstGeom>
          <a:noFill/>
        </p:spPr>
        <p:txBody>
          <a:bodyPr wrap="square" rtlCol="0">
            <a:spAutoFit/>
          </a:bodyPr>
          <a:lstStyle/>
          <a:p>
            <a:r>
              <a:rPr lang="en-US" dirty="0" err="1" smtClean="0"/>
              <a:t>Mos</a:t>
            </a:r>
            <a:r>
              <a:rPr lang="en-US" dirty="0" smtClean="0"/>
              <a:t> </a:t>
            </a:r>
            <a:r>
              <a:rPr lang="en-US" dirty="0" err="1" smtClean="0"/>
              <a:t>Def</a:t>
            </a:r>
            <a:endParaRPr lang="en-US" dirty="0"/>
          </a:p>
        </p:txBody>
      </p:sp>
      <p:sp>
        <p:nvSpPr>
          <p:cNvPr id="7" name="TextBox 6"/>
          <p:cNvSpPr txBox="1"/>
          <p:nvPr/>
        </p:nvSpPr>
        <p:spPr>
          <a:xfrm>
            <a:off x="3590511" y="6425530"/>
            <a:ext cx="2098228" cy="369332"/>
          </a:xfrm>
          <a:prstGeom prst="rect">
            <a:avLst/>
          </a:prstGeom>
          <a:noFill/>
        </p:spPr>
        <p:txBody>
          <a:bodyPr wrap="square" rtlCol="0">
            <a:spAutoFit/>
          </a:bodyPr>
          <a:lstStyle/>
          <a:p>
            <a:pPr algn="ctr"/>
            <a:r>
              <a:rPr lang="en-US" dirty="0" smtClean="0"/>
              <a:t>Lauryn Hill</a:t>
            </a:r>
            <a:endParaRPr lang="en-US" dirty="0"/>
          </a:p>
        </p:txBody>
      </p:sp>
      <p:sp>
        <p:nvSpPr>
          <p:cNvPr id="8" name="TextBox 7"/>
          <p:cNvSpPr txBox="1"/>
          <p:nvPr/>
        </p:nvSpPr>
        <p:spPr>
          <a:xfrm>
            <a:off x="6352578" y="6355121"/>
            <a:ext cx="2045863" cy="369332"/>
          </a:xfrm>
          <a:prstGeom prst="rect">
            <a:avLst/>
          </a:prstGeom>
          <a:noFill/>
        </p:spPr>
        <p:txBody>
          <a:bodyPr wrap="square" rtlCol="0">
            <a:spAutoFit/>
          </a:bodyPr>
          <a:lstStyle/>
          <a:p>
            <a:pPr algn="ctr"/>
            <a:r>
              <a:rPr lang="en-US" dirty="0" smtClean="0"/>
              <a:t>Brother Ali</a:t>
            </a:r>
            <a:endParaRPr lang="en-US" dirty="0"/>
          </a:p>
        </p:txBody>
      </p:sp>
      <p:sp>
        <p:nvSpPr>
          <p:cNvPr id="9" name="TextBox 8"/>
          <p:cNvSpPr txBox="1"/>
          <p:nvPr/>
        </p:nvSpPr>
        <p:spPr>
          <a:xfrm>
            <a:off x="8771540" y="6337077"/>
            <a:ext cx="3106160" cy="369332"/>
          </a:xfrm>
          <a:prstGeom prst="rect">
            <a:avLst/>
          </a:prstGeom>
          <a:noFill/>
        </p:spPr>
        <p:txBody>
          <a:bodyPr wrap="square" rtlCol="0">
            <a:spAutoFit/>
          </a:bodyPr>
          <a:lstStyle/>
          <a:p>
            <a:pPr algn="ctr"/>
            <a:r>
              <a:rPr lang="en-US" dirty="0" smtClean="0"/>
              <a:t>The Roots</a:t>
            </a:r>
            <a:endParaRPr lang="en-US" dirty="0"/>
          </a:p>
        </p:txBody>
      </p:sp>
    </p:spTree>
    <p:extLst>
      <p:ext uri="{BB962C8B-B14F-4D97-AF65-F5344CB8AC3E}">
        <p14:creationId xmlns:p14="http://schemas.microsoft.com/office/powerpoint/2010/main" val="115861645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0000" y="-170999"/>
            <a:ext cx="10571998" cy="1896767"/>
          </a:xfrm>
        </p:spPr>
        <p:txBody>
          <a:bodyPr/>
          <a:lstStyle/>
          <a:p>
            <a:r>
              <a:rPr lang="en-US" sz="3200" dirty="0" smtClean="0"/>
              <a:t>I went through high school and college pretty ambivalent about Shakespeare’s works – what I read, I enjoyed, but it never blew me away.</a:t>
            </a:r>
            <a:endParaRPr lang="en-US" sz="3200" dirty="0"/>
          </a:p>
        </p:txBody>
      </p:sp>
      <p:pic>
        <p:nvPicPr>
          <p:cNvPr id="3074" name="Picture 2" descr="http://lessonplanspage.com/wp-content/uploads/2013/04/shutterstock_132752516-300x22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0000" y="2577384"/>
            <a:ext cx="4328670" cy="324650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5434885" y="3284113"/>
            <a:ext cx="5782614" cy="2246769"/>
          </a:xfrm>
          <a:prstGeom prst="rect">
            <a:avLst/>
          </a:prstGeom>
          <a:noFill/>
        </p:spPr>
        <p:txBody>
          <a:bodyPr wrap="square" rtlCol="0">
            <a:spAutoFit/>
          </a:bodyPr>
          <a:lstStyle/>
          <a:p>
            <a:r>
              <a:rPr lang="en-US" sz="2800" dirty="0" smtClean="0"/>
              <a:t>But then I became an English teacher, and I needed to find a way to help my students to be excited about Shakespeare in a way that I never was.</a:t>
            </a:r>
            <a:endParaRPr lang="en-US" sz="2800" dirty="0"/>
          </a:p>
        </p:txBody>
      </p:sp>
    </p:spTree>
    <p:extLst>
      <p:ext uri="{BB962C8B-B14F-4D97-AF65-F5344CB8AC3E}">
        <p14:creationId xmlns:p14="http://schemas.microsoft.com/office/powerpoint/2010/main" val="1367111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5892862" y="1318655"/>
            <a:ext cx="6105955" cy="1046762"/>
          </a:xfrm>
          <a:prstGeom prst="rect">
            <a:avLst/>
          </a:prstGeom>
        </p:spPr>
        <p:txBody>
          <a:bodyPr/>
          <a:lst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200" i="1" u="sng" dirty="0" smtClean="0"/>
              <a:t>Shakespeare was gangsta!</a:t>
            </a:r>
            <a:endParaRPr lang="en-US" sz="3200" i="1" u="sng" dirty="0"/>
          </a:p>
        </p:txBody>
      </p:sp>
      <p:sp>
        <p:nvSpPr>
          <p:cNvPr id="3" name="Title 1"/>
          <p:cNvSpPr txBox="1">
            <a:spLocks/>
          </p:cNvSpPr>
          <p:nvPr/>
        </p:nvSpPr>
        <p:spPr>
          <a:xfrm>
            <a:off x="820732" y="380646"/>
            <a:ext cx="10571998" cy="1896767"/>
          </a:xfrm>
          <a:prstGeom prst="rect">
            <a:avLst/>
          </a:prstGeom>
        </p:spPr>
        <p:txBody>
          <a:bodyPr/>
          <a:lst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200" dirty="0" smtClean="0"/>
              <a:t>Suddenly, it dawned on me…</a:t>
            </a:r>
            <a:endParaRPr lang="en-US" sz="3200" dirty="0"/>
          </a:p>
        </p:txBody>
      </p:sp>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brightnessContrast bright="42000" contrast="6000"/>
                    </a14:imgEffect>
                  </a14:imgLayer>
                </a14:imgProps>
              </a:ext>
            </a:extLst>
          </a:blip>
          <a:stretch>
            <a:fillRect/>
          </a:stretch>
        </p:blipFill>
        <p:spPr>
          <a:xfrm>
            <a:off x="1782763" y="1704950"/>
            <a:ext cx="2095500" cy="2695575"/>
          </a:xfrm>
          <a:prstGeom prst="rect">
            <a:avLst/>
          </a:prstGeom>
          <a:scene3d>
            <a:camera prst="orthographicFront">
              <a:rot lat="0" lon="10799977" rev="0"/>
            </a:camera>
            <a:lightRig rig="threePt" dir="t"/>
          </a:scene3d>
        </p:spPr>
      </p:pic>
      <p:sp>
        <p:nvSpPr>
          <p:cNvPr id="6" name="Title 1"/>
          <p:cNvSpPr txBox="1">
            <a:spLocks/>
          </p:cNvSpPr>
          <p:nvPr/>
        </p:nvSpPr>
        <p:spPr>
          <a:xfrm>
            <a:off x="4845269" y="3032538"/>
            <a:ext cx="6183803" cy="3030633"/>
          </a:xfrm>
          <a:prstGeom prst="rect">
            <a:avLst/>
          </a:prstGeom>
        </p:spPr>
        <p:txBody>
          <a:bodyPr/>
          <a:lst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200" dirty="0" smtClean="0"/>
              <a:t>The same techniques that rap and hip-hop artists used were strategies that Shakespeare employed hundreds of years ago to make his poetry and drama popular!</a:t>
            </a:r>
            <a:endParaRPr lang="en-US" sz="3200" dirty="0"/>
          </a:p>
        </p:txBody>
      </p:sp>
    </p:spTree>
    <p:extLst>
      <p:ext uri="{BB962C8B-B14F-4D97-AF65-F5344CB8AC3E}">
        <p14:creationId xmlns:p14="http://schemas.microsoft.com/office/powerpoint/2010/main" val="1843967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First of all, Shakespeare wrote for a popular audience.</a:t>
            </a:r>
            <a:endParaRPr lang="en-US" dirty="0"/>
          </a:p>
        </p:txBody>
      </p:sp>
      <p:sp>
        <p:nvSpPr>
          <p:cNvPr id="5" name="Content Placeholder 4"/>
          <p:cNvSpPr>
            <a:spLocks noGrp="1"/>
          </p:cNvSpPr>
          <p:nvPr>
            <p:ph sz="half" idx="1"/>
          </p:nvPr>
        </p:nvSpPr>
        <p:spPr>
          <a:xfrm>
            <a:off x="818712" y="2222287"/>
            <a:ext cx="5185873" cy="4371696"/>
          </a:xfrm>
        </p:spPr>
        <p:txBody>
          <a:bodyPr>
            <a:normAutofit fontScale="77500" lnSpcReduction="20000"/>
          </a:bodyPr>
          <a:lstStyle/>
          <a:p>
            <a:r>
              <a:rPr lang="en-US" u="sng" dirty="0" smtClean="0"/>
              <a:t>Many of the people who attended Shakespeare’s plays were working class poor people. </a:t>
            </a:r>
            <a:r>
              <a:rPr lang="en-US" dirty="0" smtClean="0"/>
              <a:t>Admission was a penny (the average laborer in those times earned five pennies per day), and those who could afford it stood on the ground (that’s why they were called “groundlings”) right in front of the stage. The audience was often rowdy and impolite.</a:t>
            </a:r>
          </a:p>
          <a:p>
            <a:r>
              <a:rPr lang="en-US" dirty="0" smtClean="0"/>
              <a:t>Although we read Shakespeare today, in his time his works were meant to be performed – that is, </a:t>
            </a:r>
            <a:r>
              <a:rPr lang="en-US" dirty="0"/>
              <a:t>heard orally. </a:t>
            </a:r>
            <a:r>
              <a:rPr lang="en-US" dirty="0" smtClean="0"/>
              <a:t>“The </a:t>
            </a:r>
            <a:r>
              <a:rPr lang="en-US" dirty="0"/>
              <a:t>audience was used to the spoken word, and soon became trained in blank verse, delighting in monologues, debates, puns, metaphors, stump speakers, and sonorous declamation</a:t>
            </a:r>
            <a:r>
              <a:rPr lang="en-US" dirty="0" smtClean="0"/>
              <a:t>.” At this time, only the wealthiest people had access to an education and could read. </a:t>
            </a:r>
            <a:r>
              <a:rPr lang="en-US" u="sng" dirty="0" smtClean="0"/>
              <a:t>But as an oral form of literature, Shakespeare's plays were accessible to people of all social classes.</a:t>
            </a:r>
          </a:p>
          <a:p>
            <a:r>
              <a:rPr lang="en-US" dirty="0" smtClean="0"/>
              <a:t>Furthermore, the content of Shakespeare’s works was highly appealing to a popular audience. </a:t>
            </a:r>
            <a:r>
              <a:rPr lang="en-US" u="sng" dirty="0" smtClean="0"/>
              <a:t>Violence, scandal, and bawdy humor drive the plots. </a:t>
            </a:r>
            <a:r>
              <a:rPr lang="en-US" dirty="0" smtClean="0"/>
              <a:t>Plus, he had </a:t>
            </a:r>
            <a:r>
              <a:rPr lang="en-US" i="1" dirty="0" smtClean="0"/>
              <a:t>lots</a:t>
            </a:r>
            <a:r>
              <a:rPr lang="en-US" dirty="0" smtClean="0"/>
              <a:t> of dirty (some, really dirty) jokes.</a:t>
            </a:r>
          </a:p>
          <a:p>
            <a:endParaRPr lang="en-US" dirty="0"/>
          </a:p>
        </p:txBody>
      </p:sp>
      <p:sp>
        <p:nvSpPr>
          <p:cNvPr id="6" name="Content Placeholder 5"/>
          <p:cNvSpPr>
            <a:spLocks noGrp="1"/>
          </p:cNvSpPr>
          <p:nvPr>
            <p:ph sz="half" idx="2"/>
          </p:nvPr>
        </p:nvSpPr>
        <p:spPr/>
        <p:txBody>
          <a:bodyPr>
            <a:normAutofit fontScale="77500" lnSpcReduction="20000"/>
          </a:bodyPr>
          <a:lstStyle/>
          <a:p>
            <a:r>
              <a:rPr lang="en-US" dirty="0" smtClean="0"/>
              <a:t>Since the 1990’s, hip-hop has been one of the most popular genres of music in the United States. Although it was originally born out of a young, urban, African-American culture, today its popularity is omnipresent, extending to all parts of the world.</a:t>
            </a:r>
          </a:p>
          <a:p>
            <a:pPr lvl="1"/>
            <a:r>
              <a:rPr lang="en-US" dirty="0" smtClean="0"/>
              <a:t>If I had to lay money on it, I would say a big part of what leads some people to criticize rap and hip-hop as “low culture” is the fact that so many people enjoy that kind of music. Less popular genres – classical, for example – give the appearance of being more exclusive and therefore more elite.</a:t>
            </a:r>
          </a:p>
          <a:p>
            <a:r>
              <a:rPr lang="en-US" dirty="0" smtClean="0"/>
              <a:t>Like Shakespeare’s works, hip-hop is form of art meant to be experienced orally. Anyone who understands spoken language can enjoy and appreciate it – you don’t have to have a college education.</a:t>
            </a:r>
            <a:endParaRPr lang="en-US" dirty="0"/>
          </a:p>
        </p:txBody>
      </p:sp>
    </p:spTree>
    <p:extLst>
      <p:ext uri="{BB962C8B-B14F-4D97-AF65-F5344CB8AC3E}">
        <p14:creationId xmlns:p14="http://schemas.microsoft.com/office/powerpoint/2010/main" val="1432556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0000" y="447187"/>
            <a:ext cx="10571998" cy="1484643"/>
          </a:xfrm>
        </p:spPr>
        <p:txBody>
          <a:bodyPr/>
          <a:lstStyle/>
          <a:p>
            <a:r>
              <a:rPr lang="en-US" dirty="0"/>
              <a:t>Secondly, both Shakespeare’s works and hip-hop are characterized by their linguistic complexity.</a:t>
            </a:r>
          </a:p>
        </p:txBody>
      </p:sp>
      <p:sp>
        <p:nvSpPr>
          <p:cNvPr id="3" name="Content Placeholder 2"/>
          <p:cNvSpPr>
            <a:spLocks noGrp="1"/>
          </p:cNvSpPr>
          <p:nvPr>
            <p:ph sz="half" idx="1"/>
          </p:nvPr>
        </p:nvSpPr>
        <p:spPr/>
        <p:txBody>
          <a:bodyPr>
            <a:normAutofit fontScale="77500" lnSpcReduction="20000"/>
          </a:bodyPr>
          <a:lstStyle/>
          <a:p>
            <a:r>
              <a:rPr lang="en-US" dirty="0" smtClean="0"/>
              <a:t>Puns, metaphors, rhyme, imagery, alliteration – Shakespeare’s language has it all! He can build a fantastic character and tell a great story, but a lot of what makes him a genius is </a:t>
            </a:r>
            <a:r>
              <a:rPr lang="en-US" i="1" dirty="0" smtClean="0"/>
              <a:t>how</a:t>
            </a:r>
            <a:r>
              <a:rPr lang="en-US" dirty="0" smtClean="0"/>
              <a:t> he uses words in such beautiful, clever, original ways.</a:t>
            </a:r>
            <a:endParaRPr lang="en-US" dirty="0"/>
          </a:p>
        </p:txBody>
      </p:sp>
      <p:sp>
        <p:nvSpPr>
          <p:cNvPr id="4" name="Content Placeholder 3"/>
          <p:cNvSpPr>
            <a:spLocks noGrp="1"/>
          </p:cNvSpPr>
          <p:nvPr>
            <p:ph sz="half" idx="2"/>
          </p:nvPr>
        </p:nvSpPr>
        <p:spPr/>
        <p:txBody>
          <a:bodyPr>
            <a:normAutofit fontScale="77500" lnSpcReduction="20000"/>
          </a:bodyPr>
          <a:lstStyle/>
          <a:p>
            <a:r>
              <a:rPr lang="en-US" dirty="0" smtClean="0"/>
              <a:t>“Additionally</a:t>
            </a:r>
            <a:r>
              <a:rPr lang="en-US" dirty="0"/>
              <a:t>, rap's potential for political advocacy stems from the function of its predecessors, African-American rhyming games, as forms of resistance to systems of subjugation and slavery. Rhyming </a:t>
            </a:r>
            <a:r>
              <a:rPr lang="en-US" dirty="0" smtClean="0"/>
              <a:t>games </a:t>
            </a:r>
            <a:r>
              <a:rPr lang="en-US" dirty="0"/>
              <a:t>encoded race relations between African-American slaves and their white masters in a way that allowed them to pass the scrutiny of suspicious overseers. Additionally, rhyming games allowed slaves to use their creative intellect to provide inspiration and entertainment. For example, by characterizing the slave as a rabbit and the master as a fox, "</a:t>
            </a:r>
            <a:r>
              <a:rPr lang="en-US" dirty="0" err="1"/>
              <a:t>Bre'r</a:t>
            </a:r>
            <a:r>
              <a:rPr lang="en-US" dirty="0"/>
              <a:t> Rabbit tales" disguised stories of slaves outwitting their masters and escaping plantations behind the facade of a comical adventure. Hip-hop journalist Davey D connects the African oral tradition to modern rap: </a:t>
            </a:r>
            <a:r>
              <a:rPr lang="en-US" dirty="0" smtClean="0"/>
              <a:t>‘You </a:t>
            </a:r>
            <a:r>
              <a:rPr lang="en-US" dirty="0"/>
              <a:t>see, the slaves were smart and they talked in metaphors. They would be killed if the slave masters heard them speaking in unfamiliar tongues. So they did what modern-day rappers do--they flexed their lyrical </a:t>
            </a:r>
            <a:r>
              <a:rPr lang="en-US" dirty="0" err="1"/>
              <a:t>skillz</a:t>
            </a:r>
            <a:r>
              <a:rPr lang="en-US" dirty="0" smtClean="0"/>
              <a:t>.’” (Blanchard)</a:t>
            </a:r>
            <a:endParaRPr lang="en-US" dirty="0"/>
          </a:p>
        </p:txBody>
      </p:sp>
    </p:spTree>
    <p:extLst>
      <p:ext uri="{BB962C8B-B14F-4D97-AF65-F5344CB8AC3E}">
        <p14:creationId xmlns:p14="http://schemas.microsoft.com/office/powerpoint/2010/main" val="40873611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Some examples…</a:t>
            </a:r>
            <a:endParaRPr lang="en-US" dirty="0"/>
          </a:p>
        </p:txBody>
      </p:sp>
      <p:sp>
        <p:nvSpPr>
          <p:cNvPr id="3" name="Rectangle 2"/>
          <p:cNvSpPr/>
          <p:nvPr/>
        </p:nvSpPr>
        <p:spPr>
          <a:xfrm>
            <a:off x="810000" y="2690542"/>
            <a:ext cx="4884671" cy="369332"/>
          </a:xfrm>
          <a:prstGeom prst="rect">
            <a:avLst/>
          </a:prstGeom>
        </p:spPr>
        <p:txBody>
          <a:bodyPr wrap="none">
            <a:spAutoFit/>
          </a:bodyPr>
          <a:lstStyle/>
          <a:p>
            <a:r>
              <a:rPr lang="en-US" dirty="0">
                <a:latin typeface="+mj-lt"/>
              </a:rPr>
              <a:t>"Fair is foul, and foul is </a:t>
            </a:r>
            <a:r>
              <a:rPr lang="en-US" dirty="0" smtClean="0">
                <a:latin typeface="+mj-lt"/>
              </a:rPr>
              <a:t>fair…" </a:t>
            </a:r>
            <a:r>
              <a:rPr lang="en-US" dirty="0">
                <a:latin typeface="+mj-lt"/>
              </a:rPr>
              <a:t>(</a:t>
            </a:r>
            <a:r>
              <a:rPr lang="en-US" i="1" dirty="0">
                <a:latin typeface="+mj-lt"/>
              </a:rPr>
              <a:t>Macbeth</a:t>
            </a:r>
            <a:r>
              <a:rPr lang="en-US" dirty="0">
                <a:latin typeface="+mj-lt"/>
              </a:rPr>
              <a:t>, I, </a:t>
            </a:r>
            <a:r>
              <a:rPr lang="en-US" dirty="0" err="1">
                <a:latin typeface="+mj-lt"/>
              </a:rPr>
              <a:t>i</a:t>
            </a:r>
            <a:r>
              <a:rPr lang="en-US" dirty="0">
                <a:latin typeface="+mj-lt"/>
              </a:rPr>
              <a:t>)</a:t>
            </a:r>
          </a:p>
        </p:txBody>
      </p:sp>
      <p:pic>
        <p:nvPicPr>
          <p:cNvPr id="1026" name="Picture 2" descr="http://www.rhymezone.com/a.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92525" y="-136525"/>
            <a:ext cx="171450" cy="9525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8779099" y="5533832"/>
            <a:ext cx="3412901" cy="923330"/>
          </a:xfrm>
          <a:prstGeom prst="rect">
            <a:avLst/>
          </a:prstGeom>
          <a:noFill/>
        </p:spPr>
        <p:txBody>
          <a:bodyPr wrap="square" rtlCol="0">
            <a:spAutoFit/>
          </a:bodyPr>
          <a:lstStyle/>
          <a:p>
            <a:r>
              <a:rPr lang="en-US" dirty="0"/>
              <a:t> </a:t>
            </a:r>
            <a:r>
              <a:rPr lang="en-US" dirty="0" smtClean="0"/>
              <a:t>“If </a:t>
            </a:r>
            <a:r>
              <a:rPr lang="en-US" dirty="0"/>
              <a:t>music be the food of love, play </a:t>
            </a:r>
            <a:r>
              <a:rPr lang="en-US" dirty="0" smtClean="0"/>
              <a:t>on…”  (Twelfth </a:t>
            </a:r>
            <a:r>
              <a:rPr lang="en-US" dirty="0"/>
              <a:t>Night: I, </a:t>
            </a:r>
            <a:r>
              <a:rPr lang="en-US" dirty="0" err="1" smtClean="0"/>
              <a:t>i</a:t>
            </a:r>
            <a:r>
              <a:rPr lang="en-US" dirty="0" smtClean="0"/>
              <a:t>)</a:t>
            </a:r>
            <a:endParaRPr lang="en-US" dirty="0"/>
          </a:p>
        </p:txBody>
      </p:sp>
      <p:sp>
        <p:nvSpPr>
          <p:cNvPr id="6" name="TextBox 5"/>
          <p:cNvSpPr txBox="1"/>
          <p:nvPr/>
        </p:nvSpPr>
        <p:spPr>
          <a:xfrm>
            <a:off x="190875" y="3377664"/>
            <a:ext cx="3061460" cy="1477328"/>
          </a:xfrm>
          <a:prstGeom prst="rect">
            <a:avLst/>
          </a:prstGeom>
          <a:noFill/>
        </p:spPr>
        <p:txBody>
          <a:bodyPr wrap="square" rtlCol="0">
            <a:spAutoFit/>
          </a:bodyPr>
          <a:lstStyle/>
          <a:p>
            <a:r>
              <a:rPr lang="en-US" dirty="0" smtClean="0"/>
              <a:t>“But</a:t>
            </a:r>
            <a:r>
              <a:rPr lang="en-US" dirty="0"/>
              <a:t>, soft! what light through yonder window </a:t>
            </a:r>
            <a:r>
              <a:rPr lang="en-US" dirty="0" smtClean="0"/>
              <a:t>breaks? It </a:t>
            </a:r>
            <a:r>
              <a:rPr lang="en-US" dirty="0"/>
              <a:t>is the east, and Juliet is the sun</a:t>
            </a:r>
            <a:r>
              <a:rPr lang="en-US" dirty="0" smtClean="0"/>
              <a:t>.” (Romeo and Juliet)</a:t>
            </a:r>
            <a:endParaRPr lang="en-US" dirty="0"/>
          </a:p>
        </p:txBody>
      </p:sp>
      <p:sp>
        <p:nvSpPr>
          <p:cNvPr id="7" name="TextBox 6"/>
          <p:cNvSpPr txBox="1"/>
          <p:nvPr/>
        </p:nvSpPr>
        <p:spPr>
          <a:xfrm>
            <a:off x="6980349" y="2305318"/>
            <a:ext cx="3992451" cy="646331"/>
          </a:xfrm>
          <a:prstGeom prst="rect">
            <a:avLst/>
          </a:prstGeom>
          <a:noFill/>
        </p:spPr>
        <p:txBody>
          <a:bodyPr wrap="square" rtlCol="0">
            <a:spAutoFit/>
          </a:bodyPr>
          <a:lstStyle/>
          <a:p>
            <a:r>
              <a:rPr lang="en-US" dirty="0" smtClean="0"/>
              <a:t>“I love you like a fat kid loves cake…” (J. Cole, “Sparks Will Fly”)</a:t>
            </a:r>
            <a:endParaRPr lang="en-US" dirty="0"/>
          </a:p>
        </p:txBody>
      </p:sp>
      <p:sp>
        <p:nvSpPr>
          <p:cNvPr id="8" name="TextBox 7"/>
          <p:cNvSpPr txBox="1"/>
          <p:nvPr/>
        </p:nvSpPr>
        <p:spPr>
          <a:xfrm>
            <a:off x="4365137" y="3806169"/>
            <a:ext cx="3408609" cy="2308324"/>
          </a:xfrm>
          <a:prstGeom prst="rect">
            <a:avLst/>
          </a:prstGeom>
          <a:noFill/>
        </p:spPr>
        <p:txBody>
          <a:bodyPr wrap="square" rtlCol="0">
            <a:spAutoFit/>
          </a:bodyPr>
          <a:lstStyle/>
          <a:p>
            <a:r>
              <a:rPr lang="en-US" dirty="0"/>
              <a:t>I’m just a hooligan who’s used to </a:t>
            </a:r>
            <a:r>
              <a:rPr lang="en-US" dirty="0" err="1"/>
              <a:t>usin</a:t>
            </a:r>
            <a:r>
              <a:rPr lang="en-US" dirty="0"/>
              <a:t>' hallucinogens</a:t>
            </a:r>
          </a:p>
          <a:p>
            <a:r>
              <a:rPr lang="en-US" dirty="0" err="1"/>
              <a:t>Causin</a:t>
            </a:r>
            <a:r>
              <a:rPr lang="en-US" dirty="0"/>
              <a:t>' illusions again</a:t>
            </a:r>
          </a:p>
          <a:p>
            <a:r>
              <a:rPr lang="en-US" dirty="0"/>
              <a:t>Brain contusions again</a:t>
            </a:r>
          </a:p>
          <a:p>
            <a:r>
              <a:rPr lang="en-US" dirty="0"/>
              <a:t>Cutting and </a:t>
            </a:r>
            <a:r>
              <a:rPr lang="en-US" dirty="0" err="1"/>
              <a:t>bruisin</a:t>
            </a:r>
            <a:r>
              <a:rPr lang="en-US" dirty="0"/>
              <a:t>' the skin</a:t>
            </a:r>
          </a:p>
          <a:p>
            <a:r>
              <a:rPr lang="en-US" dirty="0"/>
              <a:t>Razors, scissors and pins</a:t>
            </a:r>
          </a:p>
          <a:p>
            <a:r>
              <a:rPr lang="en-US" dirty="0"/>
              <a:t>Jesus, when does it end</a:t>
            </a:r>
            <a:r>
              <a:rPr lang="en-US" dirty="0" smtClean="0"/>
              <a:t>? (Eminem, “3AM”)</a:t>
            </a:r>
            <a:endParaRPr lang="en-US" dirty="0"/>
          </a:p>
        </p:txBody>
      </p:sp>
      <p:sp>
        <p:nvSpPr>
          <p:cNvPr id="9" name="TextBox 8"/>
          <p:cNvSpPr txBox="1"/>
          <p:nvPr/>
        </p:nvSpPr>
        <p:spPr>
          <a:xfrm>
            <a:off x="463639" y="5409127"/>
            <a:ext cx="2788696" cy="1200329"/>
          </a:xfrm>
          <a:prstGeom prst="rect">
            <a:avLst/>
          </a:prstGeom>
          <a:noFill/>
        </p:spPr>
        <p:txBody>
          <a:bodyPr wrap="square" rtlCol="0">
            <a:spAutoFit/>
          </a:bodyPr>
          <a:lstStyle/>
          <a:p>
            <a:r>
              <a:rPr lang="en-US" dirty="0" smtClean="0"/>
              <a:t>“I pack heat like I’m the oven door…” (Jay Z, “Heart of the City [</a:t>
            </a:r>
            <a:r>
              <a:rPr lang="en-US" dirty="0" err="1" smtClean="0"/>
              <a:t>Ain’t</a:t>
            </a:r>
            <a:r>
              <a:rPr lang="en-US" dirty="0" smtClean="0"/>
              <a:t> No Love]”)</a:t>
            </a:r>
          </a:p>
        </p:txBody>
      </p:sp>
      <p:sp>
        <p:nvSpPr>
          <p:cNvPr id="10" name="TextBox 9"/>
          <p:cNvSpPr txBox="1"/>
          <p:nvPr/>
        </p:nvSpPr>
        <p:spPr>
          <a:xfrm>
            <a:off x="8049296" y="3490175"/>
            <a:ext cx="3332702" cy="923330"/>
          </a:xfrm>
          <a:prstGeom prst="rect">
            <a:avLst/>
          </a:prstGeom>
          <a:noFill/>
        </p:spPr>
        <p:txBody>
          <a:bodyPr wrap="square" rtlCol="0">
            <a:spAutoFit/>
          </a:bodyPr>
          <a:lstStyle/>
          <a:p>
            <a:r>
              <a:rPr lang="en-US" dirty="0" smtClean="0"/>
              <a:t>“Real G’s move in silence, like lasagna…” (Lil Wayne, “6 Foot 7 Foot”)</a:t>
            </a:r>
            <a:endParaRPr lang="en-US" dirty="0"/>
          </a:p>
        </p:txBody>
      </p:sp>
    </p:spTree>
    <p:extLst>
      <p:ext uri="{BB962C8B-B14F-4D97-AF65-F5344CB8AC3E}">
        <p14:creationId xmlns:p14="http://schemas.microsoft.com/office/powerpoint/2010/main" val="3574665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7" grpId="0"/>
      <p:bldP spid="8" grpId="0"/>
      <p:bldP spid="9" grpId="0"/>
      <p:bldP spid="1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0000" y="447188"/>
            <a:ext cx="10571998" cy="1471764"/>
          </a:xfrm>
        </p:spPr>
        <p:txBody>
          <a:bodyPr/>
          <a:lstStyle/>
          <a:p>
            <a:r>
              <a:rPr lang="en-US" dirty="0" smtClean="0"/>
              <a:t>Both Shakespeare’s works and rap are noted for their rhythmic sophistication – it’s not just about the words, but the beat.</a:t>
            </a:r>
            <a:endParaRPr lang="en-US" dirty="0"/>
          </a:p>
        </p:txBody>
      </p:sp>
      <p:sp>
        <p:nvSpPr>
          <p:cNvPr id="4" name="Content Placeholder 3"/>
          <p:cNvSpPr>
            <a:spLocks noGrp="1"/>
          </p:cNvSpPr>
          <p:nvPr>
            <p:ph sz="half" idx="1"/>
          </p:nvPr>
        </p:nvSpPr>
        <p:spPr>
          <a:xfrm>
            <a:off x="818712" y="2222287"/>
            <a:ext cx="5185873" cy="3766389"/>
          </a:xfrm>
        </p:spPr>
        <p:txBody>
          <a:bodyPr>
            <a:normAutofit lnSpcReduction="10000"/>
          </a:bodyPr>
          <a:lstStyle/>
          <a:p>
            <a:r>
              <a:rPr lang="en-US" dirty="0" smtClean="0"/>
              <a:t>In Shakespeare’s works, we see a particular kind of rhythm called “iambic pentameter.” That means one line composed of an alternating pattern of stressed and unstressed syllables, for a total of 10 beats.</a:t>
            </a:r>
          </a:p>
          <a:p>
            <a:r>
              <a:rPr lang="en-US" dirty="0" smtClean="0"/>
              <a:t>Like this: </a:t>
            </a:r>
            <a:r>
              <a:rPr lang="en-US" dirty="0" err="1"/>
              <a:t>baBOOM</a:t>
            </a:r>
            <a:r>
              <a:rPr lang="en-US" dirty="0"/>
              <a:t> / </a:t>
            </a:r>
            <a:r>
              <a:rPr lang="en-US" dirty="0" err="1"/>
              <a:t>baBOOM</a:t>
            </a:r>
            <a:r>
              <a:rPr lang="en-US" dirty="0"/>
              <a:t> / </a:t>
            </a:r>
            <a:r>
              <a:rPr lang="en-US" dirty="0" err="1"/>
              <a:t>baBOOM</a:t>
            </a:r>
            <a:r>
              <a:rPr lang="en-US" dirty="0"/>
              <a:t> / </a:t>
            </a:r>
            <a:r>
              <a:rPr lang="en-US" dirty="0" err="1"/>
              <a:t>baBOOM</a:t>
            </a:r>
            <a:r>
              <a:rPr lang="en-US" dirty="0"/>
              <a:t> / </a:t>
            </a:r>
            <a:r>
              <a:rPr lang="en-US" dirty="0" err="1" smtClean="0"/>
              <a:t>baBOOM</a:t>
            </a:r>
            <a:endParaRPr lang="en-US" dirty="0" smtClean="0"/>
          </a:p>
          <a:p>
            <a:r>
              <a:rPr lang="en-US" dirty="0" smtClean="0"/>
              <a:t>Or like this: I </a:t>
            </a:r>
            <a:r>
              <a:rPr lang="en-US" u="sng" dirty="0" smtClean="0"/>
              <a:t>AM</a:t>
            </a:r>
            <a:r>
              <a:rPr lang="en-US" dirty="0" smtClean="0"/>
              <a:t> a </a:t>
            </a:r>
            <a:r>
              <a:rPr lang="en-US" u="sng" dirty="0" smtClean="0"/>
              <a:t>Pi</a:t>
            </a:r>
            <a:r>
              <a:rPr lang="en-US" dirty="0" smtClean="0"/>
              <a:t>rate </a:t>
            </a:r>
            <a:r>
              <a:rPr lang="en-US" u="sng" dirty="0" smtClean="0"/>
              <a:t>WITH</a:t>
            </a:r>
            <a:r>
              <a:rPr lang="en-US" dirty="0" smtClean="0"/>
              <a:t> a </a:t>
            </a:r>
            <a:r>
              <a:rPr lang="en-US" u="sng" dirty="0" err="1" smtClean="0"/>
              <a:t>WOOD</a:t>
            </a:r>
            <a:r>
              <a:rPr lang="en-US" dirty="0" err="1" smtClean="0"/>
              <a:t>en</a:t>
            </a:r>
            <a:r>
              <a:rPr lang="en-US" dirty="0" smtClean="0"/>
              <a:t> </a:t>
            </a:r>
            <a:r>
              <a:rPr lang="en-US" u="sng" dirty="0" smtClean="0"/>
              <a:t>LEG</a:t>
            </a:r>
            <a:r>
              <a:rPr lang="en-US" dirty="0" smtClean="0"/>
              <a:t>. (That’s not Shakespeare, but it’s fun.)</a:t>
            </a:r>
          </a:p>
          <a:p>
            <a:r>
              <a:rPr lang="en-US" dirty="0" smtClean="0"/>
              <a:t>Remember, Shakespeare wrote in this pattern </a:t>
            </a:r>
            <a:r>
              <a:rPr lang="en-US" u="sng" dirty="0" smtClean="0"/>
              <a:t>on top of </a:t>
            </a:r>
            <a:r>
              <a:rPr lang="en-US" dirty="0" smtClean="0"/>
              <a:t>composing lines that were beautiful for their meaning.</a:t>
            </a:r>
          </a:p>
        </p:txBody>
      </p:sp>
      <p:sp>
        <p:nvSpPr>
          <p:cNvPr id="5" name="Content Placeholder 4"/>
          <p:cNvSpPr>
            <a:spLocks noGrp="1"/>
          </p:cNvSpPr>
          <p:nvPr>
            <p:ph sz="half" idx="2"/>
          </p:nvPr>
        </p:nvSpPr>
        <p:spPr>
          <a:xfrm>
            <a:off x="6187415" y="2222287"/>
            <a:ext cx="5194583" cy="3766389"/>
          </a:xfrm>
        </p:spPr>
        <p:txBody>
          <a:bodyPr>
            <a:normAutofit lnSpcReduction="10000"/>
          </a:bodyPr>
          <a:lstStyle/>
          <a:p>
            <a:r>
              <a:rPr lang="en-US" dirty="0" smtClean="0"/>
              <a:t>Rhythm is an important component of rap and hip-hop as well. The word “rap” literally means “to knock or to beat” (as in, “As someone gently rapping, rapping at my chamber </a:t>
            </a:r>
            <a:r>
              <a:rPr lang="en-US" dirty="0" smtClean="0"/>
              <a:t>door” from Edgar Allen Poe’s “The Raven”).</a:t>
            </a:r>
          </a:p>
          <a:p>
            <a:r>
              <a:rPr lang="en-US" dirty="0" smtClean="0"/>
              <a:t>The emphasis on beat in rap probably comes from the use of drums in traditional African music.</a:t>
            </a:r>
            <a:endParaRPr lang="en-US" dirty="0"/>
          </a:p>
        </p:txBody>
      </p:sp>
      <p:sp>
        <p:nvSpPr>
          <p:cNvPr id="7" name="TextBox 6"/>
          <p:cNvSpPr txBox="1"/>
          <p:nvPr/>
        </p:nvSpPr>
        <p:spPr>
          <a:xfrm>
            <a:off x="528034" y="6040194"/>
            <a:ext cx="5659381" cy="646331"/>
          </a:xfrm>
          <a:prstGeom prst="rect">
            <a:avLst/>
          </a:prstGeom>
          <a:solidFill>
            <a:srgbClr val="FFFF00"/>
          </a:solidFill>
        </p:spPr>
        <p:txBody>
          <a:bodyPr wrap="square" rtlCol="0">
            <a:spAutoFit/>
          </a:bodyPr>
          <a:lstStyle/>
          <a:p>
            <a:pPr algn="ctr"/>
            <a:r>
              <a:rPr lang="en-US" b="1" dirty="0" smtClean="0">
                <a:solidFill>
                  <a:schemeClr val="accent4">
                    <a:lumMod val="75000"/>
                  </a:schemeClr>
                </a:solidFill>
              </a:rPr>
              <a:t>Interlude: What’s the big deal about iambic pentameter? (Click here.)</a:t>
            </a:r>
            <a:endParaRPr lang="en-US" b="1" dirty="0">
              <a:solidFill>
                <a:schemeClr val="accent4">
                  <a:lumMod val="75000"/>
                </a:schemeClr>
              </a:solidFill>
            </a:endParaRPr>
          </a:p>
        </p:txBody>
      </p:sp>
    </p:spTree>
    <p:extLst>
      <p:ext uri="{BB962C8B-B14F-4D97-AF65-F5344CB8AC3E}">
        <p14:creationId xmlns:p14="http://schemas.microsoft.com/office/powerpoint/2010/main" val="1576270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Iambic Pentameter</a:t>
            </a:r>
            <a:endParaRPr lang="en-US" dirty="0"/>
          </a:p>
        </p:txBody>
      </p:sp>
      <p:sp>
        <p:nvSpPr>
          <p:cNvPr id="4" name="Content Placeholder 3"/>
          <p:cNvSpPr>
            <a:spLocks noGrp="1"/>
          </p:cNvSpPr>
          <p:nvPr>
            <p:ph sz="half" idx="1"/>
          </p:nvPr>
        </p:nvSpPr>
        <p:spPr>
          <a:xfrm>
            <a:off x="818712" y="2222287"/>
            <a:ext cx="6251789" cy="4487606"/>
          </a:xfrm>
        </p:spPr>
        <p:txBody>
          <a:bodyPr>
            <a:normAutofit fontScale="92500" lnSpcReduction="10000"/>
          </a:bodyPr>
          <a:lstStyle/>
          <a:p>
            <a:r>
              <a:rPr lang="en-US" dirty="0" smtClean="0"/>
              <a:t>So to get a little more specific, each one of those pairs of syllables (each “</a:t>
            </a:r>
            <a:r>
              <a:rPr lang="en-US" dirty="0" err="1" smtClean="0"/>
              <a:t>ba</a:t>
            </a:r>
            <a:r>
              <a:rPr lang="en-US" dirty="0" smtClean="0"/>
              <a:t>-BOOM”) is called an “</a:t>
            </a:r>
            <a:r>
              <a:rPr lang="en-US" dirty="0" err="1" smtClean="0"/>
              <a:t>iam</a:t>
            </a:r>
            <a:r>
              <a:rPr lang="en-US" dirty="0" smtClean="0"/>
              <a:t>.” If you put five of them (the prefix “</a:t>
            </a:r>
            <a:r>
              <a:rPr lang="en-US" dirty="0" err="1" smtClean="0"/>
              <a:t>penta</a:t>
            </a:r>
            <a:r>
              <a:rPr lang="en-US" dirty="0" smtClean="0"/>
              <a:t>”), you get a total of 10 syllables.</a:t>
            </a:r>
          </a:p>
          <a:p>
            <a:r>
              <a:rPr lang="en-US" dirty="0" smtClean="0"/>
              <a:t>I have absolutely no idea why this is the case, but for some reason an odd number of </a:t>
            </a:r>
            <a:r>
              <a:rPr lang="en-US" dirty="0" err="1" smtClean="0"/>
              <a:t>iams</a:t>
            </a:r>
            <a:r>
              <a:rPr lang="en-US" dirty="0" smtClean="0"/>
              <a:t> tends to make humans feel reflective and a bit melancholy, and an even number of </a:t>
            </a:r>
            <a:r>
              <a:rPr lang="en-US" dirty="0" err="1" smtClean="0"/>
              <a:t>iams</a:t>
            </a:r>
            <a:r>
              <a:rPr lang="en-US" dirty="0" smtClean="0"/>
              <a:t> feels lighter and sillier. Like this:</a:t>
            </a:r>
          </a:p>
          <a:p>
            <a:pPr lvl="1"/>
            <a:r>
              <a:rPr lang="en-US" dirty="0" smtClean="0"/>
              <a:t>“Now </a:t>
            </a:r>
            <a:r>
              <a:rPr lang="en-US" dirty="0"/>
              <a:t>is the winter of our </a:t>
            </a:r>
            <a:r>
              <a:rPr lang="en-US" dirty="0" smtClean="0"/>
              <a:t>discontent” (five </a:t>
            </a:r>
            <a:r>
              <a:rPr lang="en-US" dirty="0" err="1" smtClean="0"/>
              <a:t>iams</a:t>
            </a:r>
            <a:r>
              <a:rPr lang="en-US" dirty="0" smtClean="0"/>
              <a:t>)</a:t>
            </a:r>
          </a:p>
          <a:p>
            <a:pPr lvl="1"/>
            <a:r>
              <a:rPr lang="en-US" dirty="0" smtClean="0"/>
              <a:t>“Come </a:t>
            </a:r>
            <a:r>
              <a:rPr lang="en-US" dirty="0"/>
              <a:t>live with me and be my </a:t>
            </a:r>
            <a:r>
              <a:rPr lang="en-US" dirty="0" smtClean="0"/>
              <a:t>love” (four </a:t>
            </a:r>
            <a:r>
              <a:rPr lang="en-US" dirty="0" err="1" smtClean="0"/>
              <a:t>iams</a:t>
            </a:r>
            <a:r>
              <a:rPr lang="en-US" dirty="0" smtClean="0"/>
              <a:t>)</a:t>
            </a:r>
          </a:p>
          <a:p>
            <a:pPr lvl="2"/>
            <a:r>
              <a:rPr lang="en-US" dirty="0" smtClean="0"/>
              <a:t>Why is this? Well, I asked my guitar teacher, and his theory was that even numbers give us a sense of completion, while odd numbers make us feel that something is amiss.</a:t>
            </a:r>
            <a:endParaRPr lang="en-US" dirty="0" smtClean="0"/>
          </a:p>
          <a:p>
            <a:r>
              <a:rPr lang="en-US" dirty="0" smtClean="0"/>
              <a:t>Okay, so what’s the big deal about </a:t>
            </a:r>
            <a:r>
              <a:rPr lang="en-US" dirty="0" err="1" smtClean="0"/>
              <a:t>iams</a:t>
            </a:r>
            <a:r>
              <a:rPr lang="en-US" dirty="0" smtClean="0"/>
              <a:t>? Is there some reason why people like them? Well, can you think of something that we’re all very familiar with that beats like, “da-DUM, da-DUM, da-DUM?” …</a:t>
            </a:r>
            <a:endParaRPr lang="en-US" dirty="0"/>
          </a:p>
        </p:txBody>
      </p:sp>
      <p:pic>
        <p:nvPicPr>
          <p:cNvPr id="2050" name="Picture 2" descr="http://armstrongfeed.com/welcome/wp-content/uploads/2010/04/iams_green_log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94198" y="123912"/>
            <a:ext cx="3427087" cy="1293726"/>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7494198" y="1417638"/>
            <a:ext cx="3427087" cy="369332"/>
          </a:xfrm>
          <a:prstGeom prst="rect">
            <a:avLst/>
          </a:prstGeom>
          <a:noFill/>
        </p:spPr>
        <p:txBody>
          <a:bodyPr wrap="square" rtlCol="0">
            <a:spAutoFit/>
          </a:bodyPr>
          <a:lstStyle/>
          <a:p>
            <a:pPr algn="ctr"/>
            <a:r>
              <a:rPr lang="en-US" dirty="0" smtClean="0"/>
              <a:t>(Not at all the same thing.)</a:t>
            </a:r>
            <a:endParaRPr lang="en-US" dirty="0"/>
          </a:p>
        </p:txBody>
      </p:sp>
      <p:pic>
        <p:nvPicPr>
          <p:cNvPr id="2052" name="Picture 4" descr="Moving picture beating heart pumping animated 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7969491" y="2757420"/>
            <a:ext cx="3205498" cy="32054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5717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0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10000" y="447188"/>
            <a:ext cx="10571998" cy="1446006"/>
          </a:xfrm>
        </p:spPr>
        <p:txBody>
          <a:bodyPr/>
          <a:lstStyle/>
          <a:p>
            <a:r>
              <a:rPr lang="en-US" dirty="0" smtClean="0"/>
              <a:t>Both Shakespeare’s works and rap/hip-hop are often deeply reflective about and critical of the world around us.</a:t>
            </a:r>
            <a:endParaRPr lang="en-US" dirty="0"/>
          </a:p>
        </p:txBody>
      </p:sp>
      <p:sp>
        <p:nvSpPr>
          <p:cNvPr id="5" name="Content Placeholder 4"/>
          <p:cNvSpPr>
            <a:spLocks noGrp="1"/>
          </p:cNvSpPr>
          <p:nvPr>
            <p:ph sz="half" idx="1"/>
          </p:nvPr>
        </p:nvSpPr>
        <p:spPr/>
        <p:txBody>
          <a:bodyPr/>
          <a:lstStyle/>
          <a:p>
            <a:r>
              <a:rPr lang="en-US" dirty="0" smtClean="0"/>
              <a:t>Shakespeare shook things up. He challenged the status quo of race relations in Elizabethan England with characters like Othello (a Venetian of African descent) and Shylock (a Jewish merchant). He often criticized women’s oppression through his works.</a:t>
            </a:r>
            <a:endParaRPr lang="en-US" dirty="0"/>
          </a:p>
        </p:txBody>
      </p:sp>
      <p:sp>
        <p:nvSpPr>
          <p:cNvPr id="6" name="Content Placeholder 5"/>
          <p:cNvSpPr>
            <a:spLocks noGrp="1"/>
          </p:cNvSpPr>
          <p:nvPr>
            <p:ph sz="half" idx="2"/>
          </p:nvPr>
        </p:nvSpPr>
        <p:spPr/>
        <p:txBody>
          <a:bodyPr/>
          <a:lstStyle/>
          <a:p>
            <a:r>
              <a:rPr lang="en-US" dirty="0" smtClean="0"/>
              <a:t>“Rap </a:t>
            </a:r>
            <a:r>
              <a:rPr lang="en-US" dirty="0"/>
              <a:t>has developed as a form of resistance to the subjugation of working-class African-Americans in urban centers. Though it may be seen primarily as a form of entertainment, rap has the powerful potential to address social, economic, and political issues and act as a unifying voice for its audience</a:t>
            </a:r>
            <a:r>
              <a:rPr lang="en-US" dirty="0" smtClean="0"/>
              <a:t>.” (Blanchard)</a:t>
            </a:r>
            <a:endParaRPr lang="en-US" dirty="0"/>
          </a:p>
        </p:txBody>
      </p:sp>
    </p:spTree>
    <p:extLst>
      <p:ext uri="{BB962C8B-B14F-4D97-AF65-F5344CB8AC3E}">
        <p14:creationId xmlns:p14="http://schemas.microsoft.com/office/powerpoint/2010/main" val="2390915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Some examples…</a:t>
            </a:r>
            <a:endParaRPr lang="en-US" dirty="0"/>
          </a:p>
        </p:txBody>
      </p:sp>
      <p:sp>
        <p:nvSpPr>
          <p:cNvPr id="5" name="TextBox 4"/>
          <p:cNvSpPr txBox="1"/>
          <p:nvPr/>
        </p:nvSpPr>
        <p:spPr>
          <a:xfrm>
            <a:off x="5975798" y="2320806"/>
            <a:ext cx="4906850" cy="4031873"/>
          </a:xfrm>
          <a:prstGeom prst="rect">
            <a:avLst/>
          </a:prstGeom>
          <a:noFill/>
        </p:spPr>
        <p:txBody>
          <a:bodyPr wrap="square" rtlCol="0">
            <a:spAutoFit/>
          </a:bodyPr>
          <a:lstStyle/>
          <a:p>
            <a:r>
              <a:rPr lang="en-US" sz="1600" dirty="0"/>
              <a:t>Mr</a:t>
            </a:r>
            <a:r>
              <a:rPr lang="en-US" sz="1600" dirty="0" smtClean="0"/>
              <a:t>. </a:t>
            </a:r>
            <a:r>
              <a:rPr lang="en-US" sz="1600" dirty="0" err="1" smtClean="0"/>
              <a:t>Wendal</a:t>
            </a:r>
            <a:r>
              <a:rPr lang="en-US" sz="1600" dirty="0" smtClean="0"/>
              <a:t> </a:t>
            </a:r>
            <a:r>
              <a:rPr lang="en-US" sz="1600" dirty="0"/>
              <a:t>has freedom,</a:t>
            </a:r>
          </a:p>
          <a:p>
            <a:r>
              <a:rPr lang="en-US" sz="1600" dirty="0"/>
              <a:t>a free that you and I think is dumb</a:t>
            </a:r>
          </a:p>
          <a:p>
            <a:r>
              <a:rPr lang="en-US" sz="1600" dirty="0"/>
              <a:t>Free to be without the worries of a quick to </a:t>
            </a:r>
            <a:r>
              <a:rPr lang="en-US" sz="1600" dirty="0" err="1"/>
              <a:t>diss</a:t>
            </a:r>
            <a:r>
              <a:rPr lang="en-US" sz="1600" dirty="0"/>
              <a:t> society</a:t>
            </a:r>
          </a:p>
          <a:p>
            <a:r>
              <a:rPr lang="en-US" sz="1600" dirty="0"/>
              <a:t>for Mr</a:t>
            </a:r>
            <a:r>
              <a:rPr lang="en-US" sz="1600" dirty="0" smtClean="0"/>
              <a:t>. </a:t>
            </a:r>
            <a:r>
              <a:rPr lang="en-US" sz="1600" dirty="0" err="1" smtClean="0"/>
              <a:t>Wendal's</a:t>
            </a:r>
            <a:r>
              <a:rPr lang="en-US" sz="1600" dirty="0" smtClean="0"/>
              <a:t> </a:t>
            </a:r>
            <a:r>
              <a:rPr lang="en-US" sz="1600" dirty="0"/>
              <a:t>a bum</a:t>
            </a:r>
          </a:p>
          <a:p>
            <a:r>
              <a:rPr lang="en-US" sz="1600" dirty="0"/>
              <a:t>His only worries are sickness</a:t>
            </a:r>
          </a:p>
          <a:p>
            <a:r>
              <a:rPr lang="en-US" sz="1600" dirty="0"/>
              <a:t>and an occasional harassment by the police and their chase</a:t>
            </a:r>
          </a:p>
          <a:p>
            <a:r>
              <a:rPr lang="en-US" sz="1600" dirty="0"/>
              <a:t>Uncivilized we call him,</a:t>
            </a:r>
          </a:p>
          <a:p>
            <a:r>
              <a:rPr lang="en-US" sz="1600" dirty="0"/>
              <a:t>but I just saw him eat off the food we waste</a:t>
            </a:r>
          </a:p>
          <a:p>
            <a:r>
              <a:rPr lang="en-US" sz="1600" dirty="0"/>
              <a:t>Civilization, are we really civilized, yes or no ?</a:t>
            </a:r>
          </a:p>
          <a:p>
            <a:r>
              <a:rPr lang="en-US" sz="1600" dirty="0"/>
              <a:t>Who are we to judge ?</a:t>
            </a:r>
          </a:p>
          <a:p>
            <a:r>
              <a:rPr lang="en-US" sz="1600" dirty="0"/>
              <a:t>When thousands of innocent men could be brutally enslaved</a:t>
            </a:r>
          </a:p>
          <a:p>
            <a:r>
              <a:rPr lang="en-US" sz="1600" dirty="0"/>
              <a:t>and killed over a racist </a:t>
            </a:r>
            <a:r>
              <a:rPr lang="en-US" sz="1600" dirty="0" smtClean="0"/>
              <a:t>grudge (“Mr. </a:t>
            </a:r>
            <a:r>
              <a:rPr lang="en-US" sz="1600" dirty="0" err="1" smtClean="0"/>
              <a:t>Wendel</a:t>
            </a:r>
            <a:r>
              <a:rPr lang="en-US" sz="1600" dirty="0" smtClean="0"/>
              <a:t>,” by Arrested Development)</a:t>
            </a:r>
            <a:endParaRPr lang="en-US" sz="1600" dirty="0"/>
          </a:p>
        </p:txBody>
      </p:sp>
      <p:sp>
        <p:nvSpPr>
          <p:cNvPr id="6" name="TextBox 5"/>
          <p:cNvSpPr txBox="1"/>
          <p:nvPr/>
        </p:nvSpPr>
        <p:spPr>
          <a:xfrm>
            <a:off x="598067" y="2408810"/>
            <a:ext cx="4141358" cy="3293209"/>
          </a:xfrm>
          <a:prstGeom prst="rect">
            <a:avLst/>
          </a:prstGeom>
          <a:noFill/>
        </p:spPr>
        <p:txBody>
          <a:bodyPr wrap="square" rtlCol="0">
            <a:spAutoFit/>
          </a:bodyPr>
          <a:lstStyle/>
          <a:p>
            <a:r>
              <a:rPr lang="en-US" sz="1600" dirty="0" smtClean="0"/>
              <a:t>Hath </a:t>
            </a:r>
            <a:r>
              <a:rPr lang="en-US" sz="1600" dirty="0"/>
              <a:t>not a Jew eyes? Hath not a Jew hands, organs, dimensions, senses, affections, passions? Fed with the same food, hurt with the same weapons, subject to the same diseases, healed by the same means, warmed and cooled by the same winter and summer as a Christian is? If you prick us, do we not bleed? If you tickle us, do we not laugh? If you poison us, do we not die? And if you wrong us, shall we not revenge</a:t>
            </a:r>
            <a:r>
              <a:rPr lang="en-US" sz="1600" dirty="0" smtClean="0"/>
              <a:t>? (Shylock, </a:t>
            </a:r>
            <a:r>
              <a:rPr lang="en-US" sz="1600" i="1" dirty="0" smtClean="0"/>
              <a:t>The Merchant of Venice)</a:t>
            </a:r>
            <a:endParaRPr lang="en-US" sz="1600" dirty="0"/>
          </a:p>
        </p:txBody>
      </p:sp>
    </p:spTree>
    <p:extLst>
      <p:ext uri="{BB962C8B-B14F-4D97-AF65-F5344CB8AC3E}">
        <p14:creationId xmlns:p14="http://schemas.microsoft.com/office/powerpoint/2010/main" val="134201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Some examples…</a:t>
            </a:r>
            <a:endParaRPr lang="en-US" dirty="0"/>
          </a:p>
        </p:txBody>
      </p:sp>
      <p:sp>
        <p:nvSpPr>
          <p:cNvPr id="5" name="TextBox 4"/>
          <p:cNvSpPr txBox="1"/>
          <p:nvPr/>
        </p:nvSpPr>
        <p:spPr>
          <a:xfrm>
            <a:off x="5975798" y="2320806"/>
            <a:ext cx="4906850" cy="3046988"/>
          </a:xfrm>
          <a:prstGeom prst="rect">
            <a:avLst/>
          </a:prstGeom>
          <a:noFill/>
        </p:spPr>
        <p:txBody>
          <a:bodyPr wrap="square" rtlCol="0">
            <a:spAutoFit/>
          </a:bodyPr>
          <a:lstStyle/>
          <a:p>
            <a:r>
              <a:rPr lang="en-US" sz="1600" dirty="0"/>
              <a:t>Come on come on</a:t>
            </a:r>
          </a:p>
          <a:p>
            <a:r>
              <a:rPr lang="en-US" sz="1600" dirty="0"/>
              <a:t>I see no changes. Wake up in the morning and I ask myself,</a:t>
            </a:r>
          </a:p>
          <a:p>
            <a:r>
              <a:rPr lang="en-US" sz="1600" dirty="0"/>
              <a:t>"Is life worth living? Should I blast myself?"</a:t>
            </a:r>
          </a:p>
          <a:p>
            <a:r>
              <a:rPr lang="en-US" sz="1600" dirty="0"/>
              <a:t>I'm tired of </a:t>
            </a:r>
            <a:r>
              <a:rPr lang="en-US" sz="1600" dirty="0" err="1"/>
              <a:t>bein</a:t>
            </a:r>
            <a:r>
              <a:rPr lang="en-US" sz="1600" dirty="0"/>
              <a:t>' poor and even worse I'm black.</a:t>
            </a:r>
          </a:p>
          <a:p>
            <a:r>
              <a:rPr lang="en-US" sz="1600" dirty="0"/>
              <a:t>My stomach hurts, so I'm </a:t>
            </a:r>
            <a:r>
              <a:rPr lang="en-US" sz="1600" dirty="0" err="1"/>
              <a:t>lookin</a:t>
            </a:r>
            <a:r>
              <a:rPr lang="en-US" sz="1600" dirty="0"/>
              <a:t>' for a purse to snatch.</a:t>
            </a:r>
          </a:p>
          <a:p>
            <a:r>
              <a:rPr lang="en-US" sz="1600" dirty="0" smtClean="0"/>
              <a:t>[…]</a:t>
            </a:r>
            <a:endParaRPr lang="en-US" sz="1600" dirty="0"/>
          </a:p>
          <a:p>
            <a:r>
              <a:rPr lang="en-US" sz="1600" dirty="0"/>
              <a:t>Give the crack to the kids who the hell cares? One less hungry mouth on the welfare</a:t>
            </a:r>
            <a:r>
              <a:rPr lang="en-US" sz="1600" dirty="0" smtClean="0"/>
              <a:t>.</a:t>
            </a:r>
          </a:p>
          <a:p>
            <a:endParaRPr lang="en-US" sz="1600" dirty="0"/>
          </a:p>
          <a:p>
            <a:r>
              <a:rPr lang="en-US" sz="1600" dirty="0" smtClean="0"/>
              <a:t>(“Changes,” by Tupac)</a:t>
            </a:r>
            <a:endParaRPr lang="en-US" sz="1600" dirty="0"/>
          </a:p>
        </p:txBody>
      </p:sp>
      <p:sp>
        <p:nvSpPr>
          <p:cNvPr id="6" name="TextBox 5"/>
          <p:cNvSpPr txBox="1"/>
          <p:nvPr/>
        </p:nvSpPr>
        <p:spPr>
          <a:xfrm>
            <a:off x="598066" y="2408810"/>
            <a:ext cx="4862575" cy="3046988"/>
          </a:xfrm>
          <a:prstGeom prst="rect">
            <a:avLst/>
          </a:prstGeom>
          <a:noFill/>
        </p:spPr>
        <p:txBody>
          <a:bodyPr wrap="square" rtlCol="0">
            <a:spAutoFit/>
          </a:bodyPr>
          <a:lstStyle/>
          <a:p>
            <a:r>
              <a:rPr lang="en-US" sz="1600" dirty="0"/>
              <a:t>To be, or not to be, that is the question—</a:t>
            </a:r>
          </a:p>
          <a:p>
            <a:r>
              <a:rPr lang="en-US" sz="1600" dirty="0"/>
              <a:t>Whether 'tis Nobler in the mind to suffer</a:t>
            </a:r>
          </a:p>
          <a:p>
            <a:r>
              <a:rPr lang="en-US" sz="1600" dirty="0"/>
              <a:t>The Slings and Arrows of outrageous Fortune,</a:t>
            </a:r>
          </a:p>
          <a:p>
            <a:r>
              <a:rPr lang="en-US" sz="1600" dirty="0"/>
              <a:t>Or to take Arms against a Sea of troubles,</a:t>
            </a:r>
          </a:p>
          <a:p>
            <a:r>
              <a:rPr lang="en-US" sz="1600" dirty="0"/>
              <a:t>And by opposing end them? To die, to sleep—</a:t>
            </a:r>
          </a:p>
          <a:p>
            <a:r>
              <a:rPr lang="en-US" sz="1600" dirty="0"/>
              <a:t>No more; and by a sleep, to say we end</a:t>
            </a:r>
          </a:p>
          <a:p>
            <a:r>
              <a:rPr lang="en-US" sz="1600" dirty="0"/>
              <a:t>The Heart-ache, and the thousand Natural shocks</a:t>
            </a:r>
          </a:p>
          <a:p>
            <a:r>
              <a:rPr lang="en-US" sz="1600" dirty="0"/>
              <a:t>That Flesh is heir to? </a:t>
            </a:r>
            <a:r>
              <a:rPr lang="en-US" sz="1600" dirty="0" err="1"/>
              <a:t>'Tis</a:t>
            </a:r>
            <a:r>
              <a:rPr lang="en-US" sz="1600" dirty="0"/>
              <a:t> a consummation</a:t>
            </a:r>
          </a:p>
          <a:p>
            <a:r>
              <a:rPr lang="en-US" sz="1600" dirty="0"/>
              <a:t>Devoutly to be wished</a:t>
            </a:r>
            <a:r>
              <a:rPr lang="en-US" sz="1600" dirty="0" smtClean="0"/>
              <a:t>.</a:t>
            </a:r>
          </a:p>
          <a:p>
            <a:endParaRPr lang="en-US" sz="1600" dirty="0"/>
          </a:p>
          <a:p>
            <a:r>
              <a:rPr lang="en-US" sz="1600" dirty="0" smtClean="0"/>
              <a:t>(Hamlet, </a:t>
            </a:r>
            <a:r>
              <a:rPr lang="en-US" sz="1600" i="1" dirty="0" smtClean="0"/>
              <a:t>Hamlet)</a:t>
            </a:r>
            <a:endParaRPr lang="en-US" sz="1600" dirty="0"/>
          </a:p>
        </p:txBody>
      </p:sp>
    </p:spTree>
    <p:extLst>
      <p:ext uri="{BB962C8B-B14F-4D97-AF65-F5344CB8AC3E}">
        <p14:creationId xmlns:p14="http://schemas.microsoft.com/office/powerpoint/2010/main" val="648702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 your assignment:</a:t>
            </a:r>
            <a:endParaRPr lang="en-US" dirty="0"/>
          </a:p>
        </p:txBody>
      </p:sp>
      <p:sp>
        <p:nvSpPr>
          <p:cNvPr id="3" name="Content Placeholder 2"/>
          <p:cNvSpPr>
            <a:spLocks noGrp="1"/>
          </p:cNvSpPr>
          <p:nvPr>
            <p:ph idx="1"/>
          </p:nvPr>
        </p:nvSpPr>
        <p:spPr>
          <a:xfrm>
            <a:off x="818712" y="2222287"/>
            <a:ext cx="10554574" cy="4230028"/>
          </a:xfrm>
        </p:spPr>
        <p:txBody>
          <a:bodyPr>
            <a:normAutofit fontScale="92500" lnSpcReduction="10000"/>
          </a:bodyPr>
          <a:lstStyle/>
          <a:p>
            <a:r>
              <a:rPr lang="en-US" dirty="0" smtClean="0"/>
              <a:t>You will sign up to present either a sonnet from Shakespeare or a selection (100 words or more) from a rap/hip-hop song one day over the next three weeks at the beginning of class.</a:t>
            </a:r>
          </a:p>
          <a:p>
            <a:r>
              <a:rPr lang="en-US" dirty="0" smtClean="0"/>
              <a:t>I must approve of your selection when you sign up. If you choose a rap/hip-hop song, we may need to edit portions for strong language and content. You can find collections of both Shakespeare’s sonnets and popular songs online, but I’m happy to help you.</a:t>
            </a:r>
          </a:p>
          <a:p>
            <a:r>
              <a:rPr lang="en-US" dirty="0" smtClean="0"/>
              <a:t>On the day that you present, you will deliver a short (~ one minute) introduction to your work. You will write this yourself. Introduce the title and the author of your work, and any relevant historical/biographical details. Tell us, your audience, what the major themes of the work are, and what you liked about it. Make a point of explaining what we should pay special attention to and listen for as you recite.</a:t>
            </a:r>
          </a:p>
          <a:p>
            <a:r>
              <a:rPr lang="en-US" dirty="0" smtClean="0"/>
              <a:t>Recite your poem. For this assignment, you may bring cue cards up to the front, but you may not just read directly from the paper. I want to emphasize that this is a performance – we should be dazzled by your delivery. I’ll give you a rubric like the one we used for our earlier set of poems.</a:t>
            </a:r>
          </a:p>
          <a:p>
            <a:r>
              <a:rPr lang="en-US" dirty="0" smtClean="0"/>
              <a:t>This is worth a double daily grade.</a:t>
            </a:r>
          </a:p>
        </p:txBody>
      </p:sp>
    </p:spTree>
    <p:extLst>
      <p:ext uri="{BB962C8B-B14F-4D97-AF65-F5344CB8AC3E}">
        <p14:creationId xmlns:p14="http://schemas.microsoft.com/office/powerpoint/2010/main" val="2950322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Sources</a:t>
            </a:r>
            <a:endParaRPr lang="en-US" dirty="0"/>
          </a:p>
        </p:txBody>
      </p:sp>
      <p:sp>
        <p:nvSpPr>
          <p:cNvPr id="3" name="Content Placeholder 2"/>
          <p:cNvSpPr>
            <a:spLocks noGrp="1"/>
          </p:cNvSpPr>
          <p:nvPr>
            <p:ph idx="1"/>
          </p:nvPr>
        </p:nvSpPr>
        <p:spPr/>
        <p:txBody>
          <a:bodyPr/>
          <a:lstStyle/>
          <a:p>
            <a:r>
              <a:rPr lang="en-US" dirty="0" err="1"/>
              <a:t>Mabillard</a:t>
            </a:r>
            <a:r>
              <a:rPr lang="en-US" dirty="0"/>
              <a:t>, Amanda. </a:t>
            </a:r>
            <a:r>
              <a:rPr lang="en-US" i="1" dirty="0"/>
              <a:t>Shakespeare's Audience: The Groundlings</a:t>
            </a:r>
            <a:r>
              <a:rPr lang="en-US" dirty="0"/>
              <a:t>. </a:t>
            </a:r>
            <a:r>
              <a:rPr lang="en-US" u="sng" dirty="0"/>
              <a:t>Shakespeare Online</a:t>
            </a:r>
            <a:r>
              <a:rPr lang="en-US" dirty="0"/>
              <a:t>. 20 Aug. 2000. </a:t>
            </a:r>
            <a:r>
              <a:rPr lang="en-US" dirty="0" smtClean="0"/>
              <a:t>(April 23, 2014) </a:t>
            </a:r>
            <a:r>
              <a:rPr lang="en-US" dirty="0"/>
              <a:t>&lt; http://www.shakespeare-online.com/essays/shakespeareaudience.html" &gt;. </a:t>
            </a:r>
            <a:endParaRPr lang="en-US" dirty="0" smtClean="0"/>
          </a:p>
          <a:p>
            <a:r>
              <a:rPr lang="en-US" dirty="0">
                <a:hlinkClick r:id="rId2"/>
              </a:rPr>
              <a:t>http://www.bard.org/education/studyguides/Midsummer/audiences.html#.</a:t>
            </a:r>
            <a:r>
              <a:rPr lang="en-US" dirty="0" smtClean="0">
                <a:hlinkClick r:id="rId2"/>
              </a:rPr>
              <a:t>U1hH5vldWSp</a:t>
            </a:r>
            <a:endParaRPr lang="en-US" dirty="0" smtClean="0"/>
          </a:p>
          <a:p>
            <a:r>
              <a:rPr lang="en-US" dirty="0"/>
              <a:t>http://www.shakespearesglobe.com/uploads/files/2014/01/audiences.pdf</a:t>
            </a:r>
          </a:p>
        </p:txBody>
      </p:sp>
    </p:spTree>
    <p:extLst>
      <p:ext uri="{BB962C8B-B14F-4D97-AF65-F5344CB8AC3E}">
        <p14:creationId xmlns:p14="http://schemas.microsoft.com/office/powerpoint/2010/main" val="314960507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Quotable">
  <a:themeElements>
    <a:clrScheme name="Quotable">
      <a:dk1>
        <a:sysClr val="windowText" lastClr="000000"/>
      </a:dk1>
      <a:lt1>
        <a:sysClr val="window" lastClr="FFFFFF"/>
      </a:lt1>
      <a:dk2>
        <a:srgbClr val="212121"/>
      </a:dk2>
      <a:lt2>
        <a:srgbClr val="636363"/>
      </a:lt2>
      <a:accent1>
        <a:srgbClr val="8664B0"/>
      </a:accent1>
      <a:accent2>
        <a:srgbClr val="D75BCD"/>
      </a:accent2>
      <a:accent3>
        <a:srgbClr val="E54D86"/>
      </a:accent3>
      <a:accent4>
        <a:srgbClr val="DE4547"/>
      </a:accent4>
      <a:accent5>
        <a:srgbClr val="F16E40"/>
      </a:accent5>
      <a:accent6>
        <a:srgbClr val="EB9C5A"/>
      </a:accent6>
      <a:hlink>
        <a:srgbClr val="8F8F8F"/>
      </a:hlink>
      <a:folHlink>
        <a:srgbClr val="A5A5A5"/>
      </a:folHlink>
    </a:clrScheme>
    <a:fontScheme name="Quotabl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7AF46513-5B0D-4B03-9323-32F3F0BFC9D6}"/>
    </a:ext>
  </a:extLst>
</a:theme>
</file>

<file path=docProps/app.xml><?xml version="1.0" encoding="utf-8"?>
<Properties xmlns="http://schemas.openxmlformats.org/officeDocument/2006/extended-properties" xmlns:vt="http://schemas.openxmlformats.org/officeDocument/2006/docPropsVTypes">
  <Template>TC103457503[[fn=Quotable]]</Template>
  <TotalTime>4366</TotalTime>
  <Words>2496</Words>
  <Application>Microsoft Office PowerPoint</Application>
  <PresentationFormat>Widescreen</PresentationFormat>
  <Paragraphs>121</Paragraphs>
  <Slides>17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Century Gothic</vt:lpstr>
      <vt:lpstr>Wingdings 2</vt:lpstr>
      <vt:lpstr>Quotable</vt:lpstr>
      <vt:lpstr>Poetry Study – Shakespeare and Hip-Hop</vt:lpstr>
      <vt:lpstr>When I was growing up, I thought the only people who really liked Shakespeare were a bunch of jerks.</vt:lpstr>
      <vt:lpstr>PowerPoint Presentation</vt:lpstr>
      <vt:lpstr>Another person whom I thought was a jerk was my freshman biology teacher. (An opinion I stand by, 13 years later.)</vt:lpstr>
      <vt:lpstr>As a kid and a teenager, I loved rap.</vt:lpstr>
      <vt:lpstr>I went through high school and college pretty ambivalent about Shakespeare’s works – what I read, I enjoyed, but it never blew me away.</vt:lpstr>
      <vt:lpstr>PowerPoint Presentation</vt:lpstr>
      <vt:lpstr>First of all, Shakespeare wrote for a popular audience.</vt:lpstr>
      <vt:lpstr>Secondly, both Shakespeare’s works and hip-hop are characterized by their linguistic complexity.</vt:lpstr>
      <vt:lpstr>Some examples…</vt:lpstr>
      <vt:lpstr>Both Shakespeare’s works and rap are noted for their rhythmic sophistication – it’s not just about the words, but the beat.</vt:lpstr>
      <vt:lpstr>Iambic Pentameter</vt:lpstr>
      <vt:lpstr>Both Shakespeare’s works and rap/hip-hop are often deeply reflective about and critical of the world around us.</vt:lpstr>
      <vt:lpstr>Some examples…</vt:lpstr>
      <vt:lpstr>Some examples…</vt:lpstr>
      <vt:lpstr>So, your assignment:</vt:lpstr>
      <vt:lpstr>Sources</vt:lpstr>
    </vt:vector>
  </TitlesOfParts>
  <Company>HISD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Poetry Study – Shakespeare and Hip-Hop</dc:title>
  <dc:creator>Chapman, Elizabeth M</dc:creator>
  <cp:lastModifiedBy>Chapman, Elizabeth M</cp:lastModifiedBy>
  <cp:revision>37</cp:revision>
  <dcterms:created xsi:type="dcterms:W3CDTF">2014-04-23T02:41:50Z</dcterms:created>
  <dcterms:modified xsi:type="dcterms:W3CDTF">2014-04-30T02:25:51Z</dcterms:modified>
</cp:coreProperties>
</file>