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90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86" r:id="rId11"/>
    <p:sldId id="287" r:id="rId12"/>
    <p:sldId id="257" r:id="rId13"/>
    <p:sldId id="267" r:id="rId14"/>
    <p:sldId id="269" r:id="rId15"/>
    <p:sldId id="270" r:id="rId16"/>
    <p:sldId id="271" r:id="rId17"/>
    <p:sldId id="272" r:id="rId18"/>
    <p:sldId id="276" r:id="rId19"/>
    <p:sldId id="279" r:id="rId20"/>
    <p:sldId id="277" r:id="rId21"/>
    <p:sldId id="278" r:id="rId22"/>
    <p:sldId id="273" r:id="rId23"/>
    <p:sldId id="274" r:id="rId24"/>
    <p:sldId id="275" r:id="rId25"/>
    <p:sldId id="258" r:id="rId26"/>
    <p:sldId id="280" r:id="rId27"/>
    <p:sldId id="281" r:id="rId28"/>
    <p:sldId id="282" r:id="rId29"/>
    <p:sldId id="283" r:id="rId30"/>
    <p:sldId id="284" r:id="rId31"/>
    <p:sldId id="285" r:id="rId32"/>
    <p:sldId id="288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35D6B-50A0-F848-96A6-1A32A8BE88C4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0E190-3212-1E43-9300-8CACB50CB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98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A81870-2371-9342-92BF-F71BDD9A64C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4FE7A-4794-8F40-AB68-868719BEB6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77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4FE7A-4794-8F40-AB68-868719BEB66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85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6EF64-FB19-411E-965E-9F52AA4744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BB2A-F9E3-7944-9AE6-82E7EC769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BB2A-F9E3-7944-9AE6-82E7EC769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BB2A-F9E3-7944-9AE6-82E7EC769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BB2A-F9E3-7944-9AE6-82E7EC769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BB2A-F9E3-7944-9AE6-82E7EC769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AD1DF-F637-DA40-A6CB-6D5FC1BF52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D57BB2A-F9E3-7944-9AE6-82E7EC769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BB2A-F9E3-7944-9AE6-82E7EC769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BB2A-F9E3-7944-9AE6-82E7EC769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901BB175-C4B1-EE48-9939-191B27CCB262}" type="datetimeFigureOut">
              <a:rPr lang="en-US" smtClean="0"/>
              <a:pPr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3D57BB2A-F9E3-7944-9AE6-82E7EC769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localhost\Users\egcsd\Documents\Carrie%20School%20-%20Grand%20Canyon\Literacy%20Strategies%20Middle%20School:High%20School\Graphic%20Novel%20Video1.mp4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localhost\Users\egcsd\Documents\Carrie%20School%20-%20Grand%20Canyon\Literacy%20Strategies%20Middle%20School:High%20School\Graphic%20Novels%20Video%202.mp4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11683"/>
            <a:ext cx="9144000" cy="3517517"/>
          </a:xfrm>
        </p:spPr>
        <p:txBody>
          <a:bodyPr>
            <a:normAutofit/>
          </a:bodyPr>
          <a:lstStyle/>
          <a:p>
            <a:pPr algn="ctr"/>
            <a:r>
              <a:rPr lang="en-US" sz="8800" dirty="0" smtClean="0">
                <a:solidFill>
                  <a:srgbClr val="FF0080"/>
                </a:solidFill>
                <a:latin typeface="Britannic Bold"/>
                <a:cs typeface="Britannic Bold"/>
              </a:rPr>
              <a:t>Graphic Novels</a:t>
            </a:r>
            <a:endParaRPr lang="en-US" sz="8800" dirty="0">
              <a:solidFill>
                <a:srgbClr val="FF0080"/>
              </a:solidFill>
              <a:latin typeface="Britannic Bold"/>
              <a:cs typeface="Britannic 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801652"/>
            <a:ext cx="9144000" cy="685296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latin typeface="Bradley Hand ITC TT-Bold"/>
                <a:cs typeface="Bradley Hand ITC TT-Bold"/>
              </a:rPr>
              <a:t>By:  Mrs. Christopher</a:t>
            </a:r>
            <a:endParaRPr lang="en-US" sz="4800" dirty="0">
              <a:latin typeface="Bradley Hand ITC TT-Bold"/>
              <a:cs typeface="Bradley Hand ITC TT-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6576"/>
            <a:ext cx="9144000" cy="1008871"/>
          </a:xfrm>
          <a:prstGeom prst="rect">
            <a:avLst/>
          </a:prstGeom>
        </p:spPr>
      </p:pic>
      <p:sp>
        <p:nvSpPr>
          <p:cNvPr id="5" name="Action Button: Help 4">
            <a:hlinkClick r:id="" action="ppaction://noaction" highlightClick="1"/>
          </p:cNvPr>
          <p:cNvSpPr/>
          <p:nvPr/>
        </p:nvSpPr>
        <p:spPr>
          <a:xfrm>
            <a:off x="2600332" y="1995421"/>
            <a:ext cx="4011367" cy="3607882"/>
          </a:xfrm>
          <a:prstGeom prst="actionButtonHelp">
            <a:avLst/>
          </a:prstGeom>
          <a:solidFill>
            <a:schemeClr val="tx1"/>
          </a:solidFill>
          <a:ln>
            <a:solidFill>
              <a:schemeClr val="accent3"/>
            </a:solidFill>
          </a:ln>
          <a:effectLst>
            <a:glow rad="101600">
              <a:schemeClr val="tx1">
                <a:alpha val="75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85296"/>
            <a:ext cx="9144000" cy="23830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4050"/>
            <a:ext cx="9144000" cy="965200"/>
          </a:xfrm>
          <a:prstGeom prst="rect">
            <a:avLst/>
          </a:prstGeom>
        </p:spPr>
      </p:pic>
      <p:sp>
        <p:nvSpPr>
          <p:cNvPr id="5" name="Action Button: Help 4">
            <a:hlinkClick r:id="" action="ppaction://noaction" highlightClick="1"/>
          </p:cNvPr>
          <p:cNvSpPr/>
          <p:nvPr/>
        </p:nvSpPr>
        <p:spPr>
          <a:xfrm>
            <a:off x="2499545" y="2176823"/>
            <a:ext cx="4091996" cy="3164455"/>
          </a:xfrm>
          <a:prstGeom prst="actionButtonHelp">
            <a:avLst/>
          </a:prstGeom>
          <a:solidFill>
            <a:schemeClr val="tx1"/>
          </a:solidFill>
          <a:ln>
            <a:solidFill>
              <a:srgbClr val="FF0080"/>
            </a:solidFill>
          </a:ln>
          <a:effectLst>
            <a:glow rad="101600">
              <a:srgbClr val="FF0080">
                <a:alpha val="75000"/>
              </a:srgb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64264"/>
            <a:ext cx="9144000" cy="3646241"/>
          </a:xfrm>
          <a:prstGeom prst="rect">
            <a:avLst/>
          </a:prstGeom>
        </p:spPr>
      </p:pic>
      <p:sp>
        <p:nvSpPr>
          <p:cNvPr id="6" name="Explosion 1 5"/>
          <p:cNvSpPr/>
          <p:nvPr/>
        </p:nvSpPr>
        <p:spPr>
          <a:xfrm>
            <a:off x="3205061" y="4210505"/>
            <a:ext cx="2902698" cy="2647495"/>
          </a:xfrm>
          <a:prstGeom prst="irregularSeal1">
            <a:avLst/>
          </a:prstGeom>
          <a:solidFill>
            <a:srgbClr val="FF0080"/>
          </a:solidFill>
          <a:ln>
            <a:solidFill>
              <a:schemeClr val="tx1"/>
            </a:solidFill>
          </a:ln>
          <a:effectLst>
            <a:glow rad="101600">
              <a:srgbClr val="FF0080">
                <a:alpha val="75000"/>
              </a:srgb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30735" y="5018786"/>
            <a:ext cx="1733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Bookman Old Style"/>
                <a:cs typeface="Bookman Old Style"/>
              </a:rPr>
              <a:t>BAM!</a:t>
            </a:r>
            <a:endParaRPr lang="en-US" sz="4000" b="1" dirty="0">
              <a:latin typeface="Bookman Old Style"/>
              <a:cs typeface="Bookman Old Sty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4174"/>
            <a:ext cx="3108614" cy="39505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2522" y="262025"/>
            <a:ext cx="8365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GRAPHIC NOVELS ARE….</a:t>
            </a:r>
            <a:endParaRPr lang="en-US" sz="44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914799"/>
            <a:ext cx="7328637" cy="41906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2522" y="262025"/>
            <a:ext cx="8365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GRAPHIC NOVELS ARE….</a:t>
            </a:r>
            <a:endParaRPr lang="en-US" sz="44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9833"/>
            <a:ext cx="9121372" cy="3683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2522" y="262025"/>
            <a:ext cx="8365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GRAPHIC NOVELS ARE….</a:t>
            </a:r>
            <a:endParaRPr lang="en-US" sz="44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2522" y="262025"/>
            <a:ext cx="8365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GRAPHIC NOVELS ARE….</a:t>
            </a:r>
            <a:endParaRPr lang="en-US" sz="44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8196" y="1185355"/>
            <a:ext cx="8095804" cy="5293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latin typeface="Bookman Old Style"/>
              <a:cs typeface="Bookman Old Style"/>
            </a:endParaRPr>
          </a:p>
          <a:p>
            <a:r>
              <a:rPr lang="en-US" sz="3200" dirty="0" smtClean="0">
                <a:latin typeface="Bookman Old Style"/>
                <a:cs typeface="Bookman Old Style"/>
              </a:rPr>
              <a:t>Graphic </a:t>
            </a:r>
            <a:r>
              <a:rPr lang="en-US" sz="3200" dirty="0">
                <a:latin typeface="Bookman Old Style"/>
                <a:cs typeface="Bookman Old Style"/>
              </a:rPr>
              <a:t>novels use text and pictures to present </a:t>
            </a:r>
            <a:r>
              <a:rPr lang="en-US" sz="3200" dirty="0" smtClean="0">
                <a:latin typeface="Bookman Old Style"/>
                <a:cs typeface="Bookman Old Style"/>
              </a:rPr>
              <a:t>information.</a:t>
            </a:r>
          </a:p>
          <a:p>
            <a:endParaRPr lang="en-US" sz="3200" dirty="0">
              <a:latin typeface="Bookman Old Style"/>
              <a:cs typeface="Bookman Old Style"/>
            </a:endParaRPr>
          </a:p>
          <a:p>
            <a:r>
              <a:rPr lang="en-US" sz="3200" dirty="0">
                <a:latin typeface="Bookman Old Style"/>
                <a:cs typeface="Bookman Old Style"/>
              </a:rPr>
              <a:t>Graphic novels use the same format as comic </a:t>
            </a:r>
            <a:r>
              <a:rPr lang="en-US" sz="3200" dirty="0" smtClean="0">
                <a:latin typeface="Bookman Old Style"/>
                <a:cs typeface="Bookman Old Style"/>
              </a:rPr>
              <a:t>books.</a:t>
            </a:r>
          </a:p>
          <a:p>
            <a:endParaRPr lang="en-US" sz="3200" dirty="0">
              <a:latin typeface="Bookman Old Style"/>
              <a:cs typeface="Bookman Old Style"/>
            </a:endParaRPr>
          </a:p>
          <a:p>
            <a:r>
              <a:rPr lang="en-US" sz="3200" dirty="0">
                <a:latin typeface="Bookman Old Style"/>
                <a:cs typeface="Bookman Old Style"/>
              </a:rPr>
              <a:t>Graphic Novels differ from comics in that they usually contain stand-alone stories with complex </a:t>
            </a:r>
            <a:r>
              <a:rPr lang="en-US" sz="3200" dirty="0" smtClean="0">
                <a:latin typeface="Bookman Old Style"/>
                <a:cs typeface="Bookman Old Style"/>
              </a:rPr>
              <a:t>plots.</a:t>
            </a:r>
          </a:p>
          <a:p>
            <a:endParaRPr lang="en-US" dirty="0"/>
          </a:p>
        </p:txBody>
      </p:sp>
      <p:sp>
        <p:nvSpPr>
          <p:cNvPr id="7" name="Explosion 1 6"/>
          <p:cNvSpPr/>
          <p:nvPr/>
        </p:nvSpPr>
        <p:spPr>
          <a:xfrm>
            <a:off x="161261" y="1672930"/>
            <a:ext cx="886935" cy="1048100"/>
          </a:xfrm>
          <a:prstGeom prst="irregularSeal1">
            <a:avLst/>
          </a:prstGeom>
          <a:solidFill>
            <a:srgbClr val="FF008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plosion 1 8"/>
          <p:cNvSpPr/>
          <p:nvPr/>
        </p:nvSpPr>
        <p:spPr>
          <a:xfrm>
            <a:off x="161261" y="3115299"/>
            <a:ext cx="886935" cy="1048100"/>
          </a:xfrm>
          <a:prstGeom prst="irregularSeal1">
            <a:avLst/>
          </a:prstGeom>
          <a:solidFill>
            <a:srgbClr val="FF008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xplosion 1 9"/>
          <p:cNvSpPr/>
          <p:nvPr/>
        </p:nvSpPr>
        <p:spPr>
          <a:xfrm>
            <a:off x="161261" y="4727761"/>
            <a:ext cx="886935" cy="1048100"/>
          </a:xfrm>
          <a:prstGeom prst="irregularSeal1">
            <a:avLst/>
          </a:prstGeom>
          <a:solidFill>
            <a:srgbClr val="FF008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0817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What are the major types of graphic novels?</a:t>
            </a:r>
            <a:endParaRPr lang="en-US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 </a:t>
            </a:r>
            <a:r>
              <a:rPr lang="en-US" dirty="0" smtClean="0">
                <a:latin typeface="Bookman Old Style"/>
                <a:cs typeface="Bookman Old Style"/>
              </a:rPr>
              <a:t>Superhero Story</a:t>
            </a:r>
          </a:p>
          <a:p>
            <a:pPr>
              <a:buNone/>
            </a:pPr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 </a:t>
            </a:r>
            <a:r>
              <a:rPr lang="en-US" dirty="0" smtClean="0">
                <a:latin typeface="Bookman Old Style"/>
                <a:cs typeface="Bookman Old Style"/>
              </a:rPr>
              <a:t>Magna</a:t>
            </a:r>
          </a:p>
          <a:p>
            <a:pPr>
              <a:buNone/>
            </a:pPr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 </a:t>
            </a:r>
            <a:r>
              <a:rPr lang="en-US" dirty="0" smtClean="0">
                <a:latin typeface="Bookman Old Style"/>
                <a:cs typeface="Bookman Old Style"/>
              </a:rPr>
              <a:t>Non-fiction</a:t>
            </a:r>
          </a:p>
          <a:p>
            <a:pPr>
              <a:buNone/>
            </a:pPr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 </a:t>
            </a:r>
            <a:r>
              <a:rPr lang="en-US" dirty="0" smtClean="0">
                <a:latin typeface="Bookman Old Style"/>
                <a:cs typeface="Bookman Old Style"/>
              </a:rPr>
              <a:t>Adaptations or Spinoffs</a:t>
            </a:r>
          </a:p>
          <a:p>
            <a:pPr>
              <a:buNone/>
            </a:pPr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 </a:t>
            </a:r>
            <a:r>
              <a:rPr lang="en-US" dirty="0" smtClean="0">
                <a:latin typeface="Bookman Old Style"/>
                <a:cs typeface="Bookman Old Style"/>
              </a:rPr>
              <a:t>Satire</a:t>
            </a:r>
          </a:p>
          <a:p>
            <a:pPr>
              <a:buNone/>
            </a:pPr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 </a:t>
            </a:r>
            <a:r>
              <a:rPr lang="en-US" dirty="0" smtClean="0">
                <a:latin typeface="Bookman Old Style"/>
                <a:cs typeface="Bookman Old Style"/>
              </a:rPr>
              <a:t>Fantasy</a:t>
            </a:r>
          </a:p>
          <a:p>
            <a:pPr>
              <a:buNone/>
            </a:pPr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 </a:t>
            </a:r>
            <a:r>
              <a:rPr lang="en-US" dirty="0" smtClean="0">
                <a:latin typeface="Bookman Old Style"/>
                <a:cs typeface="Bookman Old Style"/>
              </a:rPr>
              <a:t>Personal Narratives</a:t>
            </a:r>
          </a:p>
          <a:p>
            <a:pPr>
              <a:buNone/>
            </a:pPr>
            <a:endParaRPr lang="en-US" b="1" dirty="0" smtClean="0">
              <a:latin typeface="Bookman Old Style"/>
              <a:cs typeface="Bookman Old Style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</a:t>
            </a:r>
            <a:r>
              <a:rPr lang="en-US" b="1" dirty="0" smtClean="0">
                <a:latin typeface="Bookman Old Style"/>
                <a:cs typeface="Bookman Old Style"/>
              </a:rPr>
              <a:t> Can you guess what type of graphic novel </a:t>
            </a:r>
            <a:r>
              <a:rPr lang="en-US" b="1" dirty="0" err="1" smtClean="0">
                <a:latin typeface="Bookman Old Style"/>
                <a:cs typeface="Bookman Old Style"/>
              </a:rPr>
              <a:t>Perspeolis</a:t>
            </a:r>
            <a:r>
              <a:rPr lang="en-US" b="1" dirty="0" smtClean="0">
                <a:latin typeface="Bookman Old Style"/>
                <a:cs typeface="Bookman Old Style"/>
              </a:rPr>
              <a:t> is?????</a:t>
            </a:r>
            <a:endParaRPr lang="en-US" b="1" dirty="0">
              <a:latin typeface="Bookman Old Style"/>
              <a:cs typeface="Bookman Old Styl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err="1" smtClean="0">
                <a:solidFill>
                  <a:srgbClr val="FF0080"/>
                </a:solidFill>
                <a:latin typeface="Bookman Old Style"/>
                <a:cs typeface="Bookman Old Style"/>
              </a:rPr>
              <a:t>Perspeolis</a:t>
            </a:r>
            <a:r>
              <a:rPr lang="en-US" sz="60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 is……</a:t>
            </a:r>
            <a:endParaRPr lang="en-US" sz="60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2137" y="2297758"/>
            <a:ext cx="5825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Bookman Old Style"/>
                <a:cs typeface="Bookman Old Style"/>
              </a:rPr>
              <a:t>PERSONAL NARRATIVE</a:t>
            </a:r>
            <a:endParaRPr lang="en-US" sz="6000" b="1" dirty="0">
              <a:latin typeface="Bookman Old Style"/>
              <a:cs typeface="Bookman Old Styl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783" y="0"/>
            <a:ext cx="8203017" cy="6858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Do you know the parts of a graphic novel?</a:t>
            </a:r>
            <a:endParaRPr lang="en-US" sz="40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83" y="2281228"/>
            <a:ext cx="8203017" cy="32390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The Parts of a Graphic Novel</a:t>
            </a:r>
            <a:endParaRPr lang="en-US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3234"/>
            <a:ext cx="9144000" cy="555476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Graphic Novel – Page Elements</a:t>
            </a:r>
            <a:endParaRPr lang="en-US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8176"/>
            <a:ext cx="9144000" cy="544982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</a:t>
            </a:r>
            <a:r>
              <a:rPr lang="en-US" b="1" dirty="0" smtClean="0">
                <a:latin typeface="Bookman Old Style"/>
                <a:cs typeface="Bookman Old Style"/>
              </a:rPr>
              <a:t>Panels</a:t>
            </a:r>
            <a:r>
              <a:rPr lang="en-US" dirty="0" smtClean="0">
                <a:latin typeface="Bookman Old Style"/>
                <a:cs typeface="Bookman Old Style"/>
              </a:rPr>
              <a:t> </a:t>
            </a: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– </a:t>
            </a:r>
            <a:r>
              <a:rPr lang="en-US" dirty="0" smtClean="0">
                <a:latin typeface="Bookman Old Style"/>
                <a:cs typeface="Bookman Old Style"/>
              </a:rPr>
              <a:t>squares or rectangles that contain a single scene.</a:t>
            </a:r>
          </a:p>
          <a:p>
            <a:pPr>
              <a:buNone/>
            </a:pP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</a:t>
            </a:r>
            <a:r>
              <a:rPr lang="en-US" b="1" dirty="0" smtClean="0">
                <a:latin typeface="Bookman Old Style"/>
                <a:cs typeface="Bookman Old Style"/>
              </a:rPr>
              <a:t>Gutters</a:t>
            </a: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 – </a:t>
            </a:r>
            <a:r>
              <a:rPr lang="en-US" dirty="0" smtClean="0">
                <a:latin typeface="Bookman Old Style"/>
                <a:cs typeface="Bookman Old Style"/>
              </a:rPr>
              <a:t>space between panels.</a:t>
            </a:r>
          </a:p>
          <a:p>
            <a:pPr>
              <a:buNone/>
            </a:pP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</a:t>
            </a:r>
            <a:r>
              <a:rPr lang="en-US" b="1" dirty="0" smtClean="0">
                <a:latin typeface="Bookman Old Style"/>
                <a:cs typeface="Bookman Old Style"/>
              </a:rPr>
              <a:t>Word Balloons </a:t>
            </a: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– </a:t>
            </a:r>
            <a:r>
              <a:rPr lang="en-US" dirty="0" smtClean="0">
                <a:latin typeface="Bookman Old Style"/>
                <a:cs typeface="Bookman Old Style"/>
              </a:rPr>
              <a:t>contain communication between/among characters.</a:t>
            </a:r>
          </a:p>
          <a:p>
            <a:pPr>
              <a:buNone/>
            </a:pP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</a:t>
            </a:r>
            <a:r>
              <a:rPr lang="en-US" b="1" dirty="0" smtClean="0">
                <a:latin typeface="Bookman Old Style"/>
                <a:cs typeface="Bookman Old Style"/>
              </a:rPr>
              <a:t>Thought Balloons </a:t>
            </a: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–</a:t>
            </a:r>
            <a:r>
              <a:rPr lang="en-US" dirty="0" smtClean="0">
                <a:latin typeface="Bookman Old Style"/>
                <a:cs typeface="Bookman Old Style"/>
              </a:rPr>
              <a:t> contain a character’s thoughts.</a:t>
            </a:r>
          </a:p>
          <a:p>
            <a:pPr>
              <a:buNone/>
            </a:pP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</a:t>
            </a:r>
            <a:r>
              <a:rPr lang="en-US" b="1" dirty="0" smtClean="0">
                <a:latin typeface="Bookman Old Style"/>
                <a:cs typeface="Bookman Old Style"/>
              </a:rPr>
              <a:t>Captions</a:t>
            </a:r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 – </a:t>
            </a:r>
            <a:r>
              <a:rPr lang="en-US" dirty="0" smtClean="0">
                <a:latin typeface="Bookman Old Style"/>
                <a:cs typeface="Bookman Old Style"/>
              </a:rPr>
              <a:t>contain information about a scene or character. </a:t>
            </a:r>
          </a:p>
          <a:p>
            <a:pPr>
              <a:buNone/>
            </a:pP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</a:t>
            </a:r>
            <a:r>
              <a:rPr lang="en-US" b="1" dirty="0" smtClean="0">
                <a:latin typeface="Bookman Old Style"/>
                <a:cs typeface="Bookman Old Style"/>
              </a:rPr>
              <a:t>Sound Effects</a:t>
            </a:r>
            <a:r>
              <a:rPr lang="en-US" dirty="0" smtClean="0">
                <a:latin typeface="Bookman Old Style"/>
                <a:cs typeface="Bookman Old Style"/>
              </a:rPr>
              <a:t> </a:t>
            </a: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–</a:t>
            </a:r>
            <a:r>
              <a:rPr lang="en-US" dirty="0" smtClean="0">
                <a:latin typeface="Bookman Old Style"/>
                <a:cs typeface="Bookman Old Style"/>
              </a:rPr>
              <a:t> visual sound clues </a:t>
            </a:r>
            <a:r>
              <a:rPr lang="en-US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(POW!)  </a:t>
            </a:r>
            <a:r>
              <a:rPr lang="en-US" dirty="0" smtClean="0">
                <a:latin typeface="Bookman Old Style"/>
                <a:cs typeface="Bookman Old Style"/>
              </a:rPr>
              <a:t>This is also called…..????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80005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CAPTIONS</a:t>
            </a:r>
            <a:endParaRPr lang="en-US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55507"/>
            <a:ext cx="9144001" cy="590249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9934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Dialogue</a:t>
            </a:r>
            <a:endParaRPr lang="en-US" sz="60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Bookman Old Style"/>
                <a:cs typeface="Bookman Old Style"/>
              </a:rPr>
              <a:t>*What characters say to each other.</a:t>
            </a:r>
          </a:p>
          <a:p>
            <a:pPr>
              <a:buNone/>
            </a:pPr>
            <a:r>
              <a:rPr lang="en-US" dirty="0" smtClean="0">
                <a:latin typeface="Bookman Old Style"/>
                <a:cs typeface="Bookman Old Style"/>
              </a:rPr>
              <a:t>*Conveyed through </a:t>
            </a:r>
            <a:r>
              <a:rPr lang="en-US" b="1" dirty="0" smtClean="0">
                <a:latin typeface="Bookman Old Style"/>
                <a:cs typeface="Bookman Old Style"/>
              </a:rPr>
              <a:t>word balloons</a:t>
            </a:r>
            <a:r>
              <a:rPr lang="en-US" dirty="0" smtClean="0">
                <a:latin typeface="Bookman Old Style"/>
                <a:cs typeface="Bookman Old Style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Bookman Old Style"/>
                <a:cs typeface="Bookman Old Style"/>
              </a:rPr>
              <a:t>*Each word balloon has a </a:t>
            </a:r>
            <a:r>
              <a:rPr lang="en-US" b="1" dirty="0" smtClean="0">
                <a:latin typeface="Bookman Old Style"/>
                <a:cs typeface="Bookman Old Style"/>
              </a:rPr>
              <a:t>“tail” </a:t>
            </a:r>
            <a:r>
              <a:rPr lang="en-US" dirty="0" smtClean="0">
                <a:latin typeface="Bookman Old Style"/>
                <a:cs typeface="Bookman Old Style"/>
              </a:rPr>
              <a:t>to let you know who is talking!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2479388" y="4424190"/>
            <a:ext cx="1491664" cy="1269814"/>
          </a:xfrm>
          <a:prstGeom prst="wedgeRectCallout">
            <a:avLst>
              <a:gd name="adj1" fmla="val -72874"/>
              <a:gd name="adj2" fmla="val 92733"/>
            </a:avLst>
          </a:prstGeom>
          <a:solidFill>
            <a:srgbClr val="FF008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Callout 4"/>
          <p:cNvSpPr/>
          <p:nvPr/>
        </p:nvSpPr>
        <p:spPr>
          <a:xfrm>
            <a:off x="4636253" y="4524970"/>
            <a:ext cx="2054943" cy="1169034"/>
          </a:xfrm>
          <a:prstGeom prst="wedgeEllipseCallout">
            <a:avLst>
              <a:gd name="adj1" fmla="val 31527"/>
              <a:gd name="adj2" fmla="val 83190"/>
            </a:avLst>
          </a:prstGeom>
          <a:solidFill>
            <a:srgbClr val="FF008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Thought Balloons</a:t>
            </a:r>
            <a:endParaRPr lang="en-US" sz="48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46256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Explosion 1 5"/>
          <p:cNvSpPr/>
          <p:nvPr/>
        </p:nvSpPr>
        <p:spPr>
          <a:xfrm>
            <a:off x="6512248" y="1408176"/>
            <a:ext cx="1530642" cy="1877214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8360834" y="740833"/>
            <a:ext cx="488950" cy="338667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6772960" y="2036994"/>
            <a:ext cx="745831" cy="63000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168" y="1408176"/>
            <a:ext cx="3699189" cy="607845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Panels</a:t>
            </a:r>
            <a:endParaRPr lang="en-US" sz="48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462560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127" y="0"/>
            <a:ext cx="4577706" cy="6949530"/>
          </a:xfrm>
          <a:prstGeom prst="rect">
            <a:avLst/>
          </a:prstGeom>
        </p:spPr>
      </p:pic>
      <p:sp>
        <p:nvSpPr>
          <p:cNvPr id="6" name="Explosion 1 5"/>
          <p:cNvSpPr/>
          <p:nvPr/>
        </p:nvSpPr>
        <p:spPr>
          <a:xfrm>
            <a:off x="8149167" y="486833"/>
            <a:ext cx="994833" cy="921343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xplosion 1 6"/>
          <p:cNvSpPr/>
          <p:nvPr/>
        </p:nvSpPr>
        <p:spPr>
          <a:xfrm>
            <a:off x="8301567" y="2206328"/>
            <a:ext cx="994833" cy="921343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xplosion 1 7"/>
          <p:cNvSpPr/>
          <p:nvPr/>
        </p:nvSpPr>
        <p:spPr>
          <a:xfrm>
            <a:off x="2788294" y="2206328"/>
            <a:ext cx="1296873" cy="921343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plosion 1 8"/>
          <p:cNvSpPr/>
          <p:nvPr/>
        </p:nvSpPr>
        <p:spPr>
          <a:xfrm>
            <a:off x="2497668" y="3683001"/>
            <a:ext cx="1285460" cy="1179576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xplosion 1 9"/>
          <p:cNvSpPr/>
          <p:nvPr/>
        </p:nvSpPr>
        <p:spPr>
          <a:xfrm>
            <a:off x="8189383" y="5444066"/>
            <a:ext cx="994833" cy="921343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098063" y="2436664"/>
            <a:ext cx="619539" cy="46067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788294" y="4007231"/>
            <a:ext cx="619539" cy="46067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8360834" y="740833"/>
            <a:ext cx="488950" cy="338667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8513234" y="2497666"/>
            <a:ext cx="488950" cy="338667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/>
          <p:cNvSpPr/>
          <p:nvPr/>
        </p:nvSpPr>
        <p:spPr>
          <a:xfrm>
            <a:off x="8442325" y="5698066"/>
            <a:ext cx="488950" cy="338667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Gutters</a:t>
            </a:r>
            <a:endParaRPr lang="en-US" sz="48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462560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127" y="0"/>
            <a:ext cx="4577706" cy="6949530"/>
          </a:xfrm>
          <a:prstGeom prst="rect">
            <a:avLst/>
          </a:prstGeom>
        </p:spPr>
      </p:pic>
      <p:sp>
        <p:nvSpPr>
          <p:cNvPr id="8" name="Explosion 1 7"/>
          <p:cNvSpPr/>
          <p:nvPr/>
        </p:nvSpPr>
        <p:spPr>
          <a:xfrm>
            <a:off x="5488220" y="0"/>
            <a:ext cx="1296873" cy="1662177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8360834" y="740833"/>
            <a:ext cx="488950" cy="338667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886024" y="412157"/>
            <a:ext cx="382995" cy="66734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xplosion 1 16"/>
          <p:cNvSpPr/>
          <p:nvPr/>
        </p:nvSpPr>
        <p:spPr>
          <a:xfrm>
            <a:off x="2539860" y="1079500"/>
            <a:ext cx="1652925" cy="1258824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xplosion 1 17"/>
          <p:cNvSpPr/>
          <p:nvPr/>
        </p:nvSpPr>
        <p:spPr>
          <a:xfrm>
            <a:off x="2539860" y="2915580"/>
            <a:ext cx="1652925" cy="1258824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xplosion 1 18"/>
          <p:cNvSpPr/>
          <p:nvPr/>
        </p:nvSpPr>
        <p:spPr>
          <a:xfrm>
            <a:off x="2539860" y="4568353"/>
            <a:ext cx="1652925" cy="1258824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882540" y="1465321"/>
            <a:ext cx="900587" cy="3937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2882540" y="3285948"/>
            <a:ext cx="900587" cy="3937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2882540" y="4918566"/>
            <a:ext cx="900587" cy="3937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Sound Effects</a:t>
            </a:r>
            <a:endParaRPr lang="en-US" sz="48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46256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Left Arrow 12"/>
          <p:cNvSpPr/>
          <p:nvPr/>
        </p:nvSpPr>
        <p:spPr>
          <a:xfrm>
            <a:off x="8360834" y="740833"/>
            <a:ext cx="488950" cy="338667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08176"/>
            <a:ext cx="6566450" cy="6522674"/>
          </a:xfrm>
          <a:prstGeom prst="rect">
            <a:avLst/>
          </a:prstGeom>
        </p:spPr>
      </p:pic>
      <p:sp>
        <p:nvSpPr>
          <p:cNvPr id="15" name="Explosion 1 14"/>
          <p:cNvSpPr/>
          <p:nvPr/>
        </p:nvSpPr>
        <p:spPr>
          <a:xfrm>
            <a:off x="6591541" y="2338069"/>
            <a:ext cx="1769293" cy="1410904"/>
          </a:xfrm>
          <a:prstGeom prst="irregularSeal1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Arrow 22"/>
          <p:cNvSpPr/>
          <p:nvPr/>
        </p:nvSpPr>
        <p:spPr>
          <a:xfrm>
            <a:off x="7023650" y="2667000"/>
            <a:ext cx="978925" cy="578079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08176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What to look for in words and pictures….</a:t>
            </a:r>
            <a:endParaRPr lang="en-US" sz="4800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8177"/>
            <a:ext cx="9144000" cy="49926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</a:t>
            </a:r>
            <a:r>
              <a:rPr lang="en-US" sz="4000" dirty="0" smtClean="0">
                <a:latin typeface="Bookman Old Style"/>
                <a:cs typeface="Bookman Old Style"/>
              </a:rPr>
              <a:t>In the captions and word balloons, some words are emphasized by being </a:t>
            </a:r>
            <a:r>
              <a:rPr lang="en-US" sz="6000" dirty="0" smtClean="0">
                <a:latin typeface="Bookman Old Style"/>
                <a:cs typeface="Bookman Old Style"/>
              </a:rPr>
              <a:t>BIGGER </a:t>
            </a:r>
            <a:r>
              <a:rPr lang="en-US" sz="4000" dirty="0" smtClean="0">
                <a:latin typeface="Bookman Old Style"/>
                <a:cs typeface="Bookman Old Style"/>
              </a:rPr>
              <a:t>or </a:t>
            </a:r>
            <a:r>
              <a:rPr lang="en-US" sz="4000" b="1" dirty="0" smtClean="0">
                <a:latin typeface="Bookman Old Style"/>
                <a:cs typeface="Bookman Old Style"/>
              </a:rPr>
              <a:t>BOLDER</a:t>
            </a:r>
            <a:r>
              <a:rPr lang="en-US" sz="4000" dirty="0" smtClean="0">
                <a:latin typeface="Bookman Old Style"/>
                <a:cs typeface="Bookman Old Style"/>
              </a:rPr>
              <a:t> than others.</a:t>
            </a:r>
          </a:p>
          <a:p>
            <a:pPr>
              <a:buNone/>
            </a:pPr>
            <a:endParaRPr lang="en-US" sz="4000" dirty="0" smtClean="0">
              <a:latin typeface="Bookman Old Style"/>
              <a:cs typeface="Bookman Old Style"/>
            </a:endParaRPr>
          </a:p>
          <a:p>
            <a:pPr>
              <a:buNone/>
            </a:pPr>
            <a:r>
              <a:rPr lang="en-US" sz="4000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*</a:t>
            </a:r>
            <a:r>
              <a:rPr lang="en-US" sz="4000" dirty="0" smtClean="0">
                <a:latin typeface="Bookman Old Style"/>
                <a:cs typeface="Bookman Old Style"/>
              </a:rPr>
              <a:t>This lets the reader know that there is a lot of </a:t>
            </a:r>
            <a:r>
              <a:rPr lang="en-US" sz="4000" b="1" u="sng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EMOTION</a:t>
            </a:r>
            <a:r>
              <a:rPr lang="en-US" sz="4000" dirty="0" smtClean="0">
                <a:latin typeface="Bookman Old Style"/>
                <a:cs typeface="Bookman Old Style"/>
              </a:rPr>
              <a:t> behind these specific words.</a:t>
            </a:r>
          </a:p>
          <a:p>
            <a:pPr>
              <a:buNone/>
            </a:pPr>
            <a:endParaRPr lang="en-US" sz="4000" dirty="0" smtClean="0">
              <a:latin typeface="Bookman Old Style"/>
              <a:cs typeface="Bookman Old Style"/>
            </a:endParaRPr>
          </a:p>
          <a:p>
            <a:pPr>
              <a:buNone/>
            </a:pPr>
            <a:endParaRPr lang="en-US" sz="4000" dirty="0">
              <a:latin typeface="Bookman Old Style"/>
              <a:cs typeface="Bookman Old Styl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571" y="0"/>
            <a:ext cx="101659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-76701"/>
            <a:ext cx="8229600" cy="701140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6400800"/>
          </a:xfrm>
        </p:spPr>
        <p:txBody>
          <a:bodyPr/>
          <a:lstStyle/>
          <a:p>
            <a:r>
              <a:rPr lang="en-US" sz="34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Do you know how to read a graphic novel?  Are there any certain strategies?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6" y="1523486"/>
            <a:ext cx="3751099" cy="48773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42" y="1229502"/>
            <a:ext cx="3222746" cy="42280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5988" y="1493433"/>
            <a:ext cx="3698029" cy="58428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788" y="2030325"/>
            <a:ext cx="3626399" cy="5305994"/>
          </a:xfrm>
          <a:prstGeom prst="rect">
            <a:avLst/>
          </a:prstGeom>
        </p:spPr>
      </p:pic>
      <p:sp>
        <p:nvSpPr>
          <p:cNvPr id="8" name="Action Button: Help 7">
            <a:hlinkClick r:id="" action="ppaction://noaction" highlightClick="1"/>
          </p:cNvPr>
          <p:cNvSpPr/>
          <p:nvPr/>
        </p:nvSpPr>
        <p:spPr>
          <a:xfrm>
            <a:off x="3370226" y="2398535"/>
            <a:ext cx="2015762" cy="2268869"/>
          </a:xfrm>
          <a:prstGeom prst="actionButtonHelp">
            <a:avLst/>
          </a:prstGeom>
          <a:solidFill>
            <a:srgbClr val="FF0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Word Balloons….</a:t>
            </a:r>
            <a:endParaRPr lang="en-US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5191"/>
            <a:ext cx="9144000" cy="499574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467" y="-209662"/>
            <a:ext cx="5325533" cy="70676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4000" y="1989667"/>
            <a:ext cx="3564467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Sometimes it can be a bit more complicated…..</a:t>
            </a:r>
          </a:p>
          <a:p>
            <a:pPr algn="ctr"/>
            <a:r>
              <a:rPr lang="en-US" sz="3200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BUT…..</a:t>
            </a:r>
            <a:endParaRPr lang="en-US" sz="3200" b="1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83166" y="-1"/>
            <a:ext cx="2180167" cy="1312333"/>
          </a:xfrm>
          <a:prstGeom prst="rightArrow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60"/>
            <a:ext cx="9144000" cy="68468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996" y="0"/>
            <a:ext cx="546200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894642"/>
            <a:ext cx="32247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For word balloons too…</a:t>
            </a:r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745832" y="282181"/>
            <a:ext cx="1995604" cy="765919"/>
          </a:xfrm>
          <a:prstGeom prst="rightArrow">
            <a:avLst/>
          </a:prstGeom>
          <a:solidFill>
            <a:srgbClr val="FF0080"/>
          </a:solidFill>
          <a:ln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6709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Video – About Graphic Novels</a:t>
            </a:r>
            <a:endParaRPr lang="en-US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pic>
        <p:nvPicPr>
          <p:cNvPr id="4" name="Graphic Novel Video1.mp4">
            <a:hlinkClick r:id="" action="ppaction://media"/>
          </p:cNvPr>
          <p:cNvPicPr>
            <a:picLocks noGrp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826387"/>
            <a:ext cx="8365412" cy="613507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Novels Video 2.mp4">
            <a:hlinkClick r:id="" action="ppaction://media"/>
          </p:cNvPr>
          <p:cNvPicPr>
            <a:picLocks noGrp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55449"/>
            <a:ext cx="9147590" cy="64354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HOMEWORK – </a:t>
            </a:r>
            <a:r>
              <a:rPr lang="en-US" dirty="0" err="1" smtClean="0">
                <a:solidFill>
                  <a:srgbClr val="FF0080"/>
                </a:solidFill>
                <a:latin typeface="Bookman Old Style"/>
                <a:cs typeface="Bookman Old Style"/>
              </a:rPr>
              <a:t>Frayer</a:t>
            </a:r>
            <a:r>
              <a:rPr lang="en-US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 Model</a:t>
            </a:r>
            <a:endParaRPr lang="en-US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0080"/>
                          </a:solidFill>
                        </a:rPr>
                        <a:t>Definition</a:t>
                      </a:r>
                    </a:p>
                    <a:p>
                      <a:pPr algn="ctr"/>
                      <a:endParaRPr lang="en-US" sz="3600" dirty="0" smtClean="0">
                        <a:solidFill>
                          <a:srgbClr val="FF0080"/>
                        </a:solidFill>
                      </a:endParaRPr>
                    </a:p>
                    <a:p>
                      <a:pPr algn="ctr"/>
                      <a:endParaRPr lang="en-US" sz="3600" dirty="0" smtClean="0">
                        <a:solidFill>
                          <a:srgbClr val="FF0080"/>
                        </a:solidFill>
                      </a:endParaRPr>
                    </a:p>
                    <a:p>
                      <a:pPr algn="ctr"/>
                      <a:endParaRPr lang="en-US" sz="3600" b="1" dirty="0" smtClean="0">
                        <a:solidFill>
                          <a:srgbClr val="FF008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0080"/>
                          </a:solidFill>
                        </a:rPr>
                        <a:t>Characteristics</a:t>
                      </a:r>
                    </a:p>
                    <a:p>
                      <a:pPr algn="ctr"/>
                      <a:endParaRPr lang="en-US" sz="3600" b="1" dirty="0" smtClean="0">
                        <a:solidFill>
                          <a:srgbClr val="FF008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0080"/>
                          </a:solidFill>
                        </a:rPr>
                        <a:t>Examples</a:t>
                      </a:r>
                    </a:p>
                    <a:p>
                      <a:pPr algn="ctr"/>
                      <a:endParaRPr lang="en-US" sz="3600" dirty="0" smtClean="0">
                        <a:solidFill>
                          <a:srgbClr val="FF0080"/>
                        </a:solidFill>
                      </a:endParaRPr>
                    </a:p>
                    <a:p>
                      <a:pPr algn="ctr"/>
                      <a:endParaRPr lang="en-US" sz="3600" dirty="0" smtClean="0">
                        <a:solidFill>
                          <a:srgbClr val="FF0080"/>
                        </a:solidFill>
                      </a:endParaRPr>
                    </a:p>
                    <a:p>
                      <a:pPr algn="ctr"/>
                      <a:endParaRPr lang="en-US" sz="3600" b="1" dirty="0" smtClean="0">
                        <a:solidFill>
                          <a:srgbClr val="FF0080"/>
                        </a:solidFill>
                        <a:latin typeface="Bookman Old Style"/>
                        <a:cs typeface="Bookman Old Style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0080"/>
                          </a:solidFill>
                        </a:rPr>
                        <a:t>Elements</a:t>
                      </a:r>
                      <a:endParaRPr lang="en-US" sz="3600" b="1" dirty="0">
                        <a:solidFill>
                          <a:srgbClr val="FF008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09002" y="3607883"/>
            <a:ext cx="1753713" cy="83099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80"/>
                </a:solidFill>
                <a:latin typeface="Bookman Old Style"/>
                <a:cs typeface="Bookman Old Style"/>
              </a:rPr>
              <a:t>GRAPHIC NOVELS</a:t>
            </a:r>
            <a:endParaRPr lang="en-US" sz="2400" b="1" dirty="0">
              <a:solidFill>
                <a:srgbClr val="FF0080"/>
              </a:solidFill>
              <a:latin typeface="Bookman Old Style"/>
              <a:cs typeface="Bookman Old Style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280</TotalTime>
  <Words>326</Words>
  <Application>Microsoft Office PowerPoint</Application>
  <PresentationFormat>On-screen Show (4:3)</PresentationFormat>
  <Paragraphs>62</Paragraphs>
  <Slides>33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Bookman Old Style</vt:lpstr>
      <vt:lpstr>Bradley Hand ITC TT-Bold</vt:lpstr>
      <vt:lpstr>Britannic Bold</vt:lpstr>
      <vt:lpstr>Calibri</vt:lpstr>
      <vt:lpstr>Corbel</vt:lpstr>
      <vt:lpstr>Wingdings</vt:lpstr>
      <vt:lpstr>Wingdings 2</vt:lpstr>
      <vt:lpstr>Wingdings 3</vt:lpstr>
      <vt:lpstr>Module</vt:lpstr>
      <vt:lpstr>Graphic Novels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major types of graphic novels?</vt:lpstr>
      <vt:lpstr>Perspeolis is……</vt:lpstr>
      <vt:lpstr>PowerPoint Presentation</vt:lpstr>
      <vt:lpstr>The Parts of a Graphic Novel</vt:lpstr>
      <vt:lpstr>Graphic Novel – Page Elements</vt:lpstr>
      <vt:lpstr>CAPTIONS</vt:lpstr>
      <vt:lpstr>Dialogue</vt:lpstr>
      <vt:lpstr>PowerPoint Presentation</vt:lpstr>
      <vt:lpstr>Thought Balloons</vt:lpstr>
      <vt:lpstr>Panels</vt:lpstr>
      <vt:lpstr>Gutters</vt:lpstr>
      <vt:lpstr>Sound Effects</vt:lpstr>
      <vt:lpstr>What to look for in words and pictures….</vt:lpstr>
      <vt:lpstr>PowerPoint Presentation</vt:lpstr>
      <vt:lpstr>PowerPoint Presentation</vt:lpstr>
      <vt:lpstr>PowerPoint Presentation</vt:lpstr>
      <vt:lpstr>PowerPoint Presentation</vt:lpstr>
      <vt:lpstr>Word Balloons….</vt:lpstr>
      <vt:lpstr>PowerPoint Presentation</vt:lpstr>
      <vt:lpstr>PowerPoint Presentation</vt:lpstr>
      <vt:lpstr>PowerPoint Presentation</vt:lpstr>
      <vt:lpstr>Video – About Graphic Novels</vt:lpstr>
      <vt:lpstr>PowerPoint Presentation</vt:lpstr>
      <vt:lpstr>HOMEWORK – Frayer Model</vt:lpstr>
    </vt:vector>
  </TitlesOfParts>
  <Company>Eagle Grove Community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 Novels</dc:title>
  <dc:creator>Eagle Grove Community Schools</dc:creator>
  <cp:lastModifiedBy>Chapman, Elizabeth M</cp:lastModifiedBy>
  <cp:revision>5</cp:revision>
  <cp:lastPrinted>2012-01-24T13:39:22Z</cp:lastPrinted>
  <dcterms:created xsi:type="dcterms:W3CDTF">2012-03-21T00:03:15Z</dcterms:created>
  <dcterms:modified xsi:type="dcterms:W3CDTF">2014-04-06T16:48:02Z</dcterms:modified>
</cp:coreProperties>
</file>