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1690BF-9D3C-4DF1-B1E5-6880FD23CFB9}"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195722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690BF-9D3C-4DF1-B1E5-6880FD23CFB9}"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718867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690BF-9D3C-4DF1-B1E5-6880FD23CFB9}"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233259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1690BF-9D3C-4DF1-B1E5-6880FD23CFB9}"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874131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1690BF-9D3C-4DF1-B1E5-6880FD23CFB9}" type="datetimeFigureOut">
              <a:rPr lang="en-US" smtClean="0"/>
              <a:t>1/24/2014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47644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1690BF-9D3C-4DF1-B1E5-6880FD23CFB9}" type="datetimeFigureOut">
              <a:rPr lang="en-US" smtClean="0"/>
              <a:t>1/24/2014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368189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690BF-9D3C-4DF1-B1E5-6880FD23CFB9}" type="datetimeFigureOut">
              <a:rPr lang="en-US" smtClean="0"/>
              <a:t>1/24/2014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56398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690BF-9D3C-4DF1-B1E5-6880FD23CFB9}"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173549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690BF-9D3C-4DF1-B1E5-6880FD23CFB9}"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1205817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690BF-9D3C-4DF1-B1E5-6880FD23CFB9}"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2586843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690BF-9D3C-4DF1-B1E5-6880FD23CFB9}"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BB623-6BDE-40A0-9B48-FD020507515E}" type="slidenum">
              <a:rPr lang="en-US" smtClean="0"/>
              <a:t>‹#›</a:t>
            </a:fld>
            <a:endParaRPr lang="en-US"/>
          </a:p>
        </p:txBody>
      </p:sp>
    </p:spTree>
    <p:extLst>
      <p:ext uri="{BB962C8B-B14F-4D97-AF65-F5344CB8AC3E}">
        <p14:creationId xmlns:p14="http://schemas.microsoft.com/office/powerpoint/2010/main" val="2835774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9000"/>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690BF-9D3C-4DF1-B1E5-6880FD23CFB9}" type="datetimeFigureOut">
              <a:rPr lang="en-US" smtClean="0"/>
              <a:t>1/24/2014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6BB623-6BDE-40A0-9B48-FD020507515E}" type="slidenum">
              <a:rPr lang="en-US" smtClean="0"/>
              <a:t>‹#›</a:t>
            </a:fld>
            <a:endParaRPr lang="en-US"/>
          </a:p>
        </p:txBody>
      </p:sp>
    </p:spTree>
    <p:extLst>
      <p:ext uri="{BB962C8B-B14F-4D97-AF65-F5344CB8AC3E}">
        <p14:creationId xmlns:p14="http://schemas.microsoft.com/office/powerpoint/2010/main" val="491225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4" y="306437"/>
            <a:ext cx="9144000" cy="1437957"/>
          </a:xfrm>
        </p:spPr>
        <p:txBody>
          <a:bodyPr/>
          <a:lstStyle/>
          <a:p>
            <a:r>
              <a:rPr lang="en-US" b="1" dirty="0" smtClean="0">
                <a:ln>
                  <a:solidFill>
                    <a:srgbClr val="C00000"/>
                  </a:solidFill>
                </a:ln>
                <a:latin typeface="Baskerville Old Face" panose="02020602080505020303" pitchFamily="18" charset="0"/>
              </a:rPr>
              <a:t>In Cold Blood</a:t>
            </a:r>
            <a:endParaRPr lang="en-US" b="1" dirty="0">
              <a:ln>
                <a:solidFill>
                  <a:srgbClr val="C00000"/>
                </a:solidFill>
              </a:ln>
              <a:latin typeface="Baskerville Old Face" panose="02020602080505020303" pitchFamily="18" charset="0"/>
            </a:endParaRPr>
          </a:p>
        </p:txBody>
      </p:sp>
      <p:sp>
        <p:nvSpPr>
          <p:cNvPr id="3" name="Subtitle 2"/>
          <p:cNvSpPr>
            <a:spLocks noGrp="1"/>
          </p:cNvSpPr>
          <p:nvPr>
            <p:ph type="subTitle" idx="1"/>
          </p:nvPr>
        </p:nvSpPr>
        <p:spPr>
          <a:xfrm>
            <a:off x="2353994" y="4291355"/>
            <a:ext cx="9144000" cy="1655762"/>
          </a:xfrm>
        </p:spPr>
        <p:txBody>
          <a:bodyPr/>
          <a:lstStyle/>
          <a:p>
            <a:r>
              <a:rPr lang="en-US" b="1" dirty="0" smtClean="0">
                <a:latin typeface="Baskerville Old Face" panose="02020602080505020303" pitchFamily="18" charset="0"/>
              </a:rPr>
              <a:t>Part 1 Discussion</a:t>
            </a:r>
          </a:p>
          <a:p>
            <a:r>
              <a:rPr lang="en-US" b="1" dirty="0" smtClean="0">
                <a:latin typeface="Baskerville Old Face" panose="02020602080505020303" pitchFamily="18" charset="0"/>
              </a:rPr>
              <a:t>Bellaire High School, English 1 Pre-AP</a:t>
            </a:r>
            <a:endParaRPr lang="en-US" b="1" dirty="0">
              <a:latin typeface="Baskerville Old Face" panose="02020602080505020303" pitchFamily="18" charset="0"/>
            </a:endParaRPr>
          </a:p>
        </p:txBody>
      </p:sp>
    </p:spTree>
    <p:extLst>
      <p:ext uri="{BB962C8B-B14F-4D97-AF65-F5344CB8AC3E}">
        <p14:creationId xmlns:p14="http://schemas.microsoft.com/office/powerpoint/2010/main" val="2058345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314" y="250167"/>
            <a:ext cx="9144000" cy="1381686"/>
          </a:xfrm>
        </p:spPr>
        <p:txBody>
          <a:bodyPr/>
          <a:lstStyle/>
          <a:p>
            <a:pPr algn="l"/>
            <a:r>
              <a:rPr lang="en-US" b="1" dirty="0" smtClean="0">
                <a:ln>
                  <a:solidFill>
                    <a:srgbClr val="C00000"/>
                  </a:solidFill>
                </a:ln>
                <a:latin typeface="Baskerville Old Face" panose="02020602080505020303" pitchFamily="18" charset="0"/>
              </a:rPr>
              <a:t>About the Author</a:t>
            </a:r>
            <a:endParaRPr lang="en-US" b="1" dirty="0">
              <a:ln>
                <a:solidFill>
                  <a:srgbClr val="C00000"/>
                </a:solidFill>
              </a:ln>
              <a:latin typeface="Baskerville Old Face" panose="02020602080505020303" pitchFamily="18" charset="0"/>
            </a:endParaRPr>
          </a:p>
        </p:txBody>
      </p:sp>
      <p:sp>
        <p:nvSpPr>
          <p:cNvPr id="5" name="Subtitle 2"/>
          <p:cNvSpPr>
            <a:spLocks noGrp="1"/>
          </p:cNvSpPr>
          <p:nvPr>
            <p:ph type="subTitle" idx="1"/>
          </p:nvPr>
        </p:nvSpPr>
        <p:spPr>
          <a:xfrm>
            <a:off x="5215944" y="1631853"/>
            <a:ext cx="6282050" cy="4756068"/>
          </a:xfrm>
        </p:spPr>
        <p:txBody>
          <a:bodyPr/>
          <a:lstStyle/>
          <a:p>
            <a:pPr algn="r">
              <a:spcBef>
                <a:spcPts val="0"/>
              </a:spcBef>
            </a:pPr>
            <a:r>
              <a:rPr lang="en-US" dirty="0" smtClean="0">
                <a:latin typeface="Baskerville Old Face" panose="02020602080505020303" pitchFamily="18" charset="0"/>
              </a:rPr>
              <a:t>Truman Capote was born in 1924 and raised in Alabama (where he was childhood friends with Harper Lee, the author of </a:t>
            </a:r>
            <a:r>
              <a:rPr lang="en-US" i="1" dirty="0" smtClean="0">
                <a:latin typeface="Baskerville Old Face" panose="02020602080505020303" pitchFamily="18" charset="0"/>
              </a:rPr>
              <a:t>To Kill a Mockingbird</a:t>
            </a:r>
            <a:r>
              <a:rPr lang="en-US" dirty="0" smtClean="0">
                <a:latin typeface="Baskerville Old Face" panose="02020602080505020303" pitchFamily="18" charset="0"/>
              </a:rPr>
              <a:t>). He moved to New York City as a young man, where he also became a famous socialite (people fought to get into his parties).</a:t>
            </a:r>
          </a:p>
          <a:p>
            <a:pPr algn="r">
              <a:spcBef>
                <a:spcPts val="0"/>
              </a:spcBef>
            </a:pPr>
            <a:endParaRPr lang="en-US" dirty="0">
              <a:latin typeface="Baskerville Old Face" panose="02020602080505020303" pitchFamily="18" charset="0"/>
            </a:endParaRPr>
          </a:p>
          <a:p>
            <a:pPr algn="r">
              <a:spcBef>
                <a:spcPts val="0"/>
              </a:spcBef>
            </a:pPr>
            <a:r>
              <a:rPr lang="en-US" dirty="0" smtClean="0">
                <a:latin typeface="Baskerville Old Face" panose="02020602080505020303" pitchFamily="18" charset="0"/>
              </a:rPr>
              <a:t>His other famous works include </a:t>
            </a:r>
            <a:r>
              <a:rPr lang="en-US" i="1" dirty="0" smtClean="0">
                <a:latin typeface="Baskerville Old Face" panose="02020602080505020303" pitchFamily="18" charset="0"/>
              </a:rPr>
              <a:t>Other Voices, Other Rooms</a:t>
            </a:r>
            <a:r>
              <a:rPr lang="en-US" dirty="0" smtClean="0">
                <a:latin typeface="Baskerville Old Face" panose="02020602080505020303" pitchFamily="18" charset="0"/>
              </a:rPr>
              <a:t> and “Breakfast at Tiffany’s.”</a:t>
            </a:r>
            <a:endParaRPr lang="en-US" dirty="0">
              <a:latin typeface="Baskerville Old Face" panose="02020602080505020303" pitchFamily="18" charset="0"/>
            </a:endParaRPr>
          </a:p>
        </p:txBody>
      </p:sp>
      <p:pic>
        <p:nvPicPr>
          <p:cNvPr id="7" name="Picture 6"/>
          <p:cNvPicPr>
            <a:picLocks noChangeAspect="1"/>
          </p:cNvPicPr>
          <p:nvPr/>
        </p:nvPicPr>
        <p:blipFill rotWithShape="1">
          <a:blip r:embed="rId2"/>
          <a:srcRect l="13544" r="15140"/>
          <a:stretch/>
        </p:blipFill>
        <p:spPr>
          <a:xfrm>
            <a:off x="860177" y="2079133"/>
            <a:ext cx="3837904" cy="3086100"/>
          </a:xfrm>
          <a:prstGeom prst="rect">
            <a:avLst/>
          </a:prstGeom>
        </p:spPr>
      </p:pic>
    </p:spTree>
    <p:extLst>
      <p:ext uri="{BB962C8B-B14F-4D97-AF65-F5344CB8AC3E}">
        <p14:creationId xmlns:p14="http://schemas.microsoft.com/office/powerpoint/2010/main" val="402694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314" y="250167"/>
            <a:ext cx="9144000" cy="1381686"/>
          </a:xfrm>
        </p:spPr>
        <p:txBody>
          <a:bodyPr/>
          <a:lstStyle/>
          <a:p>
            <a:pPr algn="l"/>
            <a:r>
              <a:rPr lang="en-US" b="1" dirty="0" smtClean="0">
                <a:ln>
                  <a:solidFill>
                    <a:srgbClr val="C00000"/>
                  </a:solidFill>
                </a:ln>
                <a:latin typeface="Baskerville Old Face" panose="02020602080505020303" pitchFamily="18" charset="0"/>
              </a:rPr>
              <a:t>About the Writing</a:t>
            </a:r>
            <a:endParaRPr lang="en-US" b="1" dirty="0">
              <a:ln>
                <a:solidFill>
                  <a:srgbClr val="C00000"/>
                </a:solidFill>
              </a:ln>
              <a:latin typeface="Baskerville Old Face" panose="02020602080505020303" pitchFamily="18" charset="0"/>
            </a:endParaRPr>
          </a:p>
        </p:txBody>
      </p:sp>
      <p:sp>
        <p:nvSpPr>
          <p:cNvPr id="5" name="Subtitle 2"/>
          <p:cNvSpPr>
            <a:spLocks noGrp="1"/>
          </p:cNvSpPr>
          <p:nvPr>
            <p:ph type="subTitle" idx="1"/>
          </p:nvPr>
        </p:nvSpPr>
        <p:spPr>
          <a:xfrm>
            <a:off x="5215944" y="1631853"/>
            <a:ext cx="6282050" cy="4756068"/>
          </a:xfrm>
        </p:spPr>
        <p:txBody>
          <a:bodyPr/>
          <a:lstStyle/>
          <a:p>
            <a:pPr algn="r">
              <a:spcBef>
                <a:spcPts val="0"/>
              </a:spcBef>
            </a:pPr>
            <a:r>
              <a:rPr lang="en-US" dirty="0" smtClean="0">
                <a:latin typeface="Baskerville Old Face" panose="02020602080505020303" pitchFamily="18" charset="0"/>
              </a:rPr>
              <a:t>Capote got the idea to write about the Clutter murders after reading an article describing the crime in the </a:t>
            </a:r>
            <a:r>
              <a:rPr lang="en-US" i="1" dirty="0" smtClean="0">
                <a:latin typeface="Baskerville Old Face" panose="02020602080505020303" pitchFamily="18" charset="0"/>
              </a:rPr>
              <a:t>New York Times</a:t>
            </a:r>
            <a:r>
              <a:rPr lang="en-US" dirty="0" smtClean="0">
                <a:latin typeface="Baskerville Old Face" panose="02020602080505020303" pitchFamily="18" charset="0"/>
              </a:rPr>
              <a:t>.</a:t>
            </a:r>
          </a:p>
          <a:p>
            <a:pPr algn="r">
              <a:spcBef>
                <a:spcPts val="0"/>
              </a:spcBef>
            </a:pPr>
            <a:endParaRPr lang="en-US" dirty="0">
              <a:latin typeface="Baskerville Old Face" panose="02020602080505020303" pitchFamily="18" charset="0"/>
            </a:endParaRPr>
          </a:p>
          <a:p>
            <a:pPr algn="r">
              <a:spcBef>
                <a:spcPts val="0"/>
              </a:spcBef>
            </a:pPr>
            <a:r>
              <a:rPr lang="en-US" dirty="0" smtClean="0">
                <a:latin typeface="Baskerville Old Face" panose="02020602080505020303" pitchFamily="18" charset="0"/>
              </a:rPr>
              <a:t>He went to Kansas to interview the community with the idea of writing an article, but decided that there was enough material for a book. However, Capote wanted to try a new approach to writing a nonfiction book, in which the story read like fiction. He called his experiment a “nonfiction novel.”</a:t>
            </a:r>
          </a:p>
          <a:p>
            <a:pPr algn="r">
              <a:spcBef>
                <a:spcPts val="0"/>
              </a:spcBef>
            </a:pPr>
            <a:endParaRPr lang="en-US" dirty="0">
              <a:latin typeface="Baskerville Old Face" panose="02020602080505020303" pitchFamily="18" charset="0"/>
            </a:endParaRPr>
          </a:p>
          <a:p>
            <a:pPr algn="r">
              <a:spcBef>
                <a:spcPts val="0"/>
              </a:spcBef>
            </a:pPr>
            <a:r>
              <a:rPr lang="en-US" dirty="0" smtClean="0">
                <a:latin typeface="Baskerville Old Face" panose="02020602080505020303" pitchFamily="18" charset="0"/>
              </a:rPr>
              <a:t>Ultimately, Capote spent four years researching and writing for this project. </a:t>
            </a:r>
            <a:endParaRPr lang="en-US" dirty="0">
              <a:latin typeface="Baskerville Old Face" panose="02020602080505020303" pitchFamily="18" charset="0"/>
            </a:endParaRPr>
          </a:p>
        </p:txBody>
      </p:sp>
      <p:pic>
        <p:nvPicPr>
          <p:cNvPr id="3" name="Picture 2"/>
          <p:cNvPicPr>
            <a:picLocks noChangeAspect="1"/>
          </p:cNvPicPr>
          <p:nvPr/>
        </p:nvPicPr>
        <p:blipFill>
          <a:blip r:embed="rId2"/>
          <a:stretch>
            <a:fillRect/>
          </a:stretch>
        </p:blipFill>
        <p:spPr>
          <a:xfrm>
            <a:off x="1350379" y="1760581"/>
            <a:ext cx="3273136" cy="4353271"/>
          </a:xfrm>
          <a:prstGeom prst="rect">
            <a:avLst/>
          </a:prstGeom>
        </p:spPr>
      </p:pic>
    </p:spTree>
    <p:extLst>
      <p:ext uri="{BB962C8B-B14F-4D97-AF65-F5344CB8AC3E}">
        <p14:creationId xmlns:p14="http://schemas.microsoft.com/office/powerpoint/2010/main" val="1954494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314" y="250167"/>
            <a:ext cx="9144000" cy="1381686"/>
          </a:xfrm>
        </p:spPr>
        <p:txBody>
          <a:bodyPr/>
          <a:lstStyle/>
          <a:p>
            <a:pPr algn="l"/>
            <a:r>
              <a:rPr lang="en-US" b="1" dirty="0" smtClean="0">
                <a:ln>
                  <a:solidFill>
                    <a:srgbClr val="C00000"/>
                  </a:solidFill>
                </a:ln>
                <a:latin typeface="Baskerville Old Face" panose="02020602080505020303" pitchFamily="18" charset="0"/>
              </a:rPr>
              <a:t>The Setting</a:t>
            </a:r>
            <a:endParaRPr lang="en-US" b="1" dirty="0">
              <a:ln>
                <a:solidFill>
                  <a:srgbClr val="C00000"/>
                </a:solidFill>
              </a:ln>
              <a:latin typeface="Baskerville Old Face" panose="02020602080505020303" pitchFamily="18" charset="0"/>
            </a:endParaRPr>
          </a:p>
        </p:txBody>
      </p:sp>
      <p:sp>
        <p:nvSpPr>
          <p:cNvPr id="5" name="Subtitle 2"/>
          <p:cNvSpPr>
            <a:spLocks noGrp="1"/>
          </p:cNvSpPr>
          <p:nvPr>
            <p:ph type="subTitle" idx="1"/>
          </p:nvPr>
        </p:nvSpPr>
        <p:spPr>
          <a:xfrm>
            <a:off x="5215944" y="1631853"/>
            <a:ext cx="6282050" cy="4756068"/>
          </a:xfrm>
        </p:spPr>
        <p:txBody>
          <a:bodyPr/>
          <a:lstStyle/>
          <a:p>
            <a:pPr algn="r">
              <a:spcBef>
                <a:spcPts val="0"/>
              </a:spcBef>
            </a:pPr>
            <a:r>
              <a:rPr lang="en-US" dirty="0" smtClean="0">
                <a:latin typeface="Baskerville Old Face" panose="02020602080505020303" pitchFamily="18" charset="0"/>
              </a:rPr>
              <a:t>Kansas is part of the Great Plains, a strip of geography that runs up and down the North American continent. Because of the harsh, dry landscape, it was one of the last regions to be settled in America. (For this reason, it was also the last refuge for Native Americans.) Because of the rural, remote nature of these towns, communities tend to be close-knit, traditional, and hospitable.</a:t>
            </a:r>
          </a:p>
          <a:p>
            <a:pPr algn="r">
              <a:spcBef>
                <a:spcPts val="0"/>
              </a:spcBef>
            </a:pPr>
            <a:endParaRPr lang="en-US" dirty="0" smtClean="0">
              <a:latin typeface="Baskerville Old Face" panose="02020602080505020303" pitchFamily="18" charset="0"/>
            </a:endParaRPr>
          </a:p>
          <a:p>
            <a:pPr algn="r">
              <a:spcBef>
                <a:spcPts val="0"/>
              </a:spcBef>
            </a:pPr>
            <a:r>
              <a:rPr lang="en-US" dirty="0" smtClean="0">
                <a:latin typeface="Baskerville Old Face" panose="02020602080505020303" pitchFamily="18" charset="0"/>
              </a:rPr>
              <a:t>Holcomb was a tiny town that, in many ways, was representative of what America in the middle of the 20</a:t>
            </a:r>
            <a:r>
              <a:rPr lang="en-US" baseline="30000" dirty="0" smtClean="0">
                <a:latin typeface="Baskerville Old Face" panose="02020602080505020303" pitchFamily="18" charset="0"/>
              </a:rPr>
              <a:t>th</a:t>
            </a:r>
            <a:r>
              <a:rPr lang="en-US" dirty="0" smtClean="0">
                <a:latin typeface="Baskerville Old Face" panose="02020602080505020303" pitchFamily="18" charset="0"/>
              </a:rPr>
              <a:t> century thought of itself – the descendants of hard-working immigrants making a living off of the land. </a:t>
            </a:r>
            <a:endParaRPr lang="en-US" dirty="0">
              <a:latin typeface="Baskerville Old Face" panose="02020602080505020303" pitchFamily="18" charset="0"/>
            </a:endParaRPr>
          </a:p>
        </p:txBody>
      </p:sp>
      <p:pic>
        <p:nvPicPr>
          <p:cNvPr id="4" name="Picture 3"/>
          <p:cNvPicPr>
            <a:picLocks noChangeAspect="1"/>
          </p:cNvPicPr>
          <p:nvPr/>
        </p:nvPicPr>
        <p:blipFill>
          <a:blip r:embed="rId2"/>
          <a:stretch>
            <a:fillRect/>
          </a:stretch>
        </p:blipFill>
        <p:spPr>
          <a:xfrm>
            <a:off x="694005" y="1787614"/>
            <a:ext cx="3407535" cy="2129709"/>
          </a:xfrm>
          <a:prstGeom prst="rect">
            <a:avLst/>
          </a:prstGeom>
        </p:spPr>
      </p:pic>
      <p:pic>
        <p:nvPicPr>
          <p:cNvPr id="6" name="Picture 5"/>
          <p:cNvPicPr>
            <a:picLocks noChangeAspect="1"/>
          </p:cNvPicPr>
          <p:nvPr/>
        </p:nvPicPr>
        <p:blipFill>
          <a:blip r:embed="rId3"/>
          <a:stretch>
            <a:fillRect/>
          </a:stretch>
        </p:blipFill>
        <p:spPr>
          <a:xfrm>
            <a:off x="694005" y="4177890"/>
            <a:ext cx="3407535" cy="2553380"/>
          </a:xfrm>
          <a:prstGeom prst="rect">
            <a:avLst/>
          </a:prstGeom>
        </p:spPr>
      </p:pic>
    </p:spTree>
    <p:extLst>
      <p:ext uri="{BB962C8B-B14F-4D97-AF65-F5344CB8AC3E}">
        <p14:creationId xmlns:p14="http://schemas.microsoft.com/office/powerpoint/2010/main" val="2154546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314" y="250167"/>
            <a:ext cx="9144000" cy="1381686"/>
          </a:xfrm>
        </p:spPr>
        <p:txBody>
          <a:bodyPr/>
          <a:lstStyle/>
          <a:p>
            <a:pPr algn="l"/>
            <a:r>
              <a:rPr lang="en-US" b="1" dirty="0" smtClean="0">
                <a:ln>
                  <a:solidFill>
                    <a:srgbClr val="C00000"/>
                  </a:solidFill>
                </a:ln>
                <a:latin typeface="Baskerville Old Face" panose="02020602080505020303" pitchFamily="18" charset="0"/>
              </a:rPr>
              <a:t>Read pages 1 – 3…</a:t>
            </a:r>
            <a:endParaRPr lang="en-US" b="1" dirty="0">
              <a:ln>
                <a:solidFill>
                  <a:srgbClr val="C00000"/>
                </a:solidFill>
              </a:ln>
              <a:latin typeface="Baskerville Old Face" panose="02020602080505020303" pitchFamily="18" charset="0"/>
            </a:endParaRPr>
          </a:p>
        </p:txBody>
      </p:sp>
      <p:sp>
        <p:nvSpPr>
          <p:cNvPr id="5" name="Subtitle 2"/>
          <p:cNvSpPr>
            <a:spLocks noGrp="1"/>
          </p:cNvSpPr>
          <p:nvPr>
            <p:ph type="subTitle" idx="1"/>
          </p:nvPr>
        </p:nvSpPr>
        <p:spPr>
          <a:xfrm>
            <a:off x="5215944" y="1631853"/>
            <a:ext cx="6282050" cy="4756068"/>
          </a:xfrm>
        </p:spPr>
        <p:txBody>
          <a:bodyPr/>
          <a:lstStyle/>
          <a:p>
            <a:pPr algn="r">
              <a:spcBef>
                <a:spcPts val="0"/>
              </a:spcBef>
            </a:pPr>
            <a:r>
              <a:rPr lang="en-US" dirty="0" smtClean="0">
                <a:latin typeface="Baskerville Old Face" panose="02020602080505020303" pitchFamily="18" charset="0"/>
              </a:rPr>
              <a:t>Notice how Capote paints a picture of the lands where the story is take place.</a:t>
            </a:r>
          </a:p>
          <a:p>
            <a:pPr algn="r">
              <a:spcBef>
                <a:spcPts val="0"/>
              </a:spcBef>
            </a:pPr>
            <a:endParaRPr lang="en-US" dirty="0">
              <a:latin typeface="Baskerville Old Face" panose="02020602080505020303" pitchFamily="18" charset="0"/>
            </a:endParaRPr>
          </a:p>
          <a:p>
            <a:pPr algn="r">
              <a:spcBef>
                <a:spcPts val="0"/>
              </a:spcBef>
            </a:pPr>
            <a:r>
              <a:rPr lang="en-US" dirty="0" smtClean="0">
                <a:latin typeface="Baskerville Old Face" panose="02020602080505020303" pitchFamily="18" charset="0"/>
              </a:rPr>
              <a:t>Consider how the setting is essential to the story – what specific details do you think will be important to the way that the plot progresses?</a:t>
            </a:r>
            <a:endParaRPr lang="en-US" dirty="0">
              <a:latin typeface="Baskerville Old Face" panose="02020602080505020303" pitchFamily="18" charset="0"/>
            </a:endParaRPr>
          </a:p>
        </p:txBody>
      </p:sp>
    </p:spTree>
    <p:extLst>
      <p:ext uri="{BB962C8B-B14F-4D97-AF65-F5344CB8AC3E}">
        <p14:creationId xmlns:p14="http://schemas.microsoft.com/office/powerpoint/2010/main" val="3923973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314" y="250167"/>
            <a:ext cx="9144000" cy="1381686"/>
          </a:xfrm>
        </p:spPr>
        <p:txBody>
          <a:bodyPr/>
          <a:lstStyle/>
          <a:p>
            <a:pPr algn="l"/>
            <a:r>
              <a:rPr lang="en-US" b="1" dirty="0" smtClean="0">
                <a:ln>
                  <a:solidFill>
                    <a:srgbClr val="C00000"/>
                  </a:solidFill>
                </a:ln>
                <a:latin typeface="Baskerville Old Face" panose="02020602080505020303" pitchFamily="18" charset="0"/>
              </a:rPr>
              <a:t>The Characters</a:t>
            </a:r>
            <a:endParaRPr lang="en-US" b="1" dirty="0">
              <a:ln>
                <a:solidFill>
                  <a:srgbClr val="C00000"/>
                </a:solidFill>
              </a:ln>
              <a:latin typeface="Baskerville Old Face" panose="02020602080505020303" pitchFamily="18" charset="0"/>
            </a:endParaRPr>
          </a:p>
        </p:txBody>
      </p:sp>
      <p:sp>
        <p:nvSpPr>
          <p:cNvPr id="5" name="Subtitle 2"/>
          <p:cNvSpPr>
            <a:spLocks noGrp="1"/>
          </p:cNvSpPr>
          <p:nvPr>
            <p:ph type="subTitle" idx="1"/>
          </p:nvPr>
        </p:nvSpPr>
        <p:spPr>
          <a:xfrm>
            <a:off x="5215944" y="1631853"/>
            <a:ext cx="6282050" cy="4756068"/>
          </a:xfrm>
        </p:spPr>
        <p:txBody>
          <a:bodyPr/>
          <a:lstStyle/>
          <a:p>
            <a:pPr algn="r">
              <a:spcBef>
                <a:spcPts val="0"/>
              </a:spcBef>
            </a:pPr>
            <a:endParaRPr lang="en-US" dirty="0">
              <a:latin typeface="Baskerville Old Face" panose="02020602080505020303" pitchFamily="18" charset="0"/>
            </a:endParaRPr>
          </a:p>
        </p:txBody>
      </p:sp>
    </p:spTree>
    <p:extLst>
      <p:ext uri="{BB962C8B-B14F-4D97-AF65-F5344CB8AC3E}">
        <p14:creationId xmlns:p14="http://schemas.microsoft.com/office/powerpoint/2010/main" val="3980953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358</Words>
  <Application>Microsoft Office PowerPoint</Application>
  <PresentationFormat>Widescreen</PresentationFormat>
  <Paragraphs>22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Baskerville Old Face</vt:lpstr>
      <vt:lpstr>Calibri</vt:lpstr>
      <vt:lpstr>Calibri Light</vt:lpstr>
      <vt:lpstr>Office Theme</vt:lpstr>
      <vt:lpstr>In Cold Blood</vt:lpstr>
      <vt:lpstr>About the Author</vt:lpstr>
      <vt:lpstr>About the Writing</vt:lpstr>
      <vt:lpstr>The Setting</vt:lpstr>
      <vt:lpstr>Read pages 1 – 3…</vt:lpstr>
      <vt:lpstr>The Characters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Cold Blood</dc:title>
  <dc:creator>Chapman, Elizabeth M</dc:creator>
  <cp:lastModifiedBy>Chapman, Elizabeth M</cp:lastModifiedBy>
  <cp:revision>13</cp:revision>
  <dcterms:created xsi:type="dcterms:W3CDTF">2014-01-24T19:49:01Z</dcterms:created>
  <dcterms:modified xsi:type="dcterms:W3CDTF">2014-01-24T23:20:52Z</dcterms:modified>
</cp:coreProperties>
</file>