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4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1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5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4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8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9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9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1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5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447A3-764F-433C-A35B-20491AAFEA2E}" type="datetimeFigureOut">
              <a:rPr lang="en-US" smtClean="0"/>
              <a:t>11/18/2013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D9F0F-7BA2-45ED-ADB4-57EF031C7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5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08296"/>
            <a:ext cx="9144000" cy="2387600"/>
          </a:xfrm>
        </p:spPr>
        <p:txBody>
          <a:bodyPr>
            <a:normAutofit/>
          </a:bodyPr>
          <a:lstStyle/>
          <a:p>
            <a:r>
              <a:rPr lang="en-US" sz="120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Poseidon AOE" panose="02000606020000020004" pitchFamily="2" charset="0"/>
              </a:rPr>
              <a:t>The Odyssey Book 5</a:t>
            </a:r>
            <a:endParaRPr lang="en-US" sz="12000" dirty="0">
              <a:solidFill>
                <a:srgbClr val="1D2C1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Centaur" panose="02030504050205020304" pitchFamily="18" charset="0"/>
              </a:rPr>
              <a:t>Discussion Points and Questions</a:t>
            </a:r>
            <a:endParaRPr lang="en-US" sz="48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00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30" y="-12168"/>
            <a:ext cx="11840307" cy="1362666"/>
          </a:xfrm>
        </p:spPr>
        <p:txBody>
          <a:bodyPr>
            <a:normAutofit/>
          </a:bodyPr>
          <a:lstStyle/>
          <a:p>
            <a:pPr algn="l"/>
            <a:r>
              <a:rPr lang="en-US" sz="85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schemeClr val="bg1">
                      <a:alpha val="40000"/>
                    </a:schemeClr>
                  </a:outerShdw>
                </a:effectLst>
                <a:latin typeface="Poseidon AOE" panose="02000606020000020004" pitchFamily="2" charset="0"/>
              </a:rPr>
              <a:t>Romance Between Odysseus and Calypso</a:t>
            </a:r>
            <a:endParaRPr lang="en-US" sz="8500" dirty="0">
              <a:solidFill>
                <a:srgbClr val="1D2C12"/>
              </a:solidFill>
              <a:effectLst>
                <a:outerShdw blurRad="50800" dist="38100" dir="10800000" algn="r" rotWithShape="0">
                  <a:schemeClr val="bg1">
                    <a:alpha val="40000"/>
                  </a:scheme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992" y="1477024"/>
            <a:ext cx="7194997" cy="1308379"/>
          </a:xfrm>
          <a:solidFill>
            <a:schemeClr val="accent6">
              <a:lumMod val="50000"/>
              <a:alpha val="49000"/>
            </a:schemeClr>
          </a:solidFill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[…] for long ago the nymph had ceased to please.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Though he fought shy of her and her desire,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he lay with her each night, for she compelled him.</a:t>
            </a:r>
            <a:endParaRPr lang="en-US" sz="2800" i="1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4346834"/>
            <a:ext cx="9144000" cy="2297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Their relationship has lost its excitement. (He’s been with her for eight years.)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But there’s also some question of *how* exactly unwilling Odysseus is in this romance. It appears that he has had ample opportunity to leave.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813537" y="2911929"/>
            <a:ext cx="9144000" cy="1308379"/>
          </a:xfrm>
          <a:prstGeom prst="rect">
            <a:avLst/>
          </a:prstGeom>
          <a:solidFill>
            <a:schemeClr val="accent5">
              <a:lumMod val="50000"/>
              <a:alpha val="4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As he mourned for a return, since the nymph no longer pleased him.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But he slept the nights with her by necessity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In the hollow cave, an unwilling man with a willing woman.</a:t>
            </a:r>
            <a:endParaRPr lang="en-US" sz="2800" i="1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12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30" y="-12168"/>
            <a:ext cx="11840307" cy="1362666"/>
          </a:xfrm>
        </p:spPr>
        <p:txBody>
          <a:bodyPr>
            <a:normAutofit/>
          </a:bodyPr>
          <a:lstStyle/>
          <a:p>
            <a:pPr algn="l"/>
            <a:r>
              <a:rPr lang="en-US" sz="85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schemeClr val="bg1">
                      <a:alpha val="40000"/>
                    </a:schemeClr>
                  </a:outerShdw>
                </a:effectLst>
                <a:latin typeface="Poseidon AOE" panose="02000606020000020004" pitchFamily="2" charset="0"/>
              </a:rPr>
              <a:t>Calypso, Ancient Greek Feminist</a:t>
            </a:r>
            <a:endParaRPr lang="en-US" sz="8500" dirty="0">
              <a:solidFill>
                <a:srgbClr val="1D2C12"/>
              </a:solidFill>
              <a:effectLst>
                <a:outerShdw blurRad="50800" dist="38100" dir="10800000" algn="r" rotWithShape="0">
                  <a:schemeClr val="bg1">
                    <a:alpha val="40000"/>
                  </a:scheme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-1" y="4572000"/>
            <a:ext cx="11809927" cy="207278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This is what Calypso says to Hermes when he tells her Zeus has decided she has to send Odysseus on his way.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Calypso is calling out a double-standard here; gods get to carry on love affairs with mortal women all the time (ALL THE TIME), but whenever goddesses fall in love with a human man, something bad seems to happen.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Ultimately she says that she will heed Zeus’s will, but she’s not happy about it.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7230" y="1207194"/>
            <a:ext cx="9464652" cy="3248896"/>
          </a:xfrm>
          <a:prstGeom prst="rect">
            <a:avLst/>
          </a:prstGeom>
          <a:solidFill>
            <a:schemeClr val="accent5">
              <a:lumMod val="50000"/>
              <a:alpha val="4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“You are cruel, you gods, jealous above all others,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Who begrudge it to goddesses when they sleep with men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Openly, if one wants to make a man her dear husband […]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And so when fair-braided Demeter yielded in her heart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To Jason, and lay with him in love and in bed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In a thrice-plowed fallow, it did not take Zeus long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To find out; he slew him, hurling a dazzling thunderbolt.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So now you gods begrudge a mortal man’s being with me.</a:t>
            </a:r>
          </a:p>
        </p:txBody>
      </p:sp>
    </p:spTree>
    <p:extLst>
      <p:ext uri="{BB962C8B-B14F-4D97-AF65-F5344CB8AC3E}">
        <p14:creationId xmlns:p14="http://schemas.microsoft.com/office/powerpoint/2010/main" val="330213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30" y="-12168"/>
            <a:ext cx="11840307" cy="1362666"/>
          </a:xfrm>
        </p:spPr>
        <p:txBody>
          <a:bodyPr>
            <a:normAutofit/>
          </a:bodyPr>
          <a:lstStyle/>
          <a:p>
            <a:pPr algn="l"/>
            <a:r>
              <a:rPr lang="en-US" sz="85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schemeClr val="bg1">
                      <a:alpha val="40000"/>
                    </a:schemeClr>
                  </a:outerShdw>
                </a:effectLst>
                <a:latin typeface="Poseidon AOE" panose="02000606020000020004" pitchFamily="2" charset="0"/>
              </a:rPr>
              <a:t>Calypso</a:t>
            </a:r>
            <a:endParaRPr lang="en-US" sz="8500" dirty="0">
              <a:solidFill>
                <a:srgbClr val="1D2C12"/>
              </a:solidFill>
              <a:effectLst>
                <a:outerShdw blurRad="50800" dist="38100" dir="10800000" algn="r" rotWithShape="0">
                  <a:schemeClr val="bg1">
                    <a:alpha val="40000"/>
                  </a:scheme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-1" y="4687910"/>
            <a:ext cx="11957537" cy="1956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So when Calypso tells Odysseus that he is free to go, he is suspicious and tells her that he won’t try to leave unless she swears to him it’s not a trap.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His doubts, I think, reveal more about his character than Calypso’s, because he is the kind of person who would set a trap for another.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Ultimately, Calypso seems to be one of the kindest characters in the story. (Think of her as compared to Circe.)</a:t>
            </a:r>
            <a:endParaRPr lang="en-US" sz="4800" dirty="0">
              <a:latin typeface="Centaur" panose="02030504050205020304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7230" y="1207194"/>
            <a:ext cx="9464652" cy="3480716"/>
          </a:xfrm>
          <a:prstGeom prst="rect">
            <a:avLst/>
          </a:prstGeom>
          <a:solidFill>
            <a:schemeClr val="accent5">
              <a:lumMod val="50000"/>
              <a:alpha val="49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“I would not for my part board the raft against your will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Unless you will put up with swearing me a great oath, goddess,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That you will not plot some other bad trouble against me.”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She caressed him with one hand, and spoke to him directly: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“Ah, you are a real rogue, skilled in tricks that are not futile,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To have conceived and uttered a speech of this sort […]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I will not plot any other bad trouble against you […]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The heart in my breast is not of iron, but a pitying one.”</a:t>
            </a:r>
            <a:endParaRPr lang="en-US" sz="2800" i="1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2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30" y="-12168"/>
            <a:ext cx="11840307" cy="1362666"/>
          </a:xfrm>
        </p:spPr>
        <p:txBody>
          <a:bodyPr>
            <a:normAutofit/>
          </a:bodyPr>
          <a:lstStyle/>
          <a:p>
            <a:pPr algn="l"/>
            <a:r>
              <a:rPr lang="en-US" sz="85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schemeClr val="bg1">
                      <a:alpha val="40000"/>
                    </a:schemeClr>
                  </a:outerShdw>
                </a:effectLst>
                <a:latin typeface="Poseidon AOE" panose="02000606020000020004" pitchFamily="2" charset="0"/>
              </a:rPr>
              <a:t>Mortality and Immortality</a:t>
            </a:r>
            <a:endParaRPr lang="en-US" sz="8500" dirty="0">
              <a:solidFill>
                <a:srgbClr val="1D2C12"/>
              </a:solidFill>
              <a:effectLst>
                <a:outerShdw blurRad="50800" dist="38100" dir="10800000" algn="r" rotWithShape="0">
                  <a:schemeClr val="bg1">
                    <a:alpha val="40000"/>
                  </a:scheme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992" y="1477024"/>
            <a:ext cx="9144000" cy="1655762"/>
          </a:xfrm>
          <a:solidFill>
            <a:schemeClr val="accent6">
              <a:lumMod val="50000"/>
              <a:alpha val="49000"/>
            </a:schemeClr>
          </a:solidFill>
        </p:spPr>
        <p:txBody>
          <a:bodyPr>
            <a:normAutofit fontScale="85000" lnSpcReduction="20000"/>
          </a:bodyPr>
          <a:lstStyle/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Swiftly she turned and led him to her cave,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and they went in, the mortal and immortal […]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Calypso placed before him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victuals and drink of men; then she sat down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Facing Odysseus, while her serving maids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Brought nectar and ambrosia to her side.</a:t>
            </a:r>
            <a:endParaRPr lang="en-US" sz="2800" i="1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3259312"/>
            <a:ext cx="9144000" cy="334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Calypso had offered to turn Odysseus into a god (albeit a minor one) if he would stay with her, but he declined. Why?</a:t>
            </a:r>
            <a:endParaRPr lang="en-US" sz="48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60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30" y="-12168"/>
            <a:ext cx="11840307" cy="1362666"/>
          </a:xfrm>
        </p:spPr>
        <p:txBody>
          <a:bodyPr>
            <a:normAutofit/>
          </a:bodyPr>
          <a:lstStyle/>
          <a:p>
            <a:pPr algn="l"/>
            <a:r>
              <a:rPr lang="en-US" sz="8500" dirty="0" smtClean="0">
                <a:solidFill>
                  <a:srgbClr val="1D2C12"/>
                </a:solidFill>
                <a:effectLst>
                  <a:outerShdw blurRad="50800" dist="38100" dir="10800000" algn="r" rotWithShape="0">
                    <a:schemeClr val="bg1">
                      <a:alpha val="40000"/>
                    </a:schemeClr>
                  </a:outerShdw>
                </a:effectLst>
                <a:latin typeface="Poseidon AOE" panose="02000606020000020004" pitchFamily="2" charset="0"/>
              </a:rPr>
              <a:t>Calypso’s Jealousy</a:t>
            </a:r>
            <a:endParaRPr lang="en-US" sz="8500" dirty="0">
              <a:solidFill>
                <a:srgbClr val="1D2C12"/>
              </a:solidFill>
              <a:effectLst>
                <a:outerShdw blurRad="50800" dist="38100" dir="10800000" algn="r" rotWithShape="0">
                  <a:schemeClr val="bg1">
                    <a:alpha val="40000"/>
                  </a:schemeClr>
                </a:outerShdw>
              </a:effectLst>
              <a:latin typeface="Poseidon AOE" panose="02000606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992" y="1477023"/>
            <a:ext cx="6873025" cy="3056339"/>
          </a:xfrm>
          <a:solidFill>
            <a:schemeClr val="accent6">
              <a:lumMod val="50000"/>
              <a:alpha val="49000"/>
            </a:schemeClr>
          </a:solidFill>
        </p:spPr>
        <p:txBody>
          <a:bodyPr>
            <a:normAutofit fontScale="77500" lnSpcReduction="20000"/>
          </a:bodyPr>
          <a:lstStyle/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“[…] even though you would desire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To see your wife, whom you long for always every day.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I declare I am not a bit inferior to that woman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In form or in shape, since it is not at all seemly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For mortals to contend with immortals in looks and in form.”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Odysseus of many devices addressed her in answer: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“Lady goddess, be not angry with me this way. I myself know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All this, that beside prudent Penelope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Seen face to face is less striking in form and size.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For she is a mortal and you are immortal and ageless.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Yet even so I am wishing and longing all my days</a:t>
            </a:r>
          </a:p>
          <a:p>
            <a:pPr algn="l">
              <a:spcBef>
                <a:spcPts val="0"/>
              </a:spcBef>
            </a:pPr>
            <a:r>
              <a:rPr lang="en-US" sz="2800" i="1" dirty="0" smtClean="0">
                <a:solidFill>
                  <a:schemeClr val="bg1"/>
                </a:solidFill>
                <a:latin typeface="Centaur" panose="02030504050205020304" pitchFamily="18" charset="0"/>
              </a:rPr>
              <a:t>To go home and see the day of my return.”</a:t>
            </a:r>
          </a:p>
          <a:p>
            <a:pPr algn="l">
              <a:spcBef>
                <a:spcPts val="0"/>
              </a:spcBef>
            </a:pPr>
            <a:endParaRPr lang="en-US" sz="2800" i="1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7230" y="4977931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Odysseus does a great job of playing politics here. He tells Calypso that she is certainly more beautiful than his wife, and makes the issue not about his desire for Penelope, but Ithaca.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Centaur" panose="02030504050205020304" pitchFamily="18" charset="0"/>
              </a:rPr>
              <a:t>Notice his epithet, “of </a:t>
            </a:r>
            <a:r>
              <a:rPr lang="en-US" sz="4800" smtClean="0">
                <a:latin typeface="Centaur" panose="02030504050205020304" pitchFamily="18" charset="0"/>
              </a:rPr>
              <a:t>many devices.”</a:t>
            </a:r>
            <a:endParaRPr lang="en-US" sz="48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61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762</Words>
  <Application>Microsoft Office PowerPoint</Application>
  <PresentationFormat>Widescreen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Centaur</vt:lpstr>
      <vt:lpstr>Poseidon AOE</vt:lpstr>
      <vt:lpstr>Office Theme</vt:lpstr>
      <vt:lpstr>The Odyssey Book 5</vt:lpstr>
      <vt:lpstr>Romance Between Odysseus and Calypso</vt:lpstr>
      <vt:lpstr>Calypso, Ancient Greek Feminist</vt:lpstr>
      <vt:lpstr>Calypso</vt:lpstr>
      <vt:lpstr>Mortality and Immortality</vt:lpstr>
      <vt:lpstr>Calypso’s Jealousy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Odyssey Book 5</dc:title>
  <dc:creator>Chapman, Elizabeth M</dc:creator>
  <cp:lastModifiedBy>Chapman, Elizabeth M</cp:lastModifiedBy>
  <cp:revision>7</cp:revision>
  <dcterms:created xsi:type="dcterms:W3CDTF">2013-11-18T15:28:06Z</dcterms:created>
  <dcterms:modified xsi:type="dcterms:W3CDTF">2013-11-19T14:02:03Z</dcterms:modified>
</cp:coreProperties>
</file>