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29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C832-7ACF-438D-8779-63D8722B5115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32B02-F151-45C0-B91A-EB2A36F11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24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C832-7ACF-438D-8779-63D8722B5115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32B02-F151-45C0-B91A-EB2A36F11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595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C832-7ACF-438D-8779-63D8722B5115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32B02-F151-45C0-B91A-EB2A36F11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229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C832-7ACF-438D-8779-63D8722B5115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32B02-F151-45C0-B91A-EB2A36F11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387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C832-7ACF-438D-8779-63D8722B5115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32B02-F151-45C0-B91A-EB2A36F11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863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C832-7ACF-438D-8779-63D8722B5115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32B02-F151-45C0-B91A-EB2A36F11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544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C832-7ACF-438D-8779-63D8722B5115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32B02-F151-45C0-B91A-EB2A36F11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C832-7ACF-438D-8779-63D8722B5115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32B02-F151-45C0-B91A-EB2A36F11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559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C832-7ACF-438D-8779-63D8722B5115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32B02-F151-45C0-B91A-EB2A36F11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572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C832-7ACF-438D-8779-63D8722B5115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32B02-F151-45C0-B91A-EB2A36F11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035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C832-7ACF-438D-8779-63D8722B5115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32B02-F151-45C0-B91A-EB2A36F11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315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3C832-7ACF-438D-8779-63D8722B5115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32B02-F151-45C0-B91A-EB2A36F11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151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 t="-28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71712"/>
            <a:ext cx="9144000" cy="1930326"/>
          </a:xfrm>
        </p:spPr>
        <p:txBody>
          <a:bodyPr>
            <a:normAutofit/>
          </a:bodyPr>
          <a:lstStyle/>
          <a:p>
            <a:r>
              <a:rPr lang="en-US" sz="120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Poseidon AOE" panose="02000606020000020004" pitchFamily="2" charset="0"/>
              </a:rPr>
              <a:t>The Odyssey Book 10</a:t>
            </a:r>
            <a:endParaRPr lang="en-US" sz="12000" dirty="0">
              <a:effectLst>
                <a:outerShdw blurRad="50800" dist="50800" dir="5400000" algn="ctr" rotWithShape="0">
                  <a:schemeClr val="bg1"/>
                </a:outerShdw>
              </a:effectLst>
              <a:latin typeface="Poseidon AOE" panose="02000606020000020004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latin typeface="Centaur" panose="02030504050205020304" pitchFamily="18" charset="0"/>
              </a:rPr>
              <a:t>Questions and Discussions</a:t>
            </a:r>
            <a:endParaRPr lang="en-US" sz="4400" dirty="0">
              <a:latin typeface="Centaur" panose="020305040502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649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000"/>
            <a:lum/>
          </a:blip>
          <a:srcRect/>
          <a:stretch>
            <a:fillRect t="-28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772" y="180537"/>
            <a:ext cx="11755902" cy="1549789"/>
          </a:xfrm>
        </p:spPr>
        <p:txBody>
          <a:bodyPr>
            <a:normAutofit fontScale="90000"/>
          </a:bodyPr>
          <a:lstStyle/>
          <a:p>
            <a:pPr algn="l"/>
            <a:r>
              <a:rPr lang="en-US" sz="120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Poseidon AOE" panose="02000606020000020004" pitchFamily="2" charset="0"/>
              </a:rPr>
              <a:t>What’s in a Name?</a:t>
            </a:r>
            <a:endParaRPr lang="en-US" sz="12000" dirty="0">
              <a:effectLst>
                <a:outerShdw blurRad="50800" dist="50800" dir="5400000" algn="ctr" rotWithShape="0">
                  <a:schemeClr val="bg1"/>
                </a:outerShdw>
              </a:effectLst>
              <a:latin typeface="Poseidon AOE" panose="02000606020000020004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29772" y="2262554"/>
            <a:ext cx="9144000" cy="16557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400" dirty="0" smtClean="0">
                <a:latin typeface="Centaur" panose="02030504050205020304" pitchFamily="18" charset="0"/>
              </a:rPr>
              <a:t>The name “Circe” means “the encircler.”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400" dirty="0" smtClean="0">
                <a:latin typeface="Centaur" panose="02030504050205020304" pitchFamily="18" charset="0"/>
              </a:rPr>
              <a:t>The name of her island, “Aiaia,” means “island of wails.”</a:t>
            </a:r>
          </a:p>
        </p:txBody>
      </p:sp>
    </p:spTree>
    <p:extLst>
      <p:ext uri="{BB962C8B-B14F-4D97-AF65-F5344CB8AC3E}">
        <p14:creationId xmlns:p14="http://schemas.microsoft.com/office/powerpoint/2010/main" val="635725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000"/>
            <a:lum/>
          </a:blip>
          <a:srcRect/>
          <a:stretch>
            <a:fillRect t="-28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772" y="180537"/>
            <a:ext cx="11755902" cy="1549789"/>
          </a:xfrm>
        </p:spPr>
        <p:txBody>
          <a:bodyPr>
            <a:normAutofit fontScale="90000"/>
          </a:bodyPr>
          <a:lstStyle/>
          <a:p>
            <a:pPr algn="l"/>
            <a:r>
              <a:rPr lang="en-US" sz="120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Poseidon AOE" panose="02000606020000020004" pitchFamily="2" charset="0"/>
              </a:rPr>
              <a:t>A Brief Digression</a:t>
            </a:r>
            <a:endParaRPr lang="en-US" sz="12000" dirty="0">
              <a:effectLst>
                <a:outerShdw blurRad="50800" dist="50800" dir="5400000" algn="ctr" rotWithShape="0">
                  <a:schemeClr val="bg1"/>
                </a:outerShdw>
              </a:effectLst>
              <a:latin typeface="Poseidon AOE" panose="02000606020000020004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8246" y="1730326"/>
            <a:ext cx="9144000" cy="1995268"/>
          </a:xfrm>
          <a:solidFill>
            <a:schemeClr val="bg1">
              <a:alpha val="51000"/>
            </a:schemeClr>
          </a:solidFill>
        </p:spPr>
        <p:txBody>
          <a:bodyPr>
            <a:normAutofit fontScale="70000" lnSpcReduction="20000"/>
          </a:bodyPr>
          <a:lstStyle/>
          <a:p>
            <a:pPr algn="l"/>
            <a:r>
              <a:rPr lang="en-US" sz="4400" dirty="0" smtClean="0">
                <a:latin typeface="Centaur" panose="02030504050205020304" pitchFamily="18" charset="0"/>
              </a:rPr>
              <a:t>[After Odysseus and his men land on Aiaia, they’re starving.]</a:t>
            </a:r>
          </a:p>
          <a:p>
            <a:pPr algn="l"/>
            <a:endParaRPr lang="en-US" sz="4400" dirty="0" smtClean="0">
              <a:latin typeface="Centaur" panose="02030504050205020304" pitchFamily="18" charset="0"/>
            </a:endParaRPr>
          </a:p>
          <a:p>
            <a:pPr algn="l"/>
            <a:r>
              <a:rPr lang="en-US" sz="4400" i="1" dirty="0" smtClean="0">
                <a:latin typeface="Centaur" panose="02030504050205020304" pitchFamily="18" charset="0"/>
              </a:rPr>
              <a:t>When we had got out there, for two days and two nights</a:t>
            </a:r>
          </a:p>
          <a:p>
            <a:pPr algn="l"/>
            <a:r>
              <a:rPr lang="en-US" sz="4400" i="1" dirty="0" smtClean="0">
                <a:latin typeface="Centaur" panose="02030504050205020304" pitchFamily="18" charset="0"/>
              </a:rPr>
              <a:t>We lay still, eating our hearts with pain and fatigue alike.</a:t>
            </a:r>
            <a:endParaRPr lang="en-US" sz="4400" i="1" dirty="0">
              <a:latin typeface="Centaur" panose="02030504050205020304" pitchFamily="18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28246" y="4105422"/>
            <a:ext cx="9144000" cy="16557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dirty="0" smtClean="0">
                <a:latin typeface="Centaur" panose="02030504050205020304" pitchFamily="18" charset="0"/>
              </a:rPr>
              <a:t>I just think that’s beautiful and sad.</a:t>
            </a:r>
            <a:endParaRPr lang="en-US" sz="4400" dirty="0">
              <a:latin typeface="Centaur" panose="020305040502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016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000"/>
            <a:lum/>
          </a:blip>
          <a:srcRect/>
          <a:stretch>
            <a:fillRect t="-28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772" y="180537"/>
            <a:ext cx="11755902" cy="1549789"/>
          </a:xfrm>
        </p:spPr>
        <p:txBody>
          <a:bodyPr>
            <a:normAutofit fontScale="90000"/>
          </a:bodyPr>
          <a:lstStyle/>
          <a:p>
            <a:pPr algn="l"/>
            <a:r>
              <a:rPr lang="en-US" sz="120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Poseidon AOE" panose="02000606020000020004" pitchFamily="2" charset="0"/>
              </a:rPr>
              <a:t>Some Irony</a:t>
            </a:r>
            <a:endParaRPr lang="en-US" sz="12000" dirty="0">
              <a:effectLst>
                <a:outerShdw blurRad="50800" dist="50800" dir="5400000" algn="ctr" rotWithShape="0">
                  <a:schemeClr val="bg1"/>
                </a:outerShdw>
              </a:effectLst>
              <a:latin typeface="Poseidon AOE" panose="02000606020000020004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8245" y="1730326"/>
            <a:ext cx="7183903" cy="3953022"/>
          </a:xfrm>
          <a:solidFill>
            <a:schemeClr val="bg1">
              <a:alpha val="51000"/>
            </a:schemeClr>
          </a:solidFill>
        </p:spPr>
        <p:txBody>
          <a:bodyPr>
            <a:normAutofit fontScale="85000" lnSpcReduction="20000"/>
          </a:bodyPr>
          <a:lstStyle/>
          <a:p>
            <a:pPr algn="l"/>
            <a:r>
              <a:rPr lang="en-US" sz="4400" dirty="0" smtClean="0">
                <a:latin typeface="Centaur" panose="02030504050205020304" pitchFamily="18" charset="0"/>
              </a:rPr>
              <a:t>While he and his crew are on the beach, Odysseus makes a speech to try to rally his men:</a:t>
            </a:r>
          </a:p>
          <a:p>
            <a:pPr algn="l"/>
            <a:endParaRPr lang="en-US" sz="4400" dirty="0">
              <a:latin typeface="Centaur" panose="02030504050205020304" pitchFamily="18" charset="0"/>
            </a:endParaRPr>
          </a:p>
          <a:p>
            <a:pPr algn="l"/>
            <a:r>
              <a:rPr lang="en-US" sz="4400" dirty="0" smtClean="0">
                <a:latin typeface="Centaur" panose="02030504050205020304" pitchFamily="18" charset="0"/>
              </a:rPr>
              <a:t>“My friends, though we are grieving, we shall not yet go down</a:t>
            </a:r>
          </a:p>
          <a:p>
            <a:pPr algn="l"/>
            <a:r>
              <a:rPr lang="en-US" sz="4400" dirty="0" smtClean="0">
                <a:latin typeface="Centaur" panose="02030504050205020304" pitchFamily="18" charset="0"/>
              </a:rPr>
              <a:t>To the halls of Hades before the fated day arrives.” </a:t>
            </a:r>
            <a:endParaRPr lang="en-US" sz="4400" dirty="0">
              <a:latin typeface="Centaur" panose="020305040502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2774" y="1324122"/>
            <a:ext cx="4359226" cy="435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073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000"/>
            <a:lum/>
          </a:blip>
          <a:srcRect/>
          <a:stretch>
            <a:fillRect t="-28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772" y="180537"/>
            <a:ext cx="11755902" cy="1549789"/>
          </a:xfrm>
        </p:spPr>
        <p:txBody>
          <a:bodyPr>
            <a:normAutofit fontScale="90000"/>
          </a:bodyPr>
          <a:lstStyle/>
          <a:p>
            <a:pPr algn="l"/>
            <a:r>
              <a:rPr lang="en-US" sz="120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Poseidon AOE" panose="02000606020000020004" pitchFamily="2" charset="0"/>
              </a:rPr>
              <a:t>Weaving Women</a:t>
            </a:r>
            <a:endParaRPr lang="en-US" sz="12000" dirty="0">
              <a:effectLst>
                <a:outerShdw blurRad="50800" dist="50800" dir="5400000" algn="ctr" rotWithShape="0">
                  <a:schemeClr val="bg1"/>
                </a:outerShdw>
              </a:effectLst>
              <a:latin typeface="Poseidon AOE" panose="02000606020000020004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8245" y="1730325"/>
            <a:ext cx="11235397" cy="2124223"/>
          </a:xfrm>
          <a:solidFill>
            <a:schemeClr val="bg1">
              <a:alpha val="51000"/>
            </a:schemeClr>
          </a:solidFill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sz="2800" dirty="0" smtClean="0">
                <a:latin typeface="Centaur" panose="02030504050205020304" pitchFamily="18" charset="0"/>
              </a:rPr>
              <a:t>Low she sang in her beguiling voice, while on her loom</a:t>
            </a:r>
          </a:p>
          <a:p>
            <a:pPr algn="l">
              <a:spcBef>
                <a:spcPts val="0"/>
              </a:spcBef>
            </a:pPr>
            <a:r>
              <a:rPr lang="en-US" sz="2800" dirty="0" smtClean="0">
                <a:latin typeface="Centaur" panose="02030504050205020304" pitchFamily="18" charset="0"/>
              </a:rPr>
              <a:t>She wove ambrosial fabric sheer and bright,</a:t>
            </a:r>
          </a:p>
          <a:p>
            <a:pPr algn="l">
              <a:spcBef>
                <a:spcPts val="0"/>
              </a:spcBef>
            </a:pPr>
            <a:r>
              <a:rPr lang="en-US" sz="2800" dirty="0" smtClean="0">
                <a:latin typeface="Centaur" panose="02030504050205020304" pitchFamily="18" charset="0"/>
              </a:rPr>
              <a:t>By that craft known the goddesses of heaven.</a:t>
            </a:r>
          </a:p>
          <a:p>
            <a:pPr algn="l">
              <a:spcBef>
                <a:spcPts val="0"/>
              </a:spcBef>
            </a:pPr>
            <a:r>
              <a:rPr lang="en-US" sz="2800" dirty="0" smtClean="0">
                <a:latin typeface="Centaur" panose="02030504050205020304" pitchFamily="18" charset="0"/>
              </a:rPr>
              <a:t>[… </a:t>
            </a:r>
            <a:r>
              <a:rPr lang="en-US" sz="2800" dirty="0" err="1" smtClean="0">
                <a:latin typeface="Centaur" panose="02030504050205020304" pitchFamily="18" charset="0"/>
              </a:rPr>
              <a:t>Polites</a:t>
            </a:r>
            <a:r>
              <a:rPr lang="en-US" sz="2800" dirty="0" smtClean="0">
                <a:latin typeface="Centaur" panose="02030504050205020304" pitchFamily="18" charset="0"/>
              </a:rPr>
              <a:t> says] “Dear friends, no need for stealth: here’s a young weaver</a:t>
            </a:r>
          </a:p>
          <a:p>
            <a:pPr algn="l">
              <a:spcBef>
                <a:spcPts val="0"/>
              </a:spcBef>
            </a:pPr>
            <a:r>
              <a:rPr lang="en-US" sz="2800" dirty="0" smtClean="0">
                <a:latin typeface="Centaur" panose="02030504050205020304" pitchFamily="18" charset="0"/>
              </a:rPr>
              <a:t>Singing a pretty song […]</a:t>
            </a:r>
            <a:endParaRPr lang="en-US" sz="2800" dirty="0">
              <a:latin typeface="Centaur" panose="02030504050205020304" pitchFamily="18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28246" y="4105422"/>
            <a:ext cx="11235396" cy="247825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400" dirty="0" smtClean="0">
                <a:latin typeface="Centaur" panose="02030504050205020304" pitchFamily="18" charset="0"/>
              </a:rPr>
              <a:t>Weaving was one of women’s primary tasks in ancient Greece.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400" dirty="0" smtClean="0">
                <a:latin typeface="Centaur" panose="02030504050205020304" pitchFamily="18" charset="0"/>
              </a:rPr>
              <a:t>For upper-class women, this could be a pleasant and satisfying duty. They wove more as a form of art rather than necessity – their fabrics were often great tapestries that told stories. In a culture that repressed women, this could be a great outlet for expression and a chance to tell their stories.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400" dirty="0" smtClean="0">
                <a:latin typeface="Centaur" panose="02030504050205020304" pitchFamily="18" charset="0"/>
              </a:rPr>
              <a:t>Homer’s women are often weavers. Athena was the goddess of weaving, Circe and Calypso both weave, and of course Penelope is famous for her weaving.</a:t>
            </a:r>
            <a:endParaRPr lang="en-US" sz="4400" dirty="0">
              <a:latin typeface="Centaur" panose="020305040502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257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000"/>
            <a:lum/>
          </a:blip>
          <a:srcRect/>
          <a:stretch>
            <a:fillRect t="-28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772" y="180537"/>
            <a:ext cx="11755902" cy="1549789"/>
          </a:xfrm>
        </p:spPr>
        <p:txBody>
          <a:bodyPr>
            <a:normAutofit fontScale="90000"/>
          </a:bodyPr>
          <a:lstStyle/>
          <a:p>
            <a:pPr algn="l"/>
            <a:r>
              <a:rPr lang="en-US" sz="120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Poseidon AOE" panose="02000606020000020004" pitchFamily="2" charset="0"/>
              </a:rPr>
              <a:t>Transfiguration</a:t>
            </a:r>
            <a:endParaRPr lang="en-US" sz="12000" dirty="0">
              <a:effectLst>
                <a:outerShdw blurRad="50800" dist="50800" dir="5400000" algn="ctr" rotWithShape="0">
                  <a:schemeClr val="bg1"/>
                </a:outerShdw>
              </a:effectLst>
              <a:latin typeface="Poseidon AOE" panose="02000606020000020004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9773" y="1730325"/>
            <a:ext cx="5369169" cy="4529797"/>
          </a:xfrm>
          <a:solidFill>
            <a:schemeClr val="bg1">
              <a:alpha val="51000"/>
            </a:schemeClr>
          </a:solidFill>
        </p:spPr>
        <p:txBody>
          <a:bodyPr>
            <a:normAutofit fontScale="47500" lnSpcReduction="20000"/>
          </a:bodyPr>
          <a:lstStyle/>
          <a:p>
            <a:pPr algn="l"/>
            <a:r>
              <a:rPr lang="en-US" sz="4400" dirty="0" smtClean="0">
                <a:latin typeface="Centaur" panose="02030504050205020304" pitchFamily="18" charset="0"/>
              </a:rPr>
              <a:t>She led them in and sat them in seats and armchairs.</a:t>
            </a:r>
          </a:p>
          <a:p>
            <a:pPr algn="l"/>
            <a:r>
              <a:rPr lang="en-US" sz="4400" dirty="0" smtClean="0">
                <a:latin typeface="Centaur" panose="02030504050205020304" pitchFamily="18" charset="0"/>
              </a:rPr>
              <a:t>She mixed for them cheese and barley and green honey</a:t>
            </a:r>
          </a:p>
          <a:p>
            <a:pPr algn="l"/>
            <a:r>
              <a:rPr lang="en-US" sz="4400" dirty="0" smtClean="0">
                <a:latin typeface="Centaur" panose="02030504050205020304" pitchFamily="18" charset="0"/>
              </a:rPr>
              <a:t>With </a:t>
            </a:r>
            <a:r>
              <a:rPr lang="en-US" sz="4400" dirty="0" err="1" smtClean="0">
                <a:latin typeface="Centaur" panose="02030504050205020304" pitchFamily="18" charset="0"/>
              </a:rPr>
              <a:t>Pramnian</a:t>
            </a:r>
            <a:r>
              <a:rPr lang="en-US" sz="4400" dirty="0" smtClean="0">
                <a:latin typeface="Centaur" panose="02030504050205020304" pitchFamily="18" charset="0"/>
              </a:rPr>
              <a:t> wine. And she stirred into the food</a:t>
            </a:r>
          </a:p>
          <a:p>
            <a:pPr algn="l"/>
            <a:r>
              <a:rPr lang="en-US" sz="4400" dirty="0" smtClean="0">
                <a:latin typeface="Centaur" panose="02030504050205020304" pitchFamily="18" charset="0"/>
              </a:rPr>
              <a:t>Woeful drugs that make one forget his fatherland wholly.</a:t>
            </a:r>
          </a:p>
          <a:p>
            <a:pPr algn="l"/>
            <a:r>
              <a:rPr lang="en-US" sz="4400" dirty="0" smtClean="0">
                <a:latin typeface="Centaur" panose="02030504050205020304" pitchFamily="18" charset="0"/>
              </a:rPr>
              <a:t>But when she had given it and they had drunk, she at once</a:t>
            </a:r>
          </a:p>
          <a:p>
            <a:pPr algn="l"/>
            <a:r>
              <a:rPr lang="en-US" sz="4400" dirty="0" smtClean="0">
                <a:latin typeface="Centaur" panose="02030504050205020304" pitchFamily="18" charset="0"/>
              </a:rPr>
              <a:t>Struck them with her wand and shut them up into sties.</a:t>
            </a:r>
          </a:p>
          <a:p>
            <a:pPr algn="l"/>
            <a:r>
              <a:rPr lang="en-US" sz="4400" b="1" dirty="0" smtClean="0">
                <a:latin typeface="Centaur" panose="02030504050205020304" pitchFamily="18" charset="0"/>
              </a:rPr>
              <a:t>They had the heads of swine and the voice and the hair</a:t>
            </a:r>
          </a:p>
          <a:p>
            <a:pPr algn="l"/>
            <a:r>
              <a:rPr lang="en-US" sz="4400" b="1" dirty="0" smtClean="0">
                <a:latin typeface="Centaur" panose="02030504050205020304" pitchFamily="18" charset="0"/>
              </a:rPr>
              <a:t>And the body, but the mind was steady as before.</a:t>
            </a:r>
            <a:endParaRPr lang="en-US" sz="4400" b="1" dirty="0">
              <a:latin typeface="Centaur" panose="02030504050205020304" pitchFamily="18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696221" y="1594339"/>
            <a:ext cx="5495779" cy="488148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dirty="0" smtClean="0">
                <a:latin typeface="Centaur" panose="02030504050205020304" pitchFamily="18" charset="0"/>
              </a:rPr>
              <a:t>We’re going to read a poem called “Circe’s Power” by Louise Gluck. In preparation for that, pay particular attention to the fact that Circe changes the men in body only – they are still the same mentally. You could argue that this is a special kind of cruelty, but it also might say something about the nature of the men.</a:t>
            </a:r>
            <a:endParaRPr lang="en-US" sz="4400" dirty="0">
              <a:latin typeface="Centaur" panose="020305040502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515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000"/>
            <a:lum/>
          </a:blip>
          <a:srcRect/>
          <a:stretch>
            <a:fillRect t="-28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772" y="180537"/>
            <a:ext cx="11755902" cy="1549789"/>
          </a:xfrm>
        </p:spPr>
        <p:txBody>
          <a:bodyPr>
            <a:normAutofit fontScale="90000"/>
          </a:bodyPr>
          <a:lstStyle/>
          <a:p>
            <a:pPr algn="l"/>
            <a:r>
              <a:rPr lang="en-US" sz="120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Poseidon AOE" panose="02000606020000020004" pitchFamily="2" charset="0"/>
              </a:rPr>
              <a:t>Hermes’ Advice</a:t>
            </a:r>
            <a:endParaRPr lang="en-US" sz="12000" dirty="0">
              <a:effectLst>
                <a:outerShdw blurRad="50800" dist="50800" dir="5400000" algn="ctr" rotWithShape="0">
                  <a:schemeClr val="bg1"/>
                </a:outerShdw>
              </a:effectLst>
              <a:latin typeface="Poseidon AOE" panose="02000606020000020004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8245" y="1730326"/>
            <a:ext cx="6621195" cy="3052690"/>
          </a:xfrm>
          <a:solidFill>
            <a:schemeClr val="bg1">
              <a:alpha val="51000"/>
            </a:schemeClr>
          </a:solidFill>
        </p:spPr>
        <p:txBody>
          <a:bodyPr>
            <a:normAutofit fontScale="55000" lnSpcReduction="20000"/>
          </a:bodyPr>
          <a:lstStyle/>
          <a:p>
            <a:pPr algn="l">
              <a:spcBef>
                <a:spcPts val="0"/>
              </a:spcBef>
            </a:pPr>
            <a:r>
              <a:rPr lang="en-US" sz="4400" dirty="0" smtClean="0">
                <a:latin typeface="Centaur" panose="02030504050205020304" pitchFamily="18" charset="0"/>
              </a:rPr>
              <a:t>At the moment when Circe hits you with her very long wand,</a:t>
            </a:r>
          </a:p>
          <a:p>
            <a:pPr algn="l">
              <a:spcBef>
                <a:spcPts val="0"/>
              </a:spcBef>
            </a:pPr>
            <a:r>
              <a:rPr lang="en-US" sz="4400" dirty="0" smtClean="0">
                <a:latin typeface="Centaur" panose="02030504050205020304" pitchFamily="18" charset="0"/>
              </a:rPr>
              <a:t>Draw your sharp sword at once from along your thigh</a:t>
            </a:r>
          </a:p>
          <a:p>
            <a:pPr algn="l">
              <a:spcBef>
                <a:spcPts val="0"/>
              </a:spcBef>
            </a:pPr>
            <a:r>
              <a:rPr lang="en-US" sz="4400" dirty="0" smtClean="0">
                <a:latin typeface="Centaur" panose="02030504050205020304" pitchFamily="18" charset="0"/>
              </a:rPr>
              <a:t>And rush upon Circe as if intending to kill her.</a:t>
            </a:r>
          </a:p>
          <a:p>
            <a:pPr algn="l">
              <a:spcBef>
                <a:spcPts val="0"/>
              </a:spcBef>
            </a:pPr>
            <a:r>
              <a:rPr lang="en-US" sz="4400" dirty="0" smtClean="0">
                <a:latin typeface="Centaur" panose="02030504050205020304" pitchFamily="18" charset="0"/>
              </a:rPr>
              <a:t>She will be afraid of you and ask you to go to bed.</a:t>
            </a:r>
          </a:p>
          <a:p>
            <a:pPr algn="l">
              <a:spcBef>
                <a:spcPts val="0"/>
              </a:spcBef>
            </a:pPr>
            <a:r>
              <a:rPr lang="en-US" sz="4400" dirty="0" smtClean="0">
                <a:latin typeface="Centaur" panose="02030504050205020304" pitchFamily="18" charset="0"/>
              </a:rPr>
              <a:t>And from that point on do not refuse the bed of the god,</a:t>
            </a:r>
          </a:p>
          <a:p>
            <a:pPr algn="l">
              <a:spcBef>
                <a:spcPts val="0"/>
              </a:spcBef>
            </a:pPr>
            <a:r>
              <a:rPr lang="en-US" sz="4400" dirty="0" smtClean="0">
                <a:latin typeface="Centaur" panose="02030504050205020304" pitchFamily="18" charset="0"/>
              </a:rPr>
              <a:t>So she may free your companions and guide you yourself.</a:t>
            </a:r>
          </a:p>
          <a:p>
            <a:pPr algn="l">
              <a:spcBef>
                <a:spcPts val="0"/>
              </a:spcBef>
            </a:pPr>
            <a:r>
              <a:rPr lang="en-US" sz="4400" dirty="0" smtClean="0">
                <a:latin typeface="Centaur" panose="02030504050205020304" pitchFamily="18" charset="0"/>
              </a:rPr>
              <a:t>But order her to swear a great oath by the blessed gods</a:t>
            </a:r>
          </a:p>
          <a:p>
            <a:pPr algn="l">
              <a:spcBef>
                <a:spcPts val="0"/>
              </a:spcBef>
            </a:pPr>
            <a:r>
              <a:rPr lang="en-US" sz="4400" dirty="0" smtClean="0">
                <a:latin typeface="Centaur" panose="02030504050205020304" pitchFamily="18" charset="0"/>
              </a:rPr>
              <a:t>That she plot no other bad trouble against your person,</a:t>
            </a:r>
          </a:p>
          <a:p>
            <a:pPr algn="l">
              <a:spcBef>
                <a:spcPts val="0"/>
              </a:spcBef>
            </a:pPr>
            <a:r>
              <a:rPr lang="en-US" sz="4400" dirty="0" smtClean="0">
                <a:latin typeface="Centaur" panose="02030504050205020304" pitchFamily="18" charset="0"/>
              </a:rPr>
              <a:t>Lest when you are naked she make you unmanly and a coward.</a:t>
            </a:r>
            <a:endParaRPr lang="en-US" sz="4400" dirty="0">
              <a:latin typeface="Centaur" panose="02030504050205020304" pitchFamily="18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7230795" y="1561513"/>
            <a:ext cx="4590756" cy="448102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400" dirty="0" smtClean="0">
                <a:latin typeface="Centaur" panose="02030504050205020304" pitchFamily="18" charset="0"/>
              </a:rPr>
              <a:t>So Odysseus learns from Circe to be distrustful of nymphs.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400" dirty="0" smtClean="0">
                <a:latin typeface="Centaur" panose="02030504050205020304" pitchFamily="18" charset="0"/>
              </a:rPr>
              <a:t>The key to getting the upper hand, Hermes says, is to practice restraint against temptation.</a:t>
            </a:r>
            <a:endParaRPr lang="en-US" sz="4400" dirty="0">
              <a:latin typeface="Centaur" panose="020305040502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303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000"/>
            <a:lum/>
          </a:blip>
          <a:srcRect/>
          <a:stretch>
            <a:fillRect t="-28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772" y="180537"/>
            <a:ext cx="11755902" cy="1549789"/>
          </a:xfrm>
        </p:spPr>
        <p:txBody>
          <a:bodyPr>
            <a:normAutofit fontScale="90000"/>
          </a:bodyPr>
          <a:lstStyle/>
          <a:p>
            <a:pPr algn="l"/>
            <a:r>
              <a:rPr lang="en-US" sz="120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Poseidon AOE" panose="02000606020000020004" pitchFamily="2" charset="0"/>
              </a:rPr>
              <a:t>Calypso’s Advice</a:t>
            </a:r>
            <a:endParaRPr lang="en-US" sz="12000" dirty="0">
              <a:effectLst>
                <a:outerShdw blurRad="50800" dist="50800" dir="5400000" algn="ctr" rotWithShape="0">
                  <a:schemeClr val="bg1"/>
                </a:outerShdw>
              </a:effectLst>
              <a:latin typeface="Poseidon AOE" panose="02000606020000020004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8246" y="1730326"/>
            <a:ext cx="9406598" cy="801860"/>
          </a:xfrm>
          <a:solidFill>
            <a:schemeClr val="bg1">
              <a:alpha val="51000"/>
            </a:schemeClr>
          </a:solidFill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sz="4000" dirty="0" smtClean="0">
                <a:latin typeface="Centaur" panose="02030504050205020304" pitchFamily="18" charset="0"/>
              </a:rPr>
              <a:t>[…] go on yourself to the moldy hall of Hades.</a:t>
            </a:r>
            <a:endParaRPr lang="en-US" sz="4000" dirty="0">
              <a:latin typeface="Centaur" panose="02030504050205020304" pitchFamily="18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28246" y="2996418"/>
            <a:ext cx="11235396" cy="35872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400" dirty="0" smtClean="0">
                <a:latin typeface="Centaur" panose="02030504050205020304" pitchFamily="18" charset="0"/>
              </a:rPr>
              <a:t>Odysseus lives with her for a year and then asks to leave. Calypso agrees, but tells him that first he needs to travel to the Underworld to hear a prophesy from Tiresias.</a:t>
            </a:r>
            <a:endParaRPr lang="en-US" sz="4400" dirty="0">
              <a:latin typeface="Centaur" panose="020305040502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777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3372</TotalTime>
  <Words>636</Words>
  <Application>Microsoft Office PowerPoint</Application>
  <PresentationFormat>Widescreen</PresentationFormat>
  <Paragraphs>50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Centaur</vt:lpstr>
      <vt:lpstr>Poseidon AOE</vt:lpstr>
      <vt:lpstr>Office Theme</vt:lpstr>
      <vt:lpstr>The Odyssey Book 10</vt:lpstr>
      <vt:lpstr>What’s in a Name?</vt:lpstr>
      <vt:lpstr>A Brief Digression</vt:lpstr>
      <vt:lpstr>Some Irony</vt:lpstr>
      <vt:lpstr>Weaving Women</vt:lpstr>
      <vt:lpstr>Transfiguration</vt:lpstr>
      <vt:lpstr>Hermes’ Advice</vt:lpstr>
      <vt:lpstr>Calypso’s Advice</vt:lpstr>
    </vt:vector>
  </TitlesOfParts>
  <Company>HISD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Chapman, Elizabeth M</dc:creator>
  <cp:lastModifiedBy>Chapman, Elizabeth M</cp:lastModifiedBy>
  <cp:revision>13</cp:revision>
  <dcterms:created xsi:type="dcterms:W3CDTF">2013-11-18T18:56:19Z</dcterms:created>
  <dcterms:modified xsi:type="dcterms:W3CDTF">2013-11-21T03:08:59Z</dcterms:modified>
</cp:coreProperties>
</file>