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40" r:id="rId2"/>
  </p:sldMasterIdLst>
  <p:notesMasterIdLst>
    <p:notesMasterId r:id="rId8"/>
  </p:notesMasterIdLst>
  <p:handoutMasterIdLst>
    <p:handoutMasterId r:id="rId9"/>
  </p:handoutMasterIdLst>
  <p:sldIdLst>
    <p:sldId id="256" r:id="rId3"/>
    <p:sldId id="257" r:id="rId4"/>
    <p:sldId id="259" r:id="rId5"/>
    <p:sldId id="258"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8603FDC-E32A-4AB5-989C-0864C3EAD2B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90"/>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en-US"/>
              <a:t>11/17/2013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a:t>‹#›</a:t>
            </a:fld>
            <a:endParaRPr/>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en-US"/>
              <a:t>11/17/2013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a:t>‹#›</a:t>
            </a:fld>
            <a:endParaRPr/>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sky"/>
          <p:cNvSpPr/>
          <p:nvPr/>
        </p:nvSpPr>
        <p:spPr>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a:xfrm>
            <a:off x="-1425" y="5497897"/>
            <a:ext cx="12188952"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221111"/>
            <a:ext cx="12188952" cy="268288"/>
          </a:xfrm>
          <a:prstGeom prst="rect">
            <a:avLst/>
          </a:prstGeom>
          <a:noFill/>
          <a:ln>
            <a:noFill/>
          </a:ln>
        </p:spPr>
      </p:pic>
      <p:sp>
        <p:nvSpPr>
          <p:cNvPr id="8" name="Rectangle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305872" y="1309047"/>
            <a:ext cx="9602789" cy="2667000"/>
          </a:xfrm>
        </p:spPr>
        <p:txBody>
          <a:bodyPr anchor="b">
            <a:noAutofit/>
          </a:bodyPr>
          <a:lstStyle>
            <a:lvl1pPr algn="ctr">
              <a:defRPr sz="6000"/>
            </a:lvl1pPr>
          </a:lstStyle>
          <a:p>
            <a:r>
              <a:rPr lang="en-US" smtClean="0"/>
              <a:t>Click to edit Master title style</a:t>
            </a:r>
            <a:endParaRPr/>
          </a:p>
        </p:txBody>
      </p:sp>
      <p:sp>
        <p:nvSpPr>
          <p:cNvPr id="3" name="Subtitle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B2D3E9E-A95C-48F2-B4BF-A71542E0BE9A}" type="datetime1">
              <a:rPr lang="en-US"/>
              <a:t>11/17/2013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2" name="Title 1"/>
          <p:cNvSpPr>
            <a:spLocks noGrp="1"/>
          </p:cNvSpPr>
          <p:nvPr>
            <p:ph type="title"/>
          </p:nvPr>
        </p:nvSpPr>
        <p:spPr>
          <a:xfrm>
            <a:off x="1293813" y="1309047"/>
            <a:ext cx="9601252" cy="2667000"/>
          </a:xfrm>
        </p:spPr>
        <p:txBody>
          <a:bodyPr anchor="b">
            <a:normAutofit/>
          </a:bodyPr>
          <a:lstStyle>
            <a:lvl1pPr algn="ctr">
              <a:defRPr sz="6000" b="0"/>
            </a:lvl1pPr>
          </a:lstStyle>
          <a:p>
            <a:r>
              <a:rPr lang="en-US" smtClean="0"/>
              <a:t>Click to edit Master title style</a:t>
            </a:r>
            <a:endParaRPr/>
          </a:p>
        </p:txBody>
      </p:sp>
      <p:sp>
        <p:nvSpPr>
          <p:cNvPr id="3" name="Text Placeholder 2"/>
          <p:cNvSpPr>
            <a:spLocks noGrp="1"/>
          </p:cNvSpPr>
          <p:nvPr>
            <p:ph type="body" idx="1"/>
          </p:nvPr>
        </p:nvSpPr>
        <p:spPr>
          <a:xfrm>
            <a:off x="1293813" y="4038600"/>
            <a:ext cx="96012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F84E2-2D7A-43CF-AC90-352A289A783A}" type="datetime1">
              <a:rPr lang="en-US"/>
              <a:t>11/17/2013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34112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7888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12952B5-7A2F-4CC8-B7CE-9234E21C2837}" type="datetime1">
              <a:rPr lang="en-US"/>
              <a:t>11/17/2013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112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7888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88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E1DA07A-9201-4B4B-BAF2-015AFA30F520}" type="datetime1">
              <a:rPr lang="en-US"/>
              <a:t>11/17/2013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4FAB73BC-B049-4115-A692-8D63A059BFB8}" type="slidenum">
              <a:rPr/>
              <a:t>‹#›</a:t>
            </a:fld>
            <a:endParaRPr/>
          </a:p>
        </p:txBody>
      </p:sp>
      <p:sp>
        <p:nvSpPr>
          <p:cNvPr id="10" name="Title 9"/>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1">
              <a:rPr lang="en-US"/>
              <a:t>11/17/2013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4FAB73BC-B049-4115-A692-8D63A059BFB8}" type="slidenum">
              <a:rPr/>
              <a:t>‹#›</a:t>
            </a:fld>
            <a:endParaRPr/>
          </a:p>
        </p:txBody>
      </p:sp>
      <p:sp>
        <p:nvSpPr>
          <p:cNvPr id="6" name="Title 5"/>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2" name="Date Placeholder 1"/>
          <p:cNvSpPr>
            <a:spLocks noGrp="1"/>
          </p:cNvSpPr>
          <p:nvPr>
            <p:ph type="dt" sz="half" idx="10"/>
          </p:nvPr>
        </p:nvSpPr>
        <p:spPr/>
        <p:txBody>
          <a:bodyPr/>
          <a:lstStyle/>
          <a:p>
            <a:fld id="{8DDF5F92-E675-4B36-9A60-69A962A68675}" type="datetime1">
              <a:rPr lang="en-US"/>
              <a:t>11/17/2013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200" b="0"/>
            </a:lvl1pPr>
          </a:lstStyle>
          <a:p>
            <a:r>
              <a:rPr lang="en-US" smtClean="0"/>
              <a:t>Click to edit Master title style</a:t>
            </a:r>
            <a:endParaRPr/>
          </a:p>
        </p:txBody>
      </p:sp>
      <p:sp>
        <p:nvSpPr>
          <p:cNvPr id="3" name="Content Placeholder 2"/>
          <p:cNvSpPr>
            <a:spLocks noGrp="1"/>
          </p:cNvSpPr>
          <p:nvPr>
            <p:ph idx="1"/>
          </p:nvPr>
        </p:nvSpPr>
        <p:spPr>
          <a:xfrm>
            <a:off x="760413" y="685800"/>
            <a:ext cx="6858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1">
              <a:rPr lang="en-US"/>
              <a:t>11/17/2013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400" b="0"/>
            </a:lvl1pPr>
          </a:lstStyle>
          <a:p>
            <a:r>
              <a:rPr lang="en-US" smtClean="0"/>
              <a:t>Click to edit Master title style</a:t>
            </a:r>
            <a:endParaRPr/>
          </a:p>
        </p:txBody>
      </p:sp>
      <p:sp>
        <p:nvSpPr>
          <p:cNvPr id="3" name="Picture Placeholder 2"/>
          <p:cNvSpPr>
            <a:spLocks noGrp="1"/>
          </p:cNvSpPr>
          <p:nvPr>
            <p:ph type="pic" idx="1"/>
          </p:nvPr>
        </p:nvSpPr>
        <p:spPr>
          <a:xfrm>
            <a:off x="760413" y="685800"/>
            <a:ext cx="68580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374940-A916-4C8B-9648-02A2D3898F9E}" type="datetime1">
              <a:rPr lang="en-US"/>
              <a:t>11/17/2013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F4E5243-F52A-4D37-9694-EB26C6C31910}" type="datetime1">
              <a:rPr lang="en-US"/>
              <a:t>11/17/2013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44036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200" y="274638"/>
            <a:ext cx="7734300" cy="5440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A77B6E1-634A-48DC-9E8B-D894023267EF}" type="datetime1">
              <a:rPr lang="en-US"/>
              <a:t>11/17/2013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8" name="water3"/>
          <p:cNvSpPr/>
          <p:nvPr/>
        </p:nvSpPr>
        <p:spPr>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water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a:xfrm>
            <a:off x="-1425" y="6256181"/>
            <a:ext cx="12188952"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979395"/>
            <a:ext cx="12188952" cy="268288"/>
          </a:xfrm>
          <a:prstGeom prst="rect">
            <a:avLst/>
          </a:prstGeom>
          <a:noFill/>
          <a:ln>
            <a:noFill/>
          </a:ln>
        </p:spPr>
      </p:pic>
      <p:sp>
        <p:nvSpPr>
          <p:cNvPr id="2" name="Title Placeholder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800" cap="all" baseline="0">
                <a:solidFill>
                  <a:schemeClr val="tx1"/>
                </a:solidFill>
              </a:defRPr>
            </a:lvl1pPr>
          </a:lstStyle>
          <a:p>
            <a:fld id="{5586B75A-687E-405C-8A0B-8D00578BA2C3}" type="datetime1">
              <a:rPr lang="en-US"/>
              <a:pPr/>
              <a:t>11/17/2013</a:t>
            </a:fld>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800" cap="all" baseline="0">
                <a:solidFill>
                  <a:schemeClr val="tx1"/>
                </a:solidFill>
              </a:defRPr>
            </a:lvl1pPr>
          </a:lstStyle>
          <a:p>
            <a:endParaRPr/>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800" cap="all" baseline="0">
                <a:solidFill>
                  <a:schemeClr val="tx1"/>
                </a:solidFill>
              </a:defRPr>
            </a:lvl1pPr>
          </a:lstStyle>
          <a:p>
            <a:fld id="{4FAB73BC-B049-4115-A692-8D63A059BFB8}" type="slidenum">
              <a:rPr/>
              <a:pPr/>
              <a:t>‹#›</a:t>
            </a:fld>
            <a:endParaRPr/>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12000" dirty="0" smtClean="0">
                <a:solidFill>
                  <a:schemeClr val="accent1"/>
                </a:solidFill>
                <a:latin typeface="Poseidon AOE" panose="02000606020000020004" pitchFamily="2" charset="0"/>
              </a:rPr>
              <a:t>The Odyssey Book 1</a:t>
            </a:r>
            <a:endParaRPr lang="en-US" sz="12000" dirty="0">
              <a:solidFill>
                <a:schemeClr val="accent1"/>
              </a:solidFill>
              <a:latin typeface="Poseidon AOE" panose="02000606020000020004" pitchFamily="2" charset="0"/>
            </a:endParaRPr>
          </a:p>
        </p:txBody>
      </p:sp>
      <p:sp>
        <p:nvSpPr>
          <p:cNvPr id="3" name="Subtitle 2"/>
          <p:cNvSpPr>
            <a:spLocks noGrp="1"/>
          </p:cNvSpPr>
          <p:nvPr>
            <p:ph type="subTitle" idx="1"/>
          </p:nvPr>
        </p:nvSpPr>
        <p:spPr/>
        <p:txBody>
          <a:bodyPr>
            <a:normAutofit/>
          </a:bodyPr>
          <a:lstStyle/>
          <a:p>
            <a:r>
              <a:rPr lang="en-US" sz="3600" dirty="0" smtClean="0">
                <a:solidFill>
                  <a:schemeClr val="tx1"/>
                </a:solidFill>
                <a:latin typeface="Centaur" panose="02030504050205020304" pitchFamily="18" charset="0"/>
              </a:rPr>
              <a:t>Discussion Points and Questions</a:t>
            </a:r>
            <a:endParaRPr lang="en-US" sz="3600" dirty="0">
              <a:solidFill>
                <a:schemeClr val="tx1"/>
              </a:solidFill>
              <a:latin typeface="Centaur" panose="02030504050205020304" pitchFamily="18" charset="0"/>
            </a:endParaRPr>
          </a:p>
        </p:txBody>
      </p:sp>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9" y="227221"/>
            <a:ext cx="9602789" cy="1228091"/>
          </a:xfrm>
        </p:spPr>
        <p:txBody>
          <a:bodyPr/>
          <a:lstStyle/>
          <a:p>
            <a:pPr algn="l"/>
            <a:r>
              <a:rPr lang="en-US" sz="8000" dirty="0" smtClean="0">
                <a:solidFill>
                  <a:schemeClr val="accent1"/>
                </a:solidFill>
                <a:latin typeface="Poseidon AOE" panose="02000606020000020004" pitchFamily="2" charset="0"/>
              </a:rPr>
              <a:t>Homer’s Invocation of the Muse</a:t>
            </a:r>
            <a:endParaRPr lang="en-US" sz="8000" dirty="0">
              <a:solidFill>
                <a:schemeClr val="accent1"/>
              </a:solidFill>
              <a:latin typeface="Poseidon AOE" panose="02000606020000020004" pitchFamily="2" charset="0"/>
            </a:endParaRPr>
          </a:p>
        </p:txBody>
      </p:sp>
      <p:sp>
        <p:nvSpPr>
          <p:cNvPr id="5" name="TextBox 4"/>
          <p:cNvSpPr txBox="1"/>
          <p:nvPr/>
        </p:nvSpPr>
        <p:spPr>
          <a:xfrm>
            <a:off x="309092" y="1481070"/>
            <a:ext cx="7534142" cy="1200329"/>
          </a:xfrm>
          <a:prstGeom prst="rect">
            <a:avLst/>
          </a:prstGeom>
          <a:solidFill>
            <a:schemeClr val="accent1">
              <a:lumMod val="40000"/>
              <a:lumOff val="60000"/>
            </a:schemeClr>
          </a:solidFill>
        </p:spPr>
        <p:txBody>
          <a:bodyPr wrap="square" rtlCol="0">
            <a:spAutoFit/>
          </a:bodyPr>
          <a:lstStyle/>
          <a:p>
            <a:r>
              <a:rPr lang="en-US" sz="2400" i="1" dirty="0" smtClean="0">
                <a:latin typeface="Centaur" panose="02030504050205020304" pitchFamily="18" charset="0"/>
              </a:rPr>
              <a:t>Sing to me of the man, Muse, the man of twists and turns […]</a:t>
            </a:r>
          </a:p>
          <a:p>
            <a:r>
              <a:rPr lang="en-US" sz="2400" i="1" dirty="0" smtClean="0">
                <a:latin typeface="Centaur" panose="02030504050205020304" pitchFamily="18" charset="0"/>
              </a:rPr>
              <a:t>Launch out on his story, Muse, daughter of Zeus,</a:t>
            </a:r>
          </a:p>
          <a:p>
            <a:r>
              <a:rPr lang="en-US" sz="2400" i="1" dirty="0" smtClean="0">
                <a:latin typeface="Centaur" panose="02030504050205020304" pitchFamily="18" charset="0"/>
              </a:rPr>
              <a:t>start from where you will – sing for our time too.</a:t>
            </a:r>
            <a:endParaRPr lang="en-US" sz="2400" i="1" dirty="0">
              <a:latin typeface="Centaur" panose="02030504050205020304" pitchFamily="18" charset="0"/>
            </a:endParaRPr>
          </a:p>
        </p:txBody>
      </p:sp>
      <p:sp>
        <p:nvSpPr>
          <p:cNvPr id="6" name="TextBox 5"/>
          <p:cNvSpPr txBox="1"/>
          <p:nvPr/>
        </p:nvSpPr>
        <p:spPr>
          <a:xfrm>
            <a:off x="321971" y="2850830"/>
            <a:ext cx="7521263"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Centaur" panose="02030504050205020304" pitchFamily="18" charset="0"/>
              </a:rPr>
              <a:t>So, Homer is doing some interesting things here. He’s claiming divine inspiration for the story that he is about to tell (muses were minor goddesses of the arts), which means not only that it’s a story that should be really great, but that he’s not responsible if you don’t like what you hear.</a:t>
            </a:r>
          </a:p>
          <a:p>
            <a:pPr marL="742950" lvl="1" indent="-285750">
              <a:buFont typeface="Arial" panose="020B0604020202020204" pitchFamily="34" charset="0"/>
              <a:buChar char="•"/>
            </a:pPr>
            <a:r>
              <a:rPr lang="en-US" dirty="0" smtClean="0">
                <a:latin typeface="Centaur" panose="02030504050205020304" pitchFamily="18" charset="0"/>
              </a:rPr>
              <a:t>This actually introduces an idea that’s central to the plot of the Odyssey – to what degree are human beings responsible for their actions, as opposed to merely the pawns of the gods?</a:t>
            </a:r>
          </a:p>
          <a:p>
            <a:pPr marL="285750" indent="-285750">
              <a:buFont typeface="Arial" panose="020B0604020202020204" pitchFamily="34" charset="0"/>
              <a:buChar char="•"/>
            </a:pPr>
            <a:r>
              <a:rPr lang="en-US" dirty="0" smtClean="0">
                <a:latin typeface="Centaur" panose="02030504050205020304" pitchFamily="18" charset="0"/>
              </a:rPr>
              <a:t>These layers of authorship – it’s Odysseus telling the story, but wait, it’s actually Homer, but wait, it’s actually a muse – have some basis in reality. Most Homer scholars agree that Homer didn’t invent all of the Odyssey by himself, but instead drew on stories that had been told by many people for many years. His crucial role was committing them to paper in a unified epic.</a:t>
            </a:r>
          </a:p>
          <a:p>
            <a:pPr marL="285750" indent="-285750">
              <a:buFont typeface="Arial" panose="020B0604020202020204" pitchFamily="34" charset="0"/>
              <a:buChar char="•"/>
            </a:pPr>
            <a:r>
              <a:rPr lang="en-US" dirty="0" smtClean="0">
                <a:latin typeface="Centaur" panose="02030504050205020304" pitchFamily="18" charset="0"/>
              </a:rPr>
              <a:t>And in saying “sing for our time too,” Homer also gives himself a nod – his story, he says, has timeless value.</a:t>
            </a:r>
            <a:endParaRPr lang="en-US" dirty="0">
              <a:latin typeface="Centaur" panose="02030504050205020304" pitchFamily="18" charset="0"/>
            </a:endParaRPr>
          </a:p>
        </p:txBody>
      </p:sp>
      <p:pic>
        <p:nvPicPr>
          <p:cNvPr id="7" name="Picture 6"/>
          <p:cNvPicPr>
            <a:picLocks noChangeAspect="1"/>
          </p:cNvPicPr>
          <p:nvPr/>
        </p:nvPicPr>
        <p:blipFill>
          <a:blip r:embed="rId2"/>
          <a:stretch>
            <a:fillRect/>
          </a:stretch>
        </p:blipFill>
        <p:spPr>
          <a:xfrm>
            <a:off x="8685335" y="1994037"/>
            <a:ext cx="2770423" cy="3376453"/>
          </a:xfrm>
          <a:prstGeom prst="rect">
            <a:avLst/>
          </a:prstGeom>
        </p:spPr>
      </p:pic>
    </p:spTree>
    <p:extLst>
      <p:ext uri="{BB962C8B-B14F-4D97-AF65-F5344CB8AC3E}">
        <p14:creationId xmlns:p14="http://schemas.microsoft.com/office/powerpoint/2010/main" val="14316176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9" y="265858"/>
            <a:ext cx="9602789" cy="1228091"/>
          </a:xfrm>
        </p:spPr>
        <p:txBody>
          <a:bodyPr/>
          <a:lstStyle/>
          <a:p>
            <a:pPr algn="l"/>
            <a:r>
              <a:rPr lang="en-US" sz="8000" dirty="0">
                <a:solidFill>
                  <a:schemeClr val="accent1"/>
                </a:solidFill>
                <a:latin typeface="Poseidon AOE" panose="02000606020000020004" pitchFamily="2" charset="0"/>
              </a:rPr>
              <a:t>in media res</a:t>
            </a:r>
            <a:endParaRPr lang="en-US" sz="8000" dirty="0">
              <a:solidFill>
                <a:schemeClr val="accent1"/>
              </a:solidFill>
              <a:latin typeface="Poseidon AOE" panose="02000606020000020004" pitchFamily="2" charset="0"/>
            </a:endParaRPr>
          </a:p>
        </p:txBody>
      </p:sp>
      <p:sp>
        <p:nvSpPr>
          <p:cNvPr id="5" name="TextBox 4"/>
          <p:cNvSpPr txBox="1"/>
          <p:nvPr/>
        </p:nvSpPr>
        <p:spPr>
          <a:xfrm>
            <a:off x="309092" y="1481069"/>
            <a:ext cx="7044745" cy="1754326"/>
          </a:xfrm>
          <a:prstGeom prst="rect">
            <a:avLst/>
          </a:prstGeom>
          <a:solidFill>
            <a:schemeClr val="accent1">
              <a:lumMod val="40000"/>
              <a:lumOff val="60000"/>
            </a:schemeClr>
          </a:solidFill>
        </p:spPr>
        <p:txBody>
          <a:bodyPr wrap="square" rtlCol="0">
            <a:spAutoFit/>
          </a:bodyPr>
          <a:lstStyle/>
          <a:p>
            <a:r>
              <a:rPr lang="en-US" i="1" dirty="0" smtClean="0">
                <a:latin typeface="Centaur" panose="02030504050205020304" pitchFamily="18" charset="0"/>
              </a:rPr>
              <a:t>Many cities of men he saw and learned their minds,</a:t>
            </a:r>
          </a:p>
          <a:p>
            <a:r>
              <a:rPr lang="en-US" i="1" dirty="0" smtClean="0">
                <a:latin typeface="Centaur" panose="02030504050205020304" pitchFamily="18" charset="0"/>
              </a:rPr>
              <a:t>many pains he suffered, heartsick on the open sea, </a:t>
            </a:r>
          </a:p>
          <a:p>
            <a:r>
              <a:rPr lang="en-US" i="1" dirty="0" smtClean="0">
                <a:latin typeface="Centaur" panose="02030504050205020304" pitchFamily="18" charset="0"/>
              </a:rPr>
              <a:t>fighting to save his comrades home.</a:t>
            </a:r>
          </a:p>
          <a:p>
            <a:r>
              <a:rPr lang="en-US" i="1" dirty="0" smtClean="0">
                <a:latin typeface="Centaur" panose="02030504050205020304" pitchFamily="18" charset="0"/>
              </a:rPr>
              <a:t>But he could not save them from disaster, hard as he strove – […]</a:t>
            </a:r>
          </a:p>
          <a:p>
            <a:r>
              <a:rPr lang="en-US" i="1" dirty="0" smtClean="0">
                <a:latin typeface="Centaur" panose="02030504050205020304" pitchFamily="18" charset="0"/>
              </a:rPr>
              <a:t>Launch out on his story, Muse, daughter of Zeus,</a:t>
            </a:r>
          </a:p>
          <a:p>
            <a:r>
              <a:rPr lang="en-US" i="1" dirty="0" smtClean="0">
                <a:latin typeface="Centaur" panose="02030504050205020304" pitchFamily="18" charset="0"/>
              </a:rPr>
              <a:t>start from where you will.</a:t>
            </a:r>
            <a:endParaRPr lang="en-US" i="1" dirty="0">
              <a:latin typeface="Centaur" panose="02030504050205020304" pitchFamily="18" charset="0"/>
            </a:endParaRPr>
          </a:p>
        </p:txBody>
      </p:sp>
      <p:sp>
        <p:nvSpPr>
          <p:cNvPr id="6" name="TextBox 5"/>
          <p:cNvSpPr txBox="1"/>
          <p:nvPr/>
        </p:nvSpPr>
        <p:spPr>
          <a:xfrm>
            <a:off x="309092" y="3673305"/>
            <a:ext cx="6787167"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Centaur" panose="02030504050205020304" pitchFamily="18" charset="0"/>
              </a:rPr>
              <a:t>“in media res” literally means “in the middle of things”</a:t>
            </a:r>
          </a:p>
          <a:p>
            <a:pPr marL="285750" indent="-285750">
              <a:buFont typeface="Arial" panose="020B0604020202020204" pitchFamily="34" charset="0"/>
              <a:buChar char="•"/>
            </a:pPr>
            <a:r>
              <a:rPr lang="en-US" dirty="0" smtClean="0">
                <a:latin typeface="Centaur" panose="02030504050205020304" pitchFamily="18" charset="0"/>
              </a:rPr>
              <a:t>The story starts not at the beginning, but towards the center of the narrative arc, after big events have already happened.</a:t>
            </a:r>
          </a:p>
          <a:p>
            <a:pPr marL="285750" indent="-285750">
              <a:buFont typeface="Arial" panose="020B0604020202020204" pitchFamily="34" charset="0"/>
              <a:buChar char="•"/>
            </a:pPr>
            <a:r>
              <a:rPr lang="en-US" dirty="0" smtClean="0">
                <a:latin typeface="Centaur" panose="02030504050205020304" pitchFamily="18" charset="0"/>
              </a:rPr>
              <a:t>This is a technique that many, many authors have adopted. It places the reader immediately in the action, and calls up a sense of urgency.</a:t>
            </a:r>
            <a:endParaRPr lang="en-US" dirty="0">
              <a:latin typeface="Centaur" panose="02030504050205020304" pitchFamily="18" charset="0"/>
            </a:endParaRPr>
          </a:p>
        </p:txBody>
      </p:sp>
      <p:pic>
        <p:nvPicPr>
          <p:cNvPr id="3" name="Picture 2"/>
          <p:cNvPicPr>
            <a:picLocks noChangeAspect="1"/>
          </p:cNvPicPr>
          <p:nvPr/>
        </p:nvPicPr>
        <p:blipFill>
          <a:blip r:embed="rId2"/>
          <a:stretch>
            <a:fillRect/>
          </a:stretch>
        </p:blipFill>
        <p:spPr>
          <a:xfrm>
            <a:off x="8130862" y="1880315"/>
            <a:ext cx="3745605" cy="2809204"/>
          </a:xfrm>
          <a:prstGeom prst="rect">
            <a:avLst/>
          </a:prstGeom>
        </p:spPr>
      </p:pic>
    </p:spTree>
    <p:extLst>
      <p:ext uri="{BB962C8B-B14F-4D97-AF65-F5344CB8AC3E}">
        <p14:creationId xmlns:p14="http://schemas.microsoft.com/office/powerpoint/2010/main" val="3818107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9" y="201464"/>
            <a:ext cx="9602789" cy="1228091"/>
          </a:xfrm>
        </p:spPr>
        <p:txBody>
          <a:bodyPr/>
          <a:lstStyle/>
          <a:p>
            <a:pPr algn="l"/>
            <a:r>
              <a:rPr lang="en-US" sz="8000" dirty="0" smtClean="0">
                <a:solidFill>
                  <a:schemeClr val="accent1"/>
                </a:solidFill>
                <a:latin typeface="Poseidon AOE" panose="02000606020000020004" pitchFamily="2" charset="0"/>
              </a:rPr>
              <a:t>Polytropic Odysseus</a:t>
            </a:r>
            <a:endParaRPr lang="en-US" sz="8000" dirty="0">
              <a:solidFill>
                <a:schemeClr val="accent1"/>
              </a:solidFill>
              <a:latin typeface="Poseidon AOE" panose="02000606020000020004" pitchFamily="2" charset="0"/>
            </a:endParaRPr>
          </a:p>
        </p:txBody>
      </p:sp>
      <p:sp>
        <p:nvSpPr>
          <p:cNvPr id="5" name="TextBox 4"/>
          <p:cNvSpPr txBox="1"/>
          <p:nvPr/>
        </p:nvSpPr>
        <p:spPr>
          <a:xfrm>
            <a:off x="309092" y="1532587"/>
            <a:ext cx="6787167" cy="2308324"/>
          </a:xfrm>
          <a:prstGeom prst="rect">
            <a:avLst/>
          </a:prstGeom>
          <a:solidFill>
            <a:schemeClr val="accent1">
              <a:lumMod val="40000"/>
              <a:lumOff val="60000"/>
            </a:schemeClr>
          </a:solidFill>
        </p:spPr>
        <p:txBody>
          <a:bodyPr wrap="square" rtlCol="0">
            <a:spAutoFit/>
          </a:bodyPr>
          <a:lstStyle/>
          <a:p>
            <a:r>
              <a:rPr lang="en-US" sz="2400" i="1" dirty="0" smtClean="0">
                <a:latin typeface="Centaur" panose="02030504050205020304" pitchFamily="18" charset="0"/>
              </a:rPr>
              <a:t>In the Greek of the Odyssey, Odysseus most-frequent epithet is “</a:t>
            </a:r>
            <a:r>
              <a:rPr lang="en-US" sz="2400" i="1" dirty="0" err="1" smtClean="0">
                <a:latin typeface="Centaur" panose="02030504050205020304" pitchFamily="18" charset="0"/>
              </a:rPr>
              <a:t>polytropos</a:t>
            </a:r>
            <a:r>
              <a:rPr lang="en-US" sz="2400" i="1" dirty="0" smtClean="0">
                <a:latin typeface="Centaur" panose="02030504050205020304" pitchFamily="18" charset="0"/>
              </a:rPr>
              <a:t>” – which is a bit hard to translate, but can mean:</a:t>
            </a:r>
          </a:p>
          <a:p>
            <a:pPr marL="342900" indent="-342900">
              <a:buFont typeface="Arial" panose="020B0604020202020204" pitchFamily="34" charset="0"/>
              <a:buChar char="•"/>
            </a:pPr>
            <a:r>
              <a:rPr lang="en-US" sz="2400" i="1" dirty="0" smtClean="0">
                <a:latin typeface="Centaur" panose="02030504050205020304" pitchFamily="18" charset="0"/>
              </a:rPr>
              <a:t>“skilled in all ways”</a:t>
            </a:r>
          </a:p>
          <a:p>
            <a:pPr marL="342900" indent="-342900">
              <a:buFont typeface="Arial" panose="020B0604020202020204" pitchFamily="34" charset="0"/>
              <a:buChar char="•"/>
            </a:pPr>
            <a:r>
              <a:rPr lang="en-US" sz="2400" i="1" dirty="0" smtClean="0">
                <a:latin typeface="Centaur" panose="02030504050205020304" pitchFamily="18" charset="0"/>
              </a:rPr>
              <a:t>“of twists and turns”</a:t>
            </a:r>
          </a:p>
          <a:p>
            <a:pPr marL="342900" indent="-342900">
              <a:buFont typeface="Arial" panose="020B0604020202020204" pitchFamily="34" charset="0"/>
              <a:buChar char="•"/>
            </a:pPr>
            <a:r>
              <a:rPr lang="en-US" sz="2400" i="1" dirty="0" smtClean="0">
                <a:latin typeface="Centaur" panose="02030504050205020304" pitchFamily="18" charset="0"/>
              </a:rPr>
              <a:t>“versatile”</a:t>
            </a:r>
            <a:endParaRPr lang="en-US" sz="2400" i="1" dirty="0">
              <a:latin typeface="Centaur" panose="02030504050205020304" pitchFamily="18" charset="0"/>
            </a:endParaRPr>
          </a:p>
        </p:txBody>
      </p:sp>
      <p:sp>
        <p:nvSpPr>
          <p:cNvPr id="6" name="TextBox 5"/>
          <p:cNvSpPr txBox="1"/>
          <p:nvPr/>
        </p:nvSpPr>
        <p:spPr>
          <a:xfrm>
            <a:off x="141669" y="4095481"/>
            <a:ext cx="7379593" cy="2585323"/>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Centaur" panose="02030504050205020304" pitchFamily="18" charset="0"/>
              </a:rPr>
              <a:t>This is Odysseus’ defining characteristic. Over and over again, he proves hard to pin down. He is crafty, cunning, and deceitful. This is what allows him to survive.</a:t>
            </a:r>
          </a:p>
          <a:p>
            <a:pPr marL="285750" indent="-285750">
              <a:buFont typeface="Arial" panose="020B0604020202020204" pitchFamily="34" charset="0"/>
              <a:buChar char="•"/>
            </a:pPr>
            <a:r>
              <a:rPr lang="en-US" dirty="0" smtClean="0">
                <a:latin typeface="Centaur" panose="02030504050205020304" pitchFamily="18" charset="0"/>
              </a:rPr>
              <a:t>This represents a new kind of hero, especially as compared with the Iliad. Achilles was strong, he was brave, he was honorable, but he didn’t have a lot between the ears.</a:t>
            </a:r>
          </a:p>
          <a:p>
            <a:pPr marL="742950" lvl="1" indent="-285750">
              <a:buFont typeface="Arial" panose="020B0604020202020204" pitchFamily="34" charset="0"/>
              <a:buChar char="•"/>
            </a:pPr>
            <a:r>
              <a:rPr lang="en-US" dirty="0" smtClean="0">
                <a:latin typeface="Centaur" panose="02030504050205020304" pitchFamily="18" charset="0"/>
              </a:rPr>
              <a:t>It’s important to note that Odysseus was a hero *for his time* - he represented the heroic form of what the Greeks valued. The Romans, and later the Italians, thought he was a scoundrel (Dante placed him in the deepest circle of Hell for his lies).</a:t>
            </a:r>
            <a:endParaRPr lang="en-US" dirty="0">
              <a:latin typeface="Centaur" panose="02030504050205020304" pitchFamily="18" charset="0"/>
            </a:endParaRPr>
          </a:p>
        </p:txBody>
      </p:sp>
      <p:pic>
        <p:nvPicPr>
          <p:cNvPr id="3" name="Picture 2"/>
          <p:cNvPicPr>
            <a:picLocks noChangeAspect="1"/>
          </p:cNvPicPr>
          <p:nvPr/>
        </p:nvPicPr>
        <p:blipFill>
          <a:blip r:embed="rId2"/>
          <a:stretch>
            <a:fillRect/>
          </a:stretch>
        </p:blipFill>
        <p:spPr>
          <a:xfrm>
            <a:off x="9115156" y="2605674"/>
            <a:ext cx="2152650" cy="2124075"/>
          </a:xfrm>
          <a:prstGeom prst="rect">
            <a:avLst/>
          </a:prstGeom>
        </p:spPr>
      </p:pic>
    </p:spTree>
    <p:extLst>
      <p:ext uri="{BB962C8B-B14F-4D97-AF65-F5344CB8AC3E}">
        <p14:creationId xmlns:p14="http://schemas.microsoft.com/office/powerpoint/2010/main" val="15876153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9" y="278737"/>
            <a:ext cx="9602789" cy="1228091"/>
          </a:xfrm>
        </p:spPr>
        <p:txBody>
          <a:bodyPr/>
          <a:lstStyle/>
          <a:p>
            <a:pPr algn="l"/>
            <a:r>
              <a:rPr lang="en-US" sz="8000" dirty="0" smtClean="0">
                <a:solidFill>
                  <a:schemeClr val="accent1"/>
                </a:solidFill>
                <a:latin typeface="Poseidon AOE" panose="02000606020000020004" pitchFamily="2" charset="0"/>
              </a:rPr>
              <a:t>The Crew and the Suitors</a:t>
            </a:r>
            <a:endParaRPr lang="en-US" sz="8000" dirty="0">
              <a:solidFill>
                <a:schemeClr val="accent1"/>
              </a:solidFill>
              <a:latin typeface="Poseidon AOE" panose="02000606020000020004" pitchFamily="2" charset="0"/>
            </a:endParaRPr>
          </a:p>
        </p:txBody>
      </p:sp>
      <p:sp>
        <p:nvSpPr>
          <p:cNvPr id="5" name="TextBox 4"/>
          <p:cNvSpPr txBox="1"/>
          <p:nvPr/>
        </p:nvSpPr>
        <p:spPr>
          <a:xfrm>
            <a:off x="309092" y="1725771"/>
            <a:ext cx="7109139" cy="1938992"/>
          </a:xfrm>
          <a:prstGeom prst="rect">
            <a:avLst/>
          </a:prstGeom>
          <a:solidFill>
            <a:schemeClr val="accent1">
              <a:lumMod val="40000"/>
              <a:lumOff val="60000"/>
            </a:schemeClr>
          </a:solidFill>
        </p:spPr>
        <p:txBody>
          <a:bodyPr wrap="square" rtlCol="0">
            <a:spAutoFit/>
          </a:bodyPr>
          <a:lstStyle/>
          <a:p>
            <a:r>
              <a:rPr lang="en-US" sz="2400" i="1" dirty="0">
                <a:latin typeface="Centaur" panose="02030504050205020304" pitchFamily="18" charset="0"/>
              </a:rPr>
              <a:t>f</a:t>
            </a:r>
            <a:r>
              <a:rPr lang="en-US" sz="2400" i="1" dirty="0" smtClean="0">
                <a:latin typeface="Centaur" panose="02030504050205020304" pitchFamily="18" charset="0"/>
              </a:rPr>
              <a:t>ighting to save his life and bring his comrades home.</a:t>
            </a:r>
          </a:p>
          <a:p>
            <a:r>
              <a:rPr lang="en-US" sz="2400" i="1" dirty="0" smtClean="0">
                <a:latin typeface="Centaur" panose="02030504050205020304" pitchFamily="18" charset="0"/>
              </a:rPr>
              <a:t>But he could not save them from disaster, hard as he strove –</a:t>
            </a:r>
          </a:p>
          <a:p>
            <a:r>
              <a:rPr lang="en-US" sz="2400" i="1" dirty="0">
                <a:latin typeface="Centaur" panose="02030504050205020304" pitchFamily="18" charset="0"/>
              </a:rPr>
              <a:t>t</a:t>
            </a:r>
            <a:r>
              <a:rPr lang="en-US" sz="2400" i="1" dirty="0" smtClean="0">
                <a:latin typeface="Centaur" panose="02030504050205020304" pitchFamily="18" charset="0"/>
              </a:rPr>
              <a:t>he recklessness of their own ways destroyed them all,</a:t>
            </a:r>
          </a:p>
          <a:p>
            <a:r>
              <a:rPr lang="en-US" sz="2400" i="1" dirty="0">
                <a:latin typeface="Centaur" panose="02030504050205020304" pitchFamily="18" charset="0"/>
              </a:rPr>
              <a:t>t</a:t>
            </a:r>
            <a:r>
              <a:rPr lang="en-US" sz="2400" i="1" dirty="0" smtClean="0">
                <a:latin typeface="Centaur" panose="02030504050205020304" pitchFamily="18" charset="0"/>
              </a:rPr>
              <a:t>he blind fools, they devoured the cattle of the Sun</a:t>
            </a:r>
          </a:p>
          <a:p>
            <a:r>
              <a:rPr lang="en-US" sz="2400" i="1" dirty="0" smtClean="0">
                <a:latin typeface="Centaur" panose="02030504050205020304" pitchFamily="18" charset="0"/>
              </a:rPr>
              <a:t>and the </a:t>
            </a:r>
            <a:r>
              <a:rPr lang="en-US" sz="2400" i="1" dirty="0" err="1" smtClean="0">
                <a:latin typeface="Centaur" panose="02030504050205020304" pitchFamily="18" charset="0"/>
              </a:rPr>
              <a:t>Sungod</a:t>
            </a:r>
            <a:r>
              <a:rPr lang="en-US" sz="2400" i="1" dirty="0" smtClean="0">
                <a:latin typeface="Centaur" panose="02030504050205020304" pitchFamily="18" charset="0"/>
              </a:rPr>
              <a:t> wiped from sight the day of their return.</a:t>
            </a:r>
            <a:endParaRPr lang="en-US" sz="2400" i="1" dirty="0">
              <a:latin typeface="Centaur" panose="02030504050205020304" pitchFamily="18" charset="0"/>
            </a:endParaRPr>
          </a:p>
        </p:txBody>
      </p:sp>
      <p:sp>
        <p:nvSpPr>
          <p:cNvPr id="6" name="TextBox 5"/>
          <p:cNvSpPr txBox="1"/>
          <p:nvPr/>
        </p:nvSpPr>
        <p:spPr>
          <a:xfrm>
            <a:off x="141669" y="3883706"/>
            <a:ext cx="7379593" cy="2862322"/>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Centaur" panose="02030504050205020304" pitchFamily="18" charset="0"/>
              </a:rPr>
              <a:t>So Homer is saying that Odysseus tried really hard to be a good leader and get his men back to their country (Ithaca) safely, but is that really true? </a:t>
            </a:r>
            <a:r>
              <a:rPr lang="en-US" dirty="0" err="1" smtClean="0">
                <a:latin typeface="Centaur" panose="02030504050205020304" pitchFamily="18" charset="0"/>
              </a:rPr>
              <a:t>Reeeeally</a:t>
            </a:r>
            <a:r>
              <a:rPr lang="en-US" dirty="0" smtClean="0">
                <a:latin typeface="Centaur" panose="02030504050205020304" pitchFamily="18" charset="0"/>
              </a:rPr>
              <a:t> true? The facts of the matter are that he started out with about 600 men, made some (can we say “questionable?”) choices about how to lead his ships, and it turned out that he was the only one who survived.</a:t>
            </a:r>
          </a:p>
          <a:p>
            <a:pPr marL="285750" indent="-285750">
              <a:buFont typeface="Arial" panose="020B0604020202020204" pitchFamily="34" charset="0"/>
              <a:buChar char="•"/>
            </a:pPr>
            <a:r>
              <a:rPr lang="en-US" dirty="0" smtClean="0">
                <a:latin typeface="Centaur" panose="02030504050205020304" pitchFamily="18" charset="0"/>
              </a:rPr>
              <a:t>Incidentally, just like Odysseus, the Ithacan men whom he’s leading back from war with Troy have sons too. They have been away for so long that the kids that they left are now full-grown men. And guess what they’re up to? Trying to convince Penelope to marry them. The first lines of the book tell us what happen to the crew, and you’ll have to guess what happens to their sons, the suitors…</a:t>
            </a:r>
            <a:endParaRPr lang="en-US" dirty="0">
              <a:latin typeface="Centaur" panose="02030504050205020304" pitchFamily="18" charset="0"/>
            </a:endParaRPr>
          </a:p>
        </p:txBody>
      </p:sp>
      <p:pic>
        <p:nvPicPr>
          <p:cNvPr id="4" name="Picture 3"/>
          <p:cNvPicPr>
            <a:picLocks noChangeAspect="1"/>
          </p:cNvPicPr>
          <p:nvPr/>
        </p:nvPicPr>
        <p:blipFill>
          <a:blip r:embed="rId2"/>
          <a:stretch>
            <a:fillRect/>
          </a:stretch>
        </p:blipFill>
        <p:spPr>
          <a:xfrm>
            <a:off x="8023538" y="1983349"/>
            <a:ext cx="4026794" cy="2642584"/>
          </a:xfrm>
          <a:prstGeom prst="rect">
            <a:avLst/>
          </a:prstGeom>
        </p:spPr>
      </p:pic>
    </p:spTree>
    <p:extLst>
      <p:ext uri="{BB962C8B-B14F-4D97-AF65-F5344CB8AC3E}">
        <p14:creationId xmlns:p14="http://schemas.microsoft.com/office/powerpoint/2010/main" val="1046356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cean 16x9">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B7E3C02-E47E-4702-8BC9-1082997D9C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Ocean painting presentation (widescreen)</Template>
  <TotalTime>0</TotalTime>
  <Words>778</Words>
  <Application>Microsoft Office PowerPoint</Application>
  <PresentationFormat>Widescreen</PresentationFormat>
  <Paragraphs>36</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Centaur</vt:lpstr>
      <vt:lpstr>Georgia</vt:lpstr>
      <vt:lpstr>Poseidon AOE</vt:lpstr>
      <vt:lpstr>Ocean 16x9</vt:lpstr>
      <vt:lpstr>The Odyssey Book 1</vt:lpstr>
      <vt:lpstr>Homer’s Invocation of the Muse</vt:lpstr>
      <vt:lpstr>in media res</vt:lpstr>
      <vt:lpstr>Polytropic Odysseus</vt:lpstr>
      <vt:lpstr>The Crew and the Suitors</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2013-11-18T03:01:01Z</dcterms:created>
  <dcterms:modified xsi:type="dcterms:W3CDTF">2013-11-18T04:22:27Z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TC028952569991</vt:lpwstr>
  </property>
</Properties>
</file>