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0" r:id="rId17"/>
    <p:sldId id="268" r:id="rId18"/>
    <p:sldId id="26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10/23/2013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10/23/2013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10/23/2013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10/23/2013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10/23/2013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10/23/2013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10/23/2013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10/23/2013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10/23/2013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10/23/2013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10/23/2013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10/23/2013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Literary Language Dictionary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Count of Monte Cristo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15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/>
              <a:t>Writers make </a:t>
            </a:r>
            <a:r>
              <a:rPr lang="en-US" sz="4400" b="1" dirty="0"/>
              <a:t>DELIBERATE </a:t>
            </a:r>
            <a:r>
              <a:rPr lang="en-US" sz="4400" dirty="0"/>
              <a:t>choices about what they put in and leave out of their work. The details they include are CLUES to the (deeper) meaning of their work.</a:t>
            </a:r>
          </a:p>
          <a:p>
            <a:endParaRPr lang="en-US" sz="4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71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job as a careful reader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ANALYZE and INTERPRET </a:t>
            </a:r>
            <a:r>
              <a:rPr lang="en-US" sz="4400" b="1" dirty="0"/>
              <a:t>WHY </a:t>
            </a:r>
            <a:r>
              <a:rPr lang="en-US" sz="4400" dirty="0"/>
              <a:t>the author chooses a particular</a:t>
            </a:r>
            <a:r>
              <a:rPr lang="en-US" sz="4400" b="1" dirty="0"/>
              <a:t> </a:t>
            </a:r>
            <a:r>
              <a:rPr lang="en-US" sz="4400" dirty="0"/>
              <a:t>literary term or device in order to</a:t>
            </a:r>
            <a:r>
              <a:rPr lang="en-US" sz="4400" b="1" dirty="0"/>
              <a:t> </a:t>
            </a:r>
            <a:r>
              <a:rPr lang="en-US" sz="4400" dirty="0"/>
              <a:t>create a deeper meaning within the</a:t>
            </a:r>
            <a:r>
              <a:rPr lang="en-US" sz="4400" b="1" dirty="0"/>
              <a:t> </a:t>
            </a:r>
            <a:r>
              <a:rPr lang="en-US" sz="4400" dirty="0"/>
              <a:t>text &amp; to give you a clue as to that</a:t>
            </a:r>
            <a:r>
              <a:rPr lang="en-US" sz="4400" b="1" dirty="0"/>
              <a:t> </a:t>
            </a:r>
            <a:r>
              <a:rPr lang="en-US" sz="4400" dirty="0"/>
              <a:t>meaning.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47379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QUESTION the text!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1) </a:t>
            </a:r>
            <a:r>
              <a:rPr lang="en-US" sz="3200" b="1" dirty="0"/>
              <a:t>WHY </a:t>
            </a:r>
            <a:r>
              <a:rPr lang="en-US" sz="3200" dirty="0"/>
              <a:t>this particular image, color, smell, comparison, adjective?</a:t>
            </a:r>
          </a:p>
          <a:p>
            <a:r>
              <a:rPr lang="en-US" sz="3200" dirty="0"/>
              <a:t>2) What is he/she trying to help me better understand or reveal about</a:t>
            </a:r>
          </a:p>
          <a:p>
            <a:pPr lvl="1"/>
            <a:r>
              <a:rPr lang="en-US" sz="3000" dirty="0"/>
              <a:t>a. character? or</a:t>
            </a:r>
          </a:p>
          <a:p>
            <a:pPr lvl="1"/>
            <a:r>
              <a:rPr lang="en-US" sz="3000" dirty="0"/>
              <a:t>b. conflict? or</a:t>
            </a:r>
          </a:p>
          <a:p>
            <a:pPr lvl="1"/>
            <a:r>
              <a:rPr lang="en-US" sz="3000" dirty="0"/>
              <a:t>c. the larger message of the text?</a:t>
            </a:r>
          </a:p>
          <a:p>
            <a:pPr marL="0" indent="0">
              <a:buNone/>
            </a:pPr>
            <a:endParaRPr lang="en-US" sz="32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32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 Entries will look like this: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8120194"/>
              </p:ext>
            </p:extLst>
          </p:nvPr>
        </p:nvGraphicFramePr>
        <p:xfrm>
          <a:off x="1918952" y="2601532"/>
          <a:ext cx="7959144" cy="34494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79572"/>
                <a:gridCol w="3979572"/>
              </a:tblGrid>
              <a:tr h="126095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Word (Figurative/Literary Language)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Definition (of the figurative/literary language)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6883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Quote from the novel that has the example of the literary device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Explanation of the quote and what it helps the reader better understand about the text; needs "helps the reader better understand" and "because"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992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Underline to show understanding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Underneath the </a:t>
            </a:r>
            <a:r>
              <a:rPr lang="en-US" dirty="0" smtClean="0"/>
              <a:t>book </a:t>
            </a:r>
            <a:r>
              <a:rPr lang="en-US" dirty="0"/>
              <a:t>quote (on left), you must have</a:t>
            </a:r>
          </a:p>
          <a:p>
            <a:r>
              <a:rPr lang="en-US" dirty="0"/>
              <a:t>an explanation of WHAT the device/term HELPS THE READER</a:t>
            </a:r>
          </a:p>
          <a:p>
            <a:r>
              <a:rPr lang="en-US" dirty="0"/>
              <a:t>BETTER UNDERSTAND. Be sure to EXPLAIN yourself.</a:t>
            </a:r>
          </a:p>
          <a:p>
            <a:pPr lvl="1"/>
            <a:r>
              <a:rPr lang="en-US" dirty="0"/>
              <a:t>1) Begin sentence with author and title</a:t>
            </a:r>
          </a:p>
          <a:p>
            <a:pPr lvl="1"/>
            <a:r>
              <a:rPr lang="en-US" dirty="0"/>
              <a:t>2) Underline the term</a:t>
            </a:r>
          </a:p>
          <a:p>
            <a:pPr lvl="1"/>
            <a:r>
              <a:rPr lang="en-US" dirty="0"/>
              <a:t>3) Underline helps the reader better understand</a:t>
            </a:r>
          </a:p>
          <a:p>
            <a:pPr lvl="1"/>
            <a:r>
              <a:rPr lang="en-US" dirty="0"/>
              <a:t>4</a:t>
            </a:r>
            <a:r>
              <a:rPr lang="en-US" dirty="0" smtClean="0"/>
              <a:t>) </a:t>
            </a:r>
            <a:r>
              <a:rPr lang="en-US" dirty="0"/>
              <a:t>Underline because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5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2765621"/>
              </p:ext>
            </p:extLst>
          </p:nvPr>
        </p:nvGraphicFramePr>
        <p:xfrm>
          <a:off x="1519706" y="2093976"/>
          <a:ext cx="7548094" cy="40750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74047"/>
                <a:gridCol w="3774047"/>
              </a:tblGrid>
              <a:tr h="8028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Sensory Language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Words that appeal to the five senses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721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The dawn came quickly now, a wash, a glow, a lightness, and then an explosion of fire as the sun arose out of the gulf. (pg. 3)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In The Pearl, Steinbeck uses </a:t>
                      </a:r>
                      <a:r>
                        <a:rPr lang="en-US" sz="2000" u="sng" dirty="0">
                          <a:effectLst/>
                        </a:rPr>
                        <a:t>sensory language</a:t>
                      </a:r>
                      <a:r>
                        <a:rPr lang="en-US" sz="2000" dirty="0">
                          <a:effectLst/>
                        </a:rPr>
                        <a:t> to help </a:t>
                      </a:r>
                      <a:r>
                        <a:rPr lang="en-US" sz="2000" u="sng" dirty="0">
                          <a:effectLst/>
                        </a:rPr>
                        <a:t>the reader better</a:t>
                      </a:r>
                      <a:r>
                        <a:rPr lang="en-US" sz="2000" dirty="0">
                          <a:effectLst/>
                        </a:rPr>
                        <a:t> understand the beauty of the morning sunrise as Kino experiences it </a:t>
                      </a:r>
                      <a:r>
                        <a:rPr lang="en-US" sz="2000" u="sng" dirty="0">
                          <a:effectLst/>
                        </a:rPr>
                        <a:t>because </a:t>
                      </a:r>
                      <a:r>
                        <a:rPr lang="en-US" sz="2000" dirty="0" smtClean="0">
                          <a:effectLst/>
                        </a:rPr>
                        <a:t>this </a:t>
                      </a:r>
                      <a:r>
                        <a:rPr lang="en-US" sz="2000" dirty="0">
                          <a:effectLst/>
                        </a:rPr>
                        <a:t>feeling of </a:t>
                      </a:r>
                      <a:r>
                        <a:rPr lang="en-US" sz="2000" dirty="0" smtClean="0">
                          <a:effectLst/>
                        </a:rPr>
                        <a:t>connection that Kino has </a:t>
                      </a:r>
                      <a:r>
                        <a:rPr lang="en-US" sz="2000" dirty="0">
                          <a:effectLst/>
                        </a:rPr>
                        <a:t>with nature </a:t>
                      </a:r>
                      <a:r>
                        <a:rPr lang="en-US" sz="2000" baseline="0" dirty="0" smtClean="0">
                          <a:effectLst/>
                        </a:rPr>
                        <a:t>will later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r>
                        <a:rPr lang="en-US" sz="2000" dirty="0">
                          <a:effectLst/>
                        </a:rPr>
                        <a:t>be </a:t>
                      </a:r>
                      <a:r>
                        <a:rPr lang="en-US" sz="2000" dirty="0" smtClean="0">
                          <a:effectLst/>
                        </a:rPr>
                        <a:t>destroyed</a:t>
                      </a:r>
                      <a:r>
                        <a:rPr lang="en-US" sz="2000" baseline="0" dirty="0" smtClean="0">
                          <a:effectLst/>
                        </a:rPr>
                        <a:t> by the pearl.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296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try another one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4699089"/>
              </p:ext>
            </p:extLst>
          </p:nvPr>
        </p:nvGraphicFramePr>
        <p:xfrm>
          <a:off x="1339400" y="2524258"/>
          <a:ext cx="9144002" cy="30607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72001"/>
                <a:gridCol w="4572001"/>
              </a:tblGrid>
              <a:tr h="4876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Hyperbole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Exaggeration for effect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389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It was the greatest pearl in the world. (Pg. 19)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In The Pearl, Steinbeck uses </a:t>
                      </a:r>
                      <a:r>
                        <a:rPr lang="en-US" sz="2000" u="sng" dirty="0">
                          <a:effectLst/>
                        </a:rPr>
                        <a:t>hyperbole</a:t>
                      </a:r>
                      <a:r>
                        <a:rPr lang="en-US" sz="2000" dirty="0">
                          <a:effectLst/>
                        </a:rPr>
                        <a:t> to </a:t>
                      </a:r>
                      <a:r>
                        <a:rPr lang="en-US" sz="2000" u="sng" dirty="0">
                          <a:effectLst/>
                        </a:rPr>
                        <a:t>help the reader understand</a:t>
                      </a:r>
                      <a:r>
                        <a:rPr lang="en-US" sz="2000" dirty="0">
                          <a:effectLst/>
                        </a:rPr>
                        <a:t> not just the size of the pearl but its effect on Kino </a:t>
                      </a:r>
                      <a:r>
                        <a:rPr lang="en-US" sz="2000" u="sng" dirty="0">
                          <a:effectLst/>
                        </a:rPr>
                        <a:t>because</a:t>
                      </a:r>
                      <a:r>
                        <a:rPr lang="en-US" sz="2000" dirty="0">
                          <a:effectLst/>
                        </a:rPr>
                        <a:t> finding a pearl of this size will change his life – for good or bad.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250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turn: add the 4</a:t>
            </a:r>
            <a:r>
              <a:rPr lang="en-US" baseline="30000" dirty="0" smtClean="0"/>
              <a:t>th</a:t>
            </a:r>
            <a:r>
              <a:rPr lang="en-US" dirty="0" smtClean="0"/>
              <a:t> statement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0190487"/>
              </p:ext>
            </p:extLst>
          </p:nvPr>
        </p:nvGraphicFramePr>
        <p:xfrm>
          <a:off x="1069975" y="2120899"/>
          <a:ext cx="10058400" cy="3684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5029200"/>
              </a:tblGrid>
              <a:tr h="1245539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Metaphor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 comparison between two unlike things by saying one thing is another.</a:t>
                      </a:r>
                      <a:endParaRPr lang="en-US" sz="2800" dirty="0"/>
                    </a:p>
                  </a:txBody>
                  <a:tcPr/>
                </a:tc>
              </a:tr>
              <a:tr h="2313144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The poison sacs of the town began to manufacture venom,</a:t>
                      </a:r>
                      <a:r>
                        <a:rPr lang="en-US" sz="2800" baseline="0" dirty="0" smtClean="0"/>
                        <a:t> and the town swelled and puffed with the pressure of it. (pg.  23)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In The Pearl,</a:t>
                      </a:r>
                      <a:r>
                        <a:rPr lang="en-US" sz="2000" baseline="0" dirty="0" smtClean="0"/>
                        <a:t> Steinbeck uses the metaphor of poison sac to refer to the sentiments of the townspeople towards Kino to help the reader understand  _____                         because   ___________________.     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640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400" dirty="0"/>
              <a:t>In </a:t>
            </a:r>
            <a:r>
              <a:rPr lang="en-US" sz="4400" i="1" dirty="0"/>
              <a:t>The Pearl</a:t>
            </a:r>
            <a:r>
              <a:rPr lang="en-US" sz="4400" dirty="0"/>
              <a:t>, Steinbeck uses the </a:t>
            </a:r>
            <a:r>
              <a:rPr lang="en-US" sz="4400" u="sng" dirty="0"/>
              <a:t>metaphor</a:t>
            </a:r>
            <a:r>
              <a:rPr lang="en-US" sz="4400" dirty="0"/>
              <a:t> of poison sac to refer to the sentiments of the townspeople towards Kino to </a:t>
            </a:r>
            <a:r>
              <a:rPr lang="en-US" sz="4400" u="sng" dirty="0"/>
              <a:t>help the reader understand</a:t>
            </a:r>
            <a:r>
              <a:rPr lang="en-US" sz="4400" dirty="0"/>
              <a:t>  </a:t>
            </a:r>
            <a:r>
              <a:rPr lang="en-US" sz="4400" dirty="0" smtClean="0">
                <a:solidFill>
                  <a:srgbClr val="FF0000"/>
                </a:solidFill>
              </a:rPr>
              <a:t>how much the finding of the pearl has disrupted the status quo </a:t>
            </a:r>
            <a:r>
              <a:rPr lang="en-US" sz="4400" u="sng" dirty="0" smtClean="0"/>
              <a:t>because </a:t>
            </a:r>
            <a:r>
              <a:rPr lang="en-US" sz="4400" dirty="0" smtClean="0">
                <a:solidFill>
                  <a:srgbClr val="0070C0"/>
                </a:solidFill>
              </a:rPr>
              <a:t>eventually the poison or ill-will boils over and hurts Kino and his family.   </a:t>
            </a:r>
            <a:endParaRPr lang="en-US" sz="4400" dirty="0">
              <a:solidFill>
                <a:srgbClr val="0070C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07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try one all on your own: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The priest came in…Children, he considered these people, and he treated them like children. (pg. 27)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32357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you get this part?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6794075"/>
              </p:ext>
            </p:extLst>
          </p:nvPr>
        </p:nvGraphicFramePr>
        <p:xfrm>
          <a:off x="1069975" y="2120900"/>
          <a:ext cx="10058400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5029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Simile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 comparison between two unlike things using like or as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The priest came in…Children, he considered these people, and he treated them like children. (pg. 27)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639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possible answer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2132750"/>
              </p:ext>
            </p:extLst>
          </p:nvPr>
        </p:nvGraphicFramePr>
        <p:xfrm>
          <a:off x="1069975" y="2120900"/>
          <a:ext cx="10058400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50292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Simile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 comparison between two unlike things using like or as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/>
                        <a:t>The priest came in…Children, he considered these people, and he treated them like children. (pg. 27)</a:t>
                      </a:r>
                    </a:p>
                    <a:p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In </a:t>
                      </a:r>
                      <a:r>
                        <a:rPr lang="en-US" sz="2800" i="1" dirty="0" smtClean="0"/>
                        <a:t>The Pearl</a:t>
                      </a:r>
                      <a:r>
                        <a:rPr lang="en-US" sz="2800" dirty="0" smtClean="0"/>
                        <a:t>, Steinbeck</a:t>
                      </a:r>
                      <a:r>
                        <a:rPr lang="en-US" sz="2800" baseline="0" dirty="0" smtClean="0"/>
                        <a:t> uses a </a:t>
                      </a:r>
                      <a:r>
                        <a:rPr lang="en-US" sz="2800" u="sng" baseline="0" dirty="0" smtClean="0"/>
                        <a:t>simile</a:t>
                      </a:r>
                      <a:r>
                        <a:rPr lang="en-US" sz="2800" u="none" baseline="0" dirty="0" smtClean="0"/>
                        <a:t>  comparing the Indians to children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u="sng" baseline="0" dirty="0" smtClean="0"/>
                        <a:t>to the help the reader </a:t>
                      </a:r>
                      <a:r>
                        <a:rPr lang="en-US" sz="2800" baseline="0" dirty="0" smtClean="0"/>
                        <a:t>understand how the power structure in the town views the Indians </a:t>
                      </a:r>
                      <a:r>
                        <a:rPr lang="en-US" sz="2800" u="sng" baseline="0" dirty="0" smtClean="0"/>
                        <a:t>because</a:t>
                      </a:r>
                      <a:r>
                        <a:rPr lang="en-US" sz="2800" baseline="0" dirty="0" smtClean="0"/>
                        <a:t> if they do no believe them capable of deep thought, they can continue to subjugate them.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057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Try another one: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And the beauty of the pearl, winking and glimmering in the light of the little candle cozened his brain with its beauty. ..</a:t>
            </a:r>
            <a:r>
              <a:rPr lang="en-US" sz="4800" dirty="0" smtClean="0">
                <a:solidFill>
                  <a:srgbClr val="002060"/>
                </a:solidFill>
              </a:rPr>
              <a:t>It closed a door on hunger.</a:t>
            </a:r>
            <a:r>
              <a:rPr lang="en-US" sz="4800" dirty="0" smtClean="0"/>
              <a:t> (pg. 39)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43956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way to answer: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1503903"/>
              </p:ext>
            </p:extLst>
          </p:nvPr>
        </p:nvGraphicFramePr>
        <p:xfrm>
          <a:off x="1069975" y="2120900"/>
          <a:ext cx="10058400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5029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Personification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Giving human qualities to non-human things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And the beauty of the pearl, winking and glimmering in the light of the little candle cozened his brain with its beauty. ..</a:t>
                      </a:r>
                      <a:r>
                        <a:rPr lang="en-US" sz="3200" dirty="0" smtClean="0">
                          <a:solidFill>
                            <a:srgbClr val="002060"/>
                          </a:solidFill>
                        </a:rPr>
                        <a:t>It closed a door on hunger.</a:t>
                      </a:r>
                      <a:r>
                        <a:rPr lang="en-US" sz="3200" dirty="0" smtClean="0"/>
                        <a:t> (pg. 39)</a:t>
                      </a:r>
                    </a:p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In </a:t>
                      </a:r>
                      <a:r>
                        <a:rPr lang="en-US" sz="2800" i="1" dirty="0" smtClean="0"/>
                        <a:t>The Pearl</a:t>
                      </a:r>
                      <a:r>
                        <a:rPr lang="en-US" sz="2800" dirty="0" smtClean="0"/>
                        <a:t>, Steinbeck</a:t>
                      </a:r>
                      <a:r>
                        <a:rPr lang="en-US" sz="2800" baseline="0" dirty="0" smtClean="0"/>
                        <a:t> uses </a:t>
                      </a:r>
                      <a:r>
                        <a:rPr lang="en-US" sz="2800" u="sng" baseline="0" dirty="0" smtClean="0"/>
                        <a:t>personification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u="sng" baseline="0" dirty="0" smtClean="0"/>
                        <a:t>to help the reader understand </a:t>
                      </a:r>
                      <a:r>
                        <a:rPr lang="en-US" sz="2800" baseline="0" dirty="0" smtClean="0"/>
                        <a:t>the power of the pearl </a:t>
                      </a:r>
                      <a:r>
                        <a:rPr lang="en-US" sz="2800" u="sng" baseline="0" dirty="0" smtClean="0"/>
                        <a:t>because</a:t>
                      </a:r>
                      <a:r>
                        <a:rPr lang="en-US" sz="2800" u="none" baseline="0" dirty="0" smtClean="0"/>
                        <a:t> he characterizes it as if is actually human and can accomplish important tasks on its own such as save a family from hunger.</a:t>
                      </a:r>
                      <a:endParaRPr lang="en-US" sz="2800" u="sng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440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7B4B8769D7CD46ACD1E170EEC5230C" ma:contentTypeVersion="0" ma:contentTypeDescription="Create a new document." ma:contentTypeScope="" ma:versionID="c0e008f0f19a2a218840441b642f0b2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72ed7776cd84b2837c9f523f121b9b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C79F8E-87C7-408C-9FFB-794CCF490189}">
  <ds:schemaRefs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6ECAD895-29C1-4D7E-B39B-9000DEF4DF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1CC0015-E97F-4795-85AB-F42AAD3335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TC103090434[[fn=Wood Type]]</Template>
  <TotalTime>349</TotalTime>
  <Words>818</Words>
  <Application>Microsoft Office PowerPoint</Application>
  <PresentationFormat>Widescreen</PresentationFormat>
  <Paragraphs>61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Calibri</vt:lpstr>
      <vt:lpstr>Rockwell</vt:lpstr>
      <vt:lpstr>Rockwell Condensed</vt:lpstr>
      <vt:lpstr>Times New Roman</vt:lpstr>
      <vt:lpstr>Wingdings</vt:lpstr>
      <vt:lpstr>Wood Type</vt:lpstr>
      <vt:lpstr>Literary Language Dictionary</vt:lpstr>
      <vt:lpstr>PowerPoint Presentation</vt:lpstr>
      <vt:lpstr>Your job as a careful reader</vt:lpstr>
      <vt:lpstr>QUESTION the text! </vt:lpstr>
      <vt:lpstr>Dictionary Entries will look like this:</vt:lpstr>
      <vt:lpstr>Underline to show understanding</vt:lpstr>
      <vt:lpstr>An example</vt:lpstr>
      <vt:lpstr>Let’s try another one</vt:lpstr>
      <vt:lpstr>Your turn: add the 4th statement</vt:lpstr>
      <vt:lpstr>My answer</vt:lpstr>
      <vt:lpstr>You try one all on your own:</vt:lpstr>
      <vt:lpstr>Did you get this part?</vt:lpstr>
      <vt:lpstr>A possible answer</vt:lpstr>
      <vt:lpstr>Try another one:</vt:lpstr>
      <vt:lpstr>One way to answer: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Literary Terms Dictionary</dc:title>
  <dc:creator>Brown, Susannah S</dc:creator>
  <cp:lastModifiedBy>Chapman, Elizabeth M</cp:lastModifiedBy>
  <cp:revision>11</cp:revision>
  <dcterms:created xsi:type="dcterms:W3CDTF">2013-10-23T00:02:06Z</dcterms:created>
  <dcterms:modified xsi:type="dcterms:W3CDTF">2013-10-23T16:46:17Z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0x010100257B4B8769D7CD46ACD1E170EEC5230C</vt:lpwstr>
  </property>
  <property fmtid="{D5CDD505-2E9C-101B-9397-08002B2CF9AE}" pid="3" name="IsMyDocuments">
    <vt:bool>true</vt:bool>
  </property>
</Properties>
</file>