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64" r:id="rId5"/>
    <p:sldId id="266" r:id="rId6"/>
    <p:sldId id="263" r:id="rId7"/>
    <p:sldId id="267" r:id="rId8"/>
    <p:sldId id="262" r:id="rId9"/>
    <p:sldId id="268" r:id="rId10"/>
    <p:sldId id="261" r:id="rId11"/>
    <p:sldId id="269" r:id="rId12"/>
    <p:sldId id="260" r:id="rId13"/>
    <p:sldId id="270" r:id="rId14"/>
    <p:sldId id="259" r:id="rId15"/>
    <p:sldId id="271" r:id="rId16"/>
    <p:sldId id="25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ECE06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-16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6828A-001D-5444-A083-21172E485B87}" type="datetimeFigureOut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73743-B566-2A4D-BFFC-1CA481ECF40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pload.wikimedia.org/wikipedia/commons/4/4d/Trill_example_Bach_A-B-C.mid" TargetMode="Externa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Week 3 Vocabulary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English I, Bellaire HS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trill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3062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word “trill” comes from Italian and refers to a “musical ornament consisting of a rapid alternation between two adjacent notes.” (Wikipedia)</a:t>
            </a:r>
          </a:p>
          <a:p>
            <a:r>
              <a:rPr lang="en-US" dirty="0" smtClean="0"/>
              <a:t>Link to an example of a trill: </a:t>
            </a:r>
            <a:r>
              <a:rPr lang="en-US" dirty="0" smtClean="0">
                <a:hlinkClick r:id="rId2"/>
              </a:rPr>
              <a:t>http://upload.wikimedia.org/wikipedia/commons/4/4d/Trill_example_Bach_A-B-C.mid</a:t>
            </a:r>
            <a:endParaRPr lang="en-US" dirty="0" smtClean="0"/>
          </a:p>
          <a:p>
            <a:r>
              <a:rPr lang="en-US" dirty="0" smtClean="0"/>
              <a:t>What trills besides a bird?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969" y="3078163"/>
            <a:ext cx="2514600" cy="3048000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7045435" y="1186650"/>
            <a:ext cx="1807710" cy="2132260"/>
          </a:xfrm>
          <a:prstGeom prst="wedgeEllipseCallout">
            <a:avLst>
              <a:gd name="adj1" fmla="val -39295"/>
              <a:gd name="adj2" fmla="val 59457"/>
            </a:avLst>
          </a:prstGeom>
          <a:solidFill>
            <a:srgbClr val="ECE06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Mi-mi-mi-mi-mi-mi-mi!!!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975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dissent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4975" y="1600200"/>
            <a:ext cx="4113062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“Dissent” comes from </a:t>
            </a:r>
            <a:r>
              <a:rPr lang="en-US" i="1" dirty="0" err="1" smtClean="0"/>
              <a:t>dis</a:t>
            </a:r>
            <a:r>
              <a:rPr lang="en-US" dirty="0" smtClean="0"/>
              <a:t> (Latin, meaning “differently”) and </a:t>
            </a:r>
            <a:r>
              <a:rPr lang="en-US" i="1" dirty="0" err="1" smtClean="0"/>
              <a:t>sentire</a:t>
            </a:r>
            <a:r>
              <a:rPr lang="en-US" dirty="0" smtClean="0"/>
              <a:t> (Latin, meaning “to feel” – the same root as “sentimental,” one of our words from last week).</a:t>
            </a:r>
          </a:p>
          <a:p>
            <a:r>
              <a:rPr lang="en-US" dirty="0" smtClean="0"/>
              <a:t>A “dissident” is a person who actively opposed an established social order.</a:t>
            </a:r>
          </a:p>
          <a:p>
            <a:r>
              <a:rPr lang="en-US" dirty="0" smtClean="0"/>
              <a:t>What are some recent news events involving dissidents?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515" y="283656"/>
            <a:ext cx="2463800" cy="3289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692" y="3940046"/>
            <a:ext cx="1984510" cy="24028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condone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3062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“Condone” comes from the Latin </a:t>
            </a:r>
            <a:r>
              <a:rPr lang="en-US" i="1" dirty="0" err="1" smtClean="0"/>
              <a:t>condonare</a:t>
            </a:r>
            <a:r>
              <a:rPr lang="en-US" dirty="0" smtClean="0"/>
              <a:t> meaning “to refrain from punishing.”</a:t>
            </a:r>
          </a:p>
          <a:p>
            <a:r>
              <a:rPr lang="en-US" dirty="0" smtClean="0"/>
              <a:t>Were the Germans who were not active in the Nazi party during WWII responsible for the deaths of those in the Holocaust, since they condoned their government’s behavior?</a:t>
            </a:r>
          </a:p>
          <a:p>
            <a:r>
              <a:rPr lang="en-US" dirty="0" smtClean="0"/>
              <a:t>What do you condone that you think you ought not to?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441" y="1296836"/>
            <a:ext cx="3978192" cy="39781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975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warble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4975" y="1600200"/>
            <a:ext cx="4113062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“Warble” comes from Middle Dutch, </a:t>
            </a:r>
            <a:r>
              <a:rPr lang="en-US" i="1" dirty="0" err="1" smtClean="0"/>
              <a:t>wervelen</a:t>
            </a:r>
            <a:r>
              <a:rPr lang="en-US" dirty="0" smtClean="0"/>
              <a:t> meaning “to turn or whirl.”</a:t>
            </a:r>
          </a:p>
          <a:p>
            <a:r>
              <a:rPr lang="en-US" dirty="0" smtClean="0"/>
              <a:t>A warbler is also a kind of bird.</a:t>
            </a:r>
          </a:p>
          <a:p>
            <a:r>
              <a:rPr lang="en-US" dirty="0" smtClean="0"/>
              <a:t>What is the relationship between the derivative and its root?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572" y="2350907"/>
            <a:ext cx="3124200" cy="260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flit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3062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“Flit” comes originally from the Old Norse </a:t>
            </a:r>
            <a:r>
              <a:rPr lang="en-US" i="1" dirty="0" err="1" smtClean="0"/>
              <a:t>flytja</a:t>
            </a:r>
            <a:r>
              <a:rPr lang="en-US" dirty="0" smtClean="0"/>
              <a:t>, meaning “to remove or bring,” which came into English as “fleet” (as in the ships) and then the Middle English </a:t>
            </a:r>
            <a:r>
              <a:rPr lang="en-US" i="1" dirty="0" smtClean="0"/>
              <a:t>flit</a:t>
            </a:r>
            <a:r>
              <a:rPr lang="en-US" dirty="0" smtClean="0"/>
              <a:t> which meant to move house.</a:t>
            </a:r>
          </a:p>
          <a:p>
            <a:r>
              <a:rPr lang="en-US" dirty="0" smtClean="0"/>
              <a:t>Draw a diagram of how we got the word “flit” in our modern-day usage.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118" y="2164736"/>
            <a:ext cx="4188113" cy="24984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975" y="274638"/>
            <a:ext cx="4113062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/>
              <a:t>anticlimactic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4975" y="1600200"/>
            <a:ext cx="4113062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Comes from Latin </a:t>
            </a:r>
            <a:r>
              <a:rPr lang="en-US" i="1" dirty="0" smtClean="0"/>
              <a:t>anti</a:t>
            </a:r>
            <a:r>
              <a:rPr lang="en-US" dirty="0" smtClean="0"/>
              <a:t>, meaning “against,” and Greek </a:t>
            </a:r>
            <a:r>
              <a:rPr lang="en-US" i="1" dirty="0" err="1" smtClean="0"/>
              <a:t>klimax</a:t>
            </a:r>
            <a:r>
              <a:rPr lang="en-US" dirty="0" smtClean="0"/>
              <a:t> meaning “ladder.”</a:t>
            </a:r>
          </a:p>
          <a:p>
            <a:r>
              <a:rPr lang="en-US" dirty="0" smtClean="0"/>
              <a:t>Wikipedia lists a famous example of anticlimax as in the resolution in </a:t>
            </a:r>
            <a:r>
              <a:rPr lang="en-US" i="1" dirty="0" smtClean="0"/>
              <a:t>War of the Worlds</a:t>
            </a:r>
            <a:r>
              <a:rPr lang="en-US" dirty="0" smtClean="0"/>
              <a:t>, in which Martians try to take over the Earth only to be defeated when they all catch a cold.</a:t>
            </a:r>
          </a:p>
          <a:p>
            <a:r>
              <a:rPr lang="en-US" dirty="0" smtClean="0"/>
              <a:t>Write a one-sentence story in which the ending is an anticlimax.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81" y="1841678"/>
            <a:ext cx="3753322" cy="24971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mentor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3062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“Mentor” comes from the Greek story of </a:t>
            </a:r>
            <a:r>
              <a:rPr lang="en-US" i="1" dirty="0" smtClean="0"/>
              <a:t>The Odyssey</a:t>
            </a:r>
            <a:r>
              <a:rPr lang="en-US" dirty="0" smtClean="0"/>
              <a:t>, in which </a:t>
            </a:r>
            <a:r>
              <a:rPr lang="en-US" dirty="0" err="1" smtClean="0"/>
              <a:t>Telemachus</a:t>
            </a:r>
            <a:r>
              <a:rPr lang="en-US" dirty="0" smtClean="0"/>
              <a:t>, Odysseus’s son, receives guidance and advice from a character named Mentor (actually the goddess Athena is disguise).</a:t>
            </a:r>
          </a:p>
          <a:p>
            <a:r>
              <a:rPr lang="en-US" dirty="0" smtClean="0"/>
              <a:t>Who has been the greatest mentor in your life? Explain.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532" y="1836062"/>
            <a:ext cx="29718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975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dictate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4975" y="1600200"/>
            <a:ext cx="4113062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“Dictate” comes from the Latin word </a:t>
            </a:r>
            <a:r>
              <a:rPr lang="en-US" i="1" dirty="0" err="1" smtClean="0"/>
              <a:t>dicere</a:t>
            </a:r>
            <a:r>
              <a:rPr lang="en-US" dirty="0" smtClean="0"/>
              <a:t>, meaning “to say” – as in, a dictator is someone who says what’s going to happen.</a:t>
            </a:r>
          </a:p>
          <a:p>
            <a:r>
              <a:rPr lang="en-US" dirty="0" smtClean="0"/>
              <a:t>“Taking dictation” refers to the transcription (writing down) of spoken words.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368" y="1600200"/>
            <a:ext cx="3088205" cy="30882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savior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3062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“Savior” comes from the Latin </a:t>
            </a:r>
            <a:r>
              <a:rPr lang="en-US" i="1" dirty="0" err="1" smtClean="0"/>
              <a:t>salvare</a:t>
            </a:r>
            <a:r>
              <a:rPr lang="en-US" i="1" dirty="0" smtClean="0"/>
              <a:t> </a:t>
            </a:r>
            <a:r>
              <a:rPr lang="en-US" dirty="0" smtClean="0"/>
              <a:t>meaning “to save.”</a:t>
            </a:r>
          </a:p>
          <a:p>
            <a:r>
              <a:rPr lang="en-US" dirty="0" smtClean="0"/>
              <a:t>In </a:t>
            </a:r>
            <a:r>
              <a:rPr lang="en-US" i="1" dirty="0" smtClean="0"/>
              <a:t>The Hunger Games</a:t>
            </a:r>
            <a:r>
              <a:rPr lang="en-US" dirty="0" smtClean="0"/>
              <a:t>, </a:t>
            </a:r>
            <a:r>
              <a:rPr lang="en-US" dirty="0" err="1" smtClean="0"/>
              <a:t>Katniss</a:t>
            </a:r>
            <a:r>
              <a:rPr lang="en-US" dirty="0" smtClean="0"/>
              <a:t> applies a salve to her wounded leg. What is the connection between this plot point and the root word “</a:t>
            </a:r>
            <a:r>
              <a:rPr lang="en-US" dirty="0" err="1" smtClean="0"/>
              <a:t>salvere</a:t>
            </a:r>
            <a:r>
              <a:rPr lang="en-US" dirty="0" smtClean="0"/>
              <a:t>?”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385" y="2044842"/>
            <a:ext cx="2857500" cy="2844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975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barbarism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4975" y="1600200"/>
            <a:ext cx="4113062" cy="452596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We get the word “barbarism” (and the related word “barbarian”) from the Greek word </a:t>
            </a:r>
            <a:r>
              <a:rPr lang="en-US" i="1" dirty="0" err="1" smtClean="0"/>
              <a:t>barbaroi</a:t>
            </a:r>
            <a:r>
              <a:rPr lang="en-US" dirty="0" smtClean="0"/>
              <a:t>, which mean “all who are not Greek.” The Greeks thought that anyone who was not Greek spoke in a funny language that sounded like “bar-bar-bar.”</a:t>
            </a:r>
          </a:p>
          <a:p>
            <a:r>
              <a:rPr lang="en-US" dirty="0" smtClean="0"/>
              <a:t>Today, the word “barbarism” has lots of negative connotations. How is barbarianism subjective (based on one’s opinion rather than fact)?</a:t>
            </a:r>
          </a:p>
          <a:p>
            <a:r>
              <a:rPr lang="en-US" dirty="0" smtClean="0"/>
              <a:t>Why do people tend to think of strangers as barbaric?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849" y="1600200"/>
            <a:ext cx="231140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anthem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3062" cy="4525963"/>
          </a:xfrm>
        </p:spPr>
        <p:txBody>
          <a:bodyPr/>
          <a:lstStyle/>
          <a:p>
            <a:r>
              <a:rPr lang="en-US" dirty="0" smtClean="0"/>
              <a:t>“Anthem” comes from the Greek </a:t>
            </a:r>
            <a:r>
              <a:rPr lang="en-US" i="1" dirty="0" err="1" smtClean="0"/>
              <a:t>antiphona</a:t>
            </a:r>
            <a:r>
              <a:rPr lang="en-US" dirty="0" smtClean="0"/>
              <a:t> meaning “verse response.”</a:t>
            </a:r>
          </a:p>
          <a:p>
            <a:r>
              <a:rPr lang="en-US" dirty="0" smtClean="0"/>
              <a:t>Why do countries have national anthems?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562" y="1063427"/>
            <a:ext cx="3079712" cy="39881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975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substantial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4975" y="1600200"/>
            <a:ext cx="4113062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“Substantial” comes from Latin </a:t>
            </a:r>
            <a:r>
              <a:rPr lang="en-US" i="1" dirty="0" err="1" smtClean="0"/>
              <a:t>substantia</a:t>
            </a:r>
            <a:r>
              <a:rPr lang="en-US" dirty="0" smtClean="0"/>
              <a:t> meaning “being, essence, or material.” That word, in turn, came from the Latin </a:t>
            </a:r>
            <a:r>
              <a:rPr lang="en-US" i="1" dirty="0" smtClean="0"/>
              <a:t>stare</a:t>
            </a:r>
            <a:r>
              <a:rPr lang="en-US" dirty="0" smtClean="0"/>
              <a:t> meaning “to stand.”</a:t>
            </a:r>
          </a:p>
          <a:p>
            <a:r>
              <a:rPr lang="en-US" dirty="0" smtClean="0"/>
              <a:t>What does it mean to be a substantial person?</a:t>
            </a:r>
          </a:p>
          <a:p>
            <a:r>
              <a:rPr lang="en-US" dirty="0" smtClean="0"/>
              <a:t>What qualities should substantial writing have?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49" y="1014369"/>
            <a:ext cx="36576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affectation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3062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“Affectation” comes from Latin </a:t>
            </a:r>
            <a:r>
              <a:rPr lang="en-US" i="1" dirty="0" err="1" smtClean="0"/>
              <a:t>affectare</a:t>
            </a:r>
            <a:r>
              <a:rPr lang="en-US" dirty="0" smtClean="0"/>
              <a:t>, meaning “to strive for.”</a:t>
            </a:r>
          </a:p>
          <a:p>
            <a:r>
              <a:rPr lang="en-US" dirty="0" smtClean="0"/>
              <a:t>“Affectation” is not the same thing as “affection!”</a:t>
            </a:r>
          </a:p>
          <a:p>
            <a:r>
              <a:rPr lang="en-US" dirty="0" smtClean="0"/>
              <a:t>In what way was </a:t>
            </a:r>
            <a:r>
              <a:rPr lang="en-US" dirty="0" err="1" smtClean="0"/>
              <a:t>Miley</a:t>
            </a:r>
            <a:r>
              <a:rPr lang="en-US" dirty="0" smtClean="0"/>
              <a:t> Cyrus’s recent VMA performance an affectation? Explain thoroughly.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387" y="1288698"/>
            <a:ext cx="2349500" cy="34671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975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flamboyant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4975" y="1600200"/>
            <a:ext cx="4113062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We get the word “flamboyant” from the Latin word </a:t>
            </a:r>
            <a:r>
              <a:rPr lang="en-US" i="1" dirty="0" err="1" smtClean="0"/>
              <a:t>flamma</a:t>
            </a:r>
            <a:r>
              <a:rPr lang="en-US" dirty="0" smtClean="0"/>
              <a:t> meaning flame.</a:t>
            </a:r>
          </a:p>
          <a:p>
            <a:r>
              <a:rPr lang="en-US" dirty="0" smtClean="0"/>
              <a:t>Another word we get from </a:t>
            </a:r>
            <a:r>
              <a:rPr lang="en-US" i="1" dirty="0" err="1" smtClean="0"/>
              <a:t>flamma</a:t>
            </a:r>
            <a:r>
              <a:rPr lang="en-US" dirty="0" smtClean="0"/>
              <a:t> is “flamingo.” Why?</a:t>
            </a:r>
          </a:p>
          <a:p>
            <a:r>
              <a:rPr lang="en-US" dirty="0" smtClean="0"/>
              <a:t>Would you consider flamingos to be truly flamboyant? Or is it just an affectation?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878" y="1105696"/>
            <a:ext cx="231140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306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suppress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3062" cy="4525963"/>
          </a:xfrm>
        </p:spPr>
        <p:txBody>
          <a:bodyPr/>
          <a:lstStyle/>
          <a:p>
            <a:r>
              <a:rPr lang="en-US" dirty="0" smtClean="0"/>
              <a:t>“Suppress” comes from two Latin words – </a:t>
            </a:r>
            <a:r>
              <a:rPr lang="en-US" i="1" dirty="0" smtClean="0"/>
              <a:t>sub</a:t>
            </a:r>
            <a:r>
              <a:rPr lang="en-US" dirty="0" smtClean="0"/>
              <a:t>, meaning “down or under” and </a:t>
            </a:r>
            <a:r>
              <a:rPr lang="en-US" i="1" dirty="0" err="1" smtClean="0"/>
              <a:t>premere</a:t>
            </a:r>
            <a:r>
              <a:rPr lang="en-US" dirty="0" smtClean="0"/>
              <a:t> meaning “push against.”</a:t>
            </a:r>
          </a:p>
          <a:p>
            <a:r>
              <a:rPr lang="en-US" dirty="0" smtClean="0"/>
              <a:t>In what ways are you suppressed?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723" y="1958745"/>
            <a:ext cx="3905722" cy="26564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820</Words>
  <Application>Microsoft Macintosh PowerPoint</Application>
  <PresentationFormat>On-screen Show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Week 3 Vocabulary</vt:lpstr>
      <vt:lpstr>trill</vt:lpstr>
      <vt:lpstr>dissent</vt:lpstr>
      <vt:lpstr>condone</vt:lpstr>
      <vt:lpstr>warble</vt:lpstr>
      <vt:lpstr>flit</vt:lpstr>
      <vt:lpstr>anticlimactic</vt:lpstr>
      <vt:lpstr>mentor</vt:lpstr>
      <vt:lpstr>dictate</vt:lpstr>
      <vt:lpstr>savior</vt:lpstr>
      <vt:lpstr>barbarism</vt:lpstr>
      <vt:lpstr>anthem</vt:lpstr>
      <vt:lpstr>substantial</vt:lpstr>
      <vt:lpstr>affectation</vt:lpstr>
      <vt:lpstr>flamboyant</vt:lpstr>
      <vt:lpstr>suppress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3 Vocabulary</dc:title>
  <dc:creator>Elizabeth Chapman</dc:creator>
  <cp:lastModifiedBy>Elizabeth Chapman</cp:lastModifiedBy>
  <cp:revision>2</cp:revision>
  <dcterms:created xsi:type="dcterms:W3CDTF">2013-09-10T00:34:43Z</dcterms:created>
  <dcterms:modified xsi:type="dcterms:W3CDTF">2013-09-10T01:41:42Z</dcterms:modified>
</cp:coreProperties>
</file>