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2" r:id="rId4"/>
    <p:sldId id="258" r:id="rId5"/>
    <p:sldId id="273" r:id="rId6"/>
    <p:sldId id="271" r:id="rId7"/>
    <p:sldId id="274" r:id="rId8"/>
    <p:sldId id="270" r:id="rId9"/>
    <p:sldId id="275" r:id="rId10"/>
    <p:sldId id="269" r:id="rId11"/>
    <p:sldId id="276" r:id="rId12"/>
    <p:sldId id="268" r:id="rId13"/>
    <p:sldId id="277" r:id="rId14"/>
    <p:sldId id="267" r:id="rId15"/>
    <p:sldId id="278" r:id="rId16"/>
    <p:sldId id="266" r:id="rId17"/>
    <p:sldId id="279" r:id="rId18"/>
    <p:sldId id="265" r:id="rId19"/>
    <p:sldId id="280" r:id="rId20"/>
    <p:sldId id="264" r:id="rId21"/>
    <p:sldId id="281" r:id="rId22"/>
    <p:sldId id="263" r:id="rId23"/>
    <p:sldId id="282" r:id="rId24"/>
    <p:sldId id="262" r:id="rId25"/>
    <p:sldId id="283" r:id="rId26"/>
    <p:sldId id="260" r:id="rId27"/>
    <p:sldId id="284" r:id="rId28"/>
    <p:sldId id="261" r:id="rId29"/>
    <p:sldId id="285" r:id="rId30"/>
    <p:sldId id="259" r:id="rId31"/>
    <p:sldId id="28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9/22/2013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9/22/2013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96DFF08F-DC6B-4601-B491-B0F83F6DD2DA}" type="datetimeFigureOut">
              <a:rPr lang="en-US" dirty="0"/>
              <a:pPr/>
              <a:t>9/22/2013</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9/22/2013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9/22/2013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9/22/2013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9/22/2013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9/22/2013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9/22/2013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9/22/2013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6DFF08F-DC6B-4601-B491-B0F83F6DD2DA}" type="datetimeFigureOut">
              <a:rPr lang="en-US" dirty="0"/>
              <a:t>9/22/2013</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96DFF08F-DC6B-4601-B491-B0F83F6DD2DA}" type="datetimeFigureOut">
              <a:rPr lang="en-US" dirty="0"/>
              <a:pPr/>
              <a:t>9/22/2013</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List 4 Vocabulary Words</a:t>
            </a:r>
            <a:endParaRPr lang="en-US" dirty="0"/>
          </a:p>
        </p:txBody>
      </p:sp>
      <p:sp>
        <p:nvSpPr>
          <p:cNvPr id="3" name="Subtitle 2"/>
          <p:cNvSpPr>
            <a:spLocks noGrp="1"/>
          </p:cNvSpPr>
          <p:nvPr>
            <p:ph type="subTitle" idx="1"/>
          </p:nvPr>
        </p:nvSpPr>
        <p:spPr/>
        <p:txBody>
          <a:bodyPr/>
          <a:lstStyle/>
          <a:p>
            <a:r>
              <a:rPr lang="en-US" dirty="0" smtClean="0"/>
              <a:t>Bellaire High School, English 1</a:t>
            </a:r>
            <a:endParaRPr lang="en-US" dirty="0"/>
          </a:p>
        </p:txBody>
      </p:sp>
    </p:spTree>
    <p:extLst>
      <p:ext uri="{BB962C8B-B14F-4D97-AF65-F5344CB8AC3E}">
        <p14:creationId xmlns:p14="http://schemas.microsoft.com/office/powerpoint/2010/main" val="1795812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rejuvenate</a:t>
            </a:r>
            <a:endParaRPr lang="en-US" dirty="0"/>
          </a:p>
        </p:txBody>
      </p:sp>
      <p:sp>
        <p:nvSpPr>
          <p:cNvPr id="3" name="Content Placeholder 2"/>
          <p:cNvSpPr>
            <a:spLocks noGrp="1"/>
          </p:cNvSpPr>
          <p:nvPr>
            <p:ph idx="1"/>
          </p:nvPr>
        </p:nvSpPr>
        <p:spPr>
          <a:xfrm>
            <a:off x="1099888" y="2011680"/>
            <a:ext cx="5159244" cy="4206240"/>
          </a:xfrm>
        </p:spPr>
        <p:txBody>
          <a:bodyPr/>
          <a:lstStyle/>
          <a:p>
            <a:r>
              <a:rPr lang="en-US" dirty="0" smtClean="0"/>
              <a:t>“Rejuvenate” comes from Latin </a:t>
            </a:r>
            <a:r>
              <a:rPr lang="en-US" i="1" dirty="0" err="1" smtClean="0"/>
              <a:t>juvenis</a:t>
            </a:r>
            <a:r>
              <a:rPr lang="en-US" dirty="0" smtClean="0"/>
              <a:t> meaning “youth.” So to “rejuvenate” means to “make young again.”</a:t>
            </a:r>
          </a:p>
          <a:p>
            <a:r>
              <a:rPr lang="en-US" u="sng" dirty="0" smtClean="0"/>
              <a:t>Question: </a:t>
            </a:r>
            <a:r>
              <a:rPr lang="en-US" dirty="0" smtClean="0"/>
              <a:t>Knowing the meaning of </a:t>
            </a:r>
            <a:r>
              <a:rPr lang="en-US" i="1" dirty="0" err="1" smtClean="0"/>
              <a:t>juvenis</a:t>
            </a:r>
            <a:r>
              <a:rPr lang="en-US" dirty="0" smtClean="0"/>
              <a:t>, explain what a “juvenile delinquent” is.</a:t>
            </a:r>
          </a:p>
          <a:p>
            <a:r>
              <a:rPr lang="en-US" u="sng" dirty="0" smtClean="0"/>
              <a:t>Question</a:t>
            </a:r>
            <a:r>
              <a:rPr lang="en-US" dirty="0" smtClean="0"/>
              <a:t>: This is the use of “rejuvenate” over time. Explain the trend.</a:t>
            </a:r>
            <a:endParaRPr lang="en-US" u="sng" dirty="0"/>
          </a:p>
        </p:txBody>
      </p:sp>
      <p:pic>
        <p:nvPicPr>
          <p:cNvPr id="4" name="Picture 3"/>
          <p:cNvPicPr>
            <a:picLocks noChangeAspect="1"/>
          </p:cNvPicPr>
          <p:nvPr/>
        </p:nvPicPr>
        <p:blipFill>
          <a:blip r:embed="rId2"/>
          <a:stretch>
            <a:fillRect/>
          </a:stretch>
        </p:blipFill>
        <p:spPr>
          <a:xfrm>
            <a:off x="1331707" y="5036878"/>
            <a:ext cx="4824394" cy="1597888"/>
          </a:xfrm>
          <a:prstGeom prst="rect">
            <a:avLst/>
          </a:prstGeom>
        </p:spPr>
      </p:pic>
      <p:pic>
        <p:nvPicPr>
          <p:cNvPr id="5" name="Picture 4"/>
          <p:cNvPicPr>
            <a:picLocks noChangeAspect="1"/>
          </p:cNvPicPr>
          <p:nvPr/>
        </p:nvPicPr>
        <p:blipFill>
          <a:blip r:embed="rId3"/>
          <a:stretch>
            <a:fillRect/>
          </a:stretch>
        </p:blipFill>
        <p:spPr>
          <a:xfrm>
            <a:off x="7969232" y="2615014"/>
            <a:ext cx="3602906" cy="3602906"/>
          </a:xfrm>
          <a:prstGeom prst="rect">
            <a:avLst/>
          </a:prstGeom>
        </p:spPr>
      </p:pic>
    </p:spTree>
    <p:extLst>
      <p:ext uri="{BB962C8B-B14F-4D97-AF65-F5344CB8AC3E}">
        <p14:creationId xmlns:p14="http://schemas.microsoft.com/office/powerpoint/2010/main" val="1825404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Abstain</a:t>
            </a:r>
            <a:endParaRPr lang="en-US" dirty="0"/>
          </a:p>
        </p:txBody>
      </p:sp>
      <p:sp>
        <p:nvSpPr>
          <p:cNvPr id="3" name="Content Placeholder 2"/>
          <p:cNvSpPr>
            <a:spLocks noGrp="1"/>
          </p:cNvSpPr>
          <p:nvPr>
            <p:ph idx="1"/>
          </p:nvPr>
        </p:nvSpPr>
        <p:spPr>
          <a:xfrm>
            <a:off x="6779471" y="2140469"/>
            <a:ext cx="5159244" cy="4206240"/>
          </a:xfrm>
        </p:spPr>
        <p:txBody>
          <a:bodyPr/>
          <a:lstStyle/>
          <a:p>
            <a:r>
              <a:rPr lang="en-US" dirty="0" smtClean="0"/>
              <a:t>“Abstain” comes from two Latin words – </a:t>
            </a:r>
            <a:r>
              <a:rPr lang="en-US" i="1" dirty="0" err="1" smtClean="0"/>
              <a:t>ab</a:t>
            </a:r>
            <a:r>
              <a:rPr lang="en-US" dirty="0" smtClean="0"/>
              <a:t>, meaning “away from” and </a:t>
            </a:r>
            <a:r>
              <a:rPr lang="en-US" i="1" dirty="0" err="1" smtClean="0"/>
              <a:t>tenere</a:t>
            </a:r>
            <a:r>
              <a:rPr lang="en-US" dirty="0" smtClean="0"/>
              <a:t>, meaning “to hold.” “Abstain,” then, means to withhold or keep back.</a:t>
            </a:r>
          </a:p>
          <a:p>
            <a:r>
              <a:rPr lang="en-US" u="sng" dirty="0" smtClean="0"/>
              <a:t>Question: </a:t>
            </a:r>
            <a:r>
              <a:rPr lang="en-US" dirty="0" smtClean="0"/>
              <a:t>What do you try to abstain from?</a:t>
            </a:r>
          </a:p>
          <a:p>
            <a:r>
              <a:rPr lang="en-US" u="sng" dirty="0" smtClean="0"/>
              <a:t>Question: </a:t>
            </a:r>
            <a:r>
              <a:rPr lang="en-US" dirty="0" smtClean="0"/>
              <a:t>Do you agree with “abstinence-only” sex education in high schools?</a:t>
            </a:r>
            <a:endParaRPr lang="en-US" dirty="0"/>
          </a:p>
        </p:txBody>
      </p:sp>
      <p:pic>
        <p:nvPicPr>
          <p:cNvPr id="4" name="Picture 3"/>
          <p:cNvPicPr>
            <a:picLocks noChangeAspect="1"/>
          </p:cNvPicPr>
          <p:nvPr/>
        </p:nvPicPr>
        <p:blipFill>
          <a:blip r:embed="rId2"/>
          <a:stretch>
            <a:fillRect/>
          </a:stretch>
        </p:blipFill>
        <p:spPr>
          <a:xfrm>
            <a:off x="729310" y="2364279"/>
            <a:ext cx="5058403" cy="3353941"/>
          </a:xfrm>
          <a:prstGeom prst="rect">
            <a:avLst/>
          </a:prstGeom>
        </p:spPr>
      </p:pic>
    </p:spTree>
    <p:extLst>
      <p:ext uri="{BB962C8B-B14F-4D97-AF65-F5344CB8AC3E}">
        <p14:creationId xmlns:p14="http://schemas.microsoft.com/office/powerpoint/2010/main" val="243731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deluded</a:t>
            </a:r>
            <a:endParaRPr lang="en-US" dirty="0"/>
          </a:p>
        </p:txBody>
      </p:sp>
      <p:sp>
        <p:nvSpPr>
          <p:cNvPr id="3" name="Content Placeholder 2"/>
          <p:cNvSpPr>
            <a:spLocks noGrp="1"/>
          </p:cNvSpPr>
          <p:nvPr>
            <p:ph idx="1"/>
          </p:nvPr>
        </p:nvSpPr>
        <p:spPr>
          <a:xfrm>
            <a:off x="1099888" y="2011680"/>
            <a:ext cx="5159244" cy="4206240"/>
          </a:xfrm>
        </p:spPr>
        <p:txBody>
          <a:bodyPr/>
          <a:lstStyle/>
          <a:p>
            <a:r>
              <a:rPr lang="en-US" dirty="0" smtClean="0"/>
              <a:t>“Delude” comes from two Latin words – </a:t>
            </a:r>
            <a:r>
              <a:rPr lang="en-US" i="1" dirty="0" smtClean="0"/>
              <a:t>de</a:t>
            </a:r>
            <a:r>
              <a:rPr lang="en-US" dirty="0" smtClean="0"/>
              <a:t>, meaning “down,” and </a:t>
            </a:r>
            <a:r>
              <a:rPr lang="en-US" i="1" dirty="0" err="1" smtClean="0"/>
              <a:t>ludere</a:t>
            </a:r>
            <a:r>
              <a:rPr lang="en-US" dirty="0" smtClean="0"/>
              <a:t> meaning “to play.” If someone is “deluded,” then, he’s playing in a way that’s harmful.</a:t>
            </a:r>
          </a:p>
          <a:p>
            <a:r>
              <a:rPr lang="en-US" u="sng" dirty="0" smtClean="0"/>
              <a:t>Question:</a:t>
            </a:r>
            <a:r>
              <a:rPr lang="en-US" dirty="0" smtClean="0"/>
              <a:t> Describe a time when you knew someone who was deluded.</a:t>
            </a:r>
            <a:endParaRPr lang="en-US" u="sng" dirty="0"/>
          </a:p>
        </p:txBody>
      </p:sp>
      <p:pic>
        <p:nvPicPr>
          <p:cNvPr id="4" name="Picture 3"/>
          <p:cNvPicPr>
            <a:picLocks noChangeAspect="1"/>
          </p:cNvPicPr>
          <p:nvPr/>
        </p:nvPicPr>
        <p:blipFill>
          <a:blip r:embed="rId2"/>
          <a:stretch>
            <a:fillRect/>
          </a:stretch>
        </p:blipFill>
        <p:spPr>
          <a:xfrm>
            <a:off x="6707961" y="2243498"/>
            <a:ext cx="5079428" cy="3809571"/>
          </a:xfrm>
          <a:prstGeom prst="rect">
            <a:avLst/>
          </a:prstGeom>
        </p:spPr>
      </p:pic>
    </p:spTree>
    <p:extLst>
      <p:ext uri="{BB962C8B-B14F-4D97-AF65-F5344CB8AC3E}">
        <p14:creationId xmlns:p14="http://schemas.microsoft.com/office/powerpoint/2010/main" val="3777375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gall</a:t>
            </a:r>
            <a:endParaRPr lang="en-US" dirty="0"/>
          </a:p>
        </p:txBody>
      </p:sp>
      <p:sp>
        <p:nvSpPr>
          <p:cNvPr id="3" name="Content Placeholder 2"/>
          <p:cNvSpPr>
            <a:spLocks noGrp="1"/>
          </p:cNvSpPr>
          <p:nvPr>
            <p:ph idx="1"/>
          </p:nvPr>
        </p:nvSpPr>
        <p:spPr>
          <a:xfrm>
            <a:off x="6779471" y="2140469"/>
            <a:ext cx="5159244" cy="4206240"/>
          </a:xfrm>
        </p:spPr>
        <p:txBody>
          <a:bodyPr/>
          <a:lstStyle/>
          <a:p>
            <a:r>
              <a:rPr lang="en-US" dirty="0" smtClean="0"/>
              <a:t>“Gall” was originally a kind of irritating sore on the body. From that meaning, we got the sense that a person who is “galling” is annoying or bothersome. Today, more specifically, it means someone who is so arrogant or impudent to the extent that we’re kind of surprised and shocked.</a:t>
            </a:r>
            <a:endParaRPr lang="en-US" dirty="0"/>
          </a:p>
        </p:txBody>
      </p:sp>
      <p:pic>
        <p:nvPicPr>
          <p:cNvPr id="4" name="Picture 3"/>
          <p:cNvPicPr>
            <a:picLocks noChangeAspect="1"/>
          </p:cNvPicPr>
          <p:nvPr/>
        </p:nvPicPr>
        <p:blipFill>
          <a:blip r:embed="rId2"/>
          <a:stretch>
            <a:fillRect/>
          </a:stretch>
        </p:blipFill>
        <p:spPr>
          <a:xfrm>
            <a:off x="2099257" y="2140469"/>
            <a:ext cx="2640236" cy="3967568"/>
          </a:xfrm>
          <a:prstGeom prst="rect">
            <a:avLst/>
          </a:prstGeom>
        </p:spPr>
      </p:pic>
    </p:spTree>
    <p:extLst>
      <p:ext uri="{BB962C8B-B14F-4D97-AF65-F5344CB8AC3E}">
        <p14:creationId xmlns:p14="http://schemas.microsoft.com/office/powerpoint/2010/main" val="3824006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abate</a:t>
            </a:r>
            <a:endParaRPr lang="en-US" dirty="0"/>
          </a:p>
        </p:txBody>
      </p:sp>
      <p:sp>
        <p:nvSpPr>
          <p:cNvPr id="3" name="Content Placeholder 2"/>
          <p:cNvSpPr>
            <a:spLocks noGrp="1"/>
          </p:cNvSpPr>
          <p:nvPr>
            <p:ph idx="1"/>
          </p:nvPr>
        </p:nvSpPr>
        <p:spPr>
          <a:xfrm>
            <a:off x="1099888" y="2011680"/>
            <a:ext cx="5159244" cy="4206240"/>
          </a:xfrm>
        </p:spPr>
        <p:txBody>
          <a:bodyPr/>
          <a:lstStyle/>
          <a:p>
            <a:r>
              <a:rPr lang="en-US" dirty="0" smtClean="0"/>
              <a:t>“Abate” basically means “to stop.” We get the word from Latin – </a:t>
            </a:r>
            <a:r>
              <a:rPr lang="en-US" i="1" dirty="0" err="1" smtClean="0"/>
              <a:t>battuere</a:t>
            </a:r>
            <a:r>
              <a:rPr lang="en-US" dirty="0" smtClean="0"/>
              <a:t>, meaning “to beat.”</a:t>
            </a:r>
          </a:p>
          <a:p>
            <a:r>
              <a:rPr lang="en-US" u="sng" dirty="0" smtClean="0"/>
              <a:t>Question:</a:t>
            </a:r>
            <a:r>
              <a:rPr lang="en-US" dirty="0" smtClean="0"/>
              <a:t> Explain the relationship between the root and its derivative.</a:t>
            </a:r>
          </a:p>
          <a:p>
            <a:r>
              <a:rPr lang="en-US" u="sng" dirty="0" smtClean="0"/>
              <a:t>Question:</a:t>
            </a:r>
            <a:r>
              <a:rPr lang="en-US" dirty="0" smtClean="0"/>
              <a:t> Give a theory on what the expression “waiting with bated breath” means.</a:t>
            </a:r>
            <a:endParaRPr lang="en-US" u="sng" dirty="0"/>
          </a:p>
        </p:txBody>
      </p:sp>
      <p:pic>
        <p:nvPicPr>
          <p:cNvPr id="4" name="Picture 3"/>
          <p:cNvPicPr>
            <a:picLocks noChangeAspect="1"/>
          </p:cNvPicPr>
          <p:nvPr/>
        </p:nvPicPr>
        <p:blipFill>
          <a:blip r:embed="rId2"/>
          <a:stretch>
            <a:fillRect/>
          </a:stretch>
        </p:blipFill>
        <p:spPr>
          <a:xfrm>
            <a:off x="8237112" y="2293042"/>
            <a:ext cx="3283510" cy="3283510"/>
          </a:xfrm>
          <a:prstGeom prst="rect">
            <a:avLst/>
          </a:prstGeom>
        </p:spPr>
      </p:pic>
    </p:spTree>
    <p:extLst>
      <p:ext uri="{BB962C8B-B14F-4D97-AF65-F5344CB8AC3E}">
        <p14:creationId xmlns:p14="http://schemas.microsoft.com/office/powerpoint/2010/main" val="3799946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quell</a:t>
            </a:r>
            <a:endParaRPr lang="en-US" dirty="0"/>
          </a:p>
        </p:txBody>
      </p:sp>
      <p:sp>
        <p:nvSpPr>
          <p:cNvPr id="3" name="Content Placeholder 2"/>
          <p:cNvSpPr>
            <a:spLocks noGrp="1"/>
          </p:cNvSpPr>
          <p:nvPr>
            <p:ph idx="1"/>
          </p:nvPr>
        </p:nvSpPr>
        <p:spPr>
          <a:xfrm>
            <a:off x="6779471" y="2140469"/>
            <a:ext cx="5159244" cy="4206240"/>
          </a:xfrm>
        </p:spPr>
        <p:txBody>
          <a:bodyPr/>
          <a:lstStyle/>
          <a:p>
            <a:r>
              <a:rPr lang="en-US" dirty="0" smtClean="0"/>
              <a:t>We get “quell” from the Old </a:t>
            </a:r>
            <a:r>
              <a:rPr lang="en-US" dirty="0"/>
              <a:t>English </a:t>
            </a:r>
            <a:r>
              <a:rPr lang="en-US" i="1" dirty="0" err="1" smtClean="0"/>
              <a:t>cwellan</a:t>
            </a:r>
            <a:r>
              <a:rPr lang="en-US" dirty="0" smtClean="0"/>
              <a:t>, </a:t>
            </a:r>
            <a:r>
              <a:rPr lang="en-US" dirty="0"/>
              <a:t>"to kill, murder, </a:t>
            </a:r>
            <a:r>
              <a:rPr lang="en-US" dirty="0" smtClean="0"/>
              <a:t>execute.”</a:t>
            </a:r>
          </a:p>
          <a:p>
            <a:r>
              <a:rPr lang="en-US" u="sng" dirty="0" smtClean="0"/>
              <a:t>Question:</a:t>
            </a:r>
            <a:r>
              <a:rPr lang="en-US" dirty="0" smtClean="0"/>
              <a:t> Explain how the word “quell” is used in the Hunger Games for the Quarter Quells.</a:t>
            </a:r>
            <a:endParaRPr lang="en-US" u="sng" dirty="0"/>
          </a:p>
        </p:txBody>
      </p:sp>
      <p:pic>
        <p:nvPicPr>
          <p:cNvPr id="4" name="Picture 3"/>
          <p:cNvPicPr>
            <a:picLocks noChangeAspect="1"/>
          </p:cNvPicPr>
          <p:nvPr/>
        </p:nvPicPr>
        <p:blipFill>
          <a:blip r:embed="rId2"/>
          <a:stretch>
            <a:fillRect/>
          </a:stretch>
        </p:blipFill>
        <p:spPr>
          <a:xfrm>
            <a:off x="782392" y="2290359"/>
            <a:ext cx="4831592" cy="3286193"/>
          </a:xfrm>
          <a:prstGeom prst="rect">
            <a:avLst/>
          </a:prstGeom>
        </p:spPr>
      </p:pic>
    </p:spTree>
    <p:extLst>
      <p:ext uri="{BB962C8B-B14F-4D97-AF65-F5344CB8AC3E}">
        <p14:creationId xmlns:p14="http://schemas.microsoft.com/office/powerpoint/2010/main" val="2915087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befuddle</a:t>
            </a:r>
            <a:endParaRPr lang="en-US" dirty="0"/>
          </a:p>
        </p:txBody>
      </p:sp>
      <p:sp>
        <p:nvSpPr>
          <p:cNvPr id="3" name="Content Placeholder 2"/>
          <p:cNvSpPr>
            <a:spLocks noGrp="1"/>
          </p:cNvSpPr>
          <p:nvPr>
            <p:ph idx="1"/>
          </p:nvPr>
        </p:nvSpPr>
        <p:spPr>
          <a:xfrm>
            <a:off x="1099888" y="2011680"/>
            <a:ext cx="5159244" cy="4206240"/>
          </a:xfrm>
        </p:spPr>
        <p:txBody>
          <a:bodyPr/>
          <a:lstStyle/>
          <a:p>
            <a:r>
              <a:rPr lang="en-US" dirty="0" smtClean="0"/>
              <a:t>“Befuddle” was originally a German term, meaning “to confuse with drink.” </a:t>
            </a:r>
          </a:p>
          <a:p>
            <a:r>
              <a:rPr lang="en-US" u="sng" dirty="0" smtClean="0"/>
              <a:t>Question:</a:t>
            </a:r>
            <a:r>
              <a:rPr lang="en-US" dirty="0" smtClean="0"/>
              <a:t> What is your most befuddling subject at school this year?</a:t>
            </a:r>
            <a:endParaRPr lang="en-US" u="sng" dirty="0"/>
          </a:p>
        </p:txBody>
      </p:sp>
      <p:pic>
        <p:nvPicPr>
          <p:cNvPr id="4" name="Picture 3"/>
          <p:cNvPicPr>
            <a:picLocks noChangeAspect="1"/>
          </p:cNvPicPr>
          <p:nvPr/>
        </p:nvPicPr>
        <p:blipFill>
          <a:blip r:embed="rId2"/>
          <a:stretch>
            <a:fillRect/>
          </a:stretch>
        </p:blipFill>
        <p:spPr>
          <a:xfrm>
            <a:off x="7080411" y="2539285"/>
            <a:ext cx="4490787" cy="2753932"/>
          </a:xfrm>
          <a:prstGeom prst="rect">
            <a:avLst/>
          </a:prstGeom>
        </p:spPr>
      </p:pic>
    </p:spTree>
    <p:extLst>
      <p:ext uri="{BB962C8B-B14F-4D97-AF65-F5344CB8AC3E}">
        <p14:creationId xmlns:p14="http://schemas.microsoft.com/office/powerpoint/2010/main" val="485041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eradicate</a:t>
            </a:r>
            <a:endParaRPr lang="en-US" dirty="0"/>
          </a:p>
        </p:txBody>
      </p:sp>
      <p:sp>
        <p:nvSpPr>
          <p:cNvPr id="3" name="Content Placeholder 2"/>
          <p:cNvSpPr>
            <a:spLocks noGrp="1"/>
          </p:cNvSpPr>
          <p:nvPr>
            <p:ph idx="1"/>
          </p:nvPr>
        </p:nvSpPr>
        <p:spPr>
          <a:xfrm>
            <a:off x="6779471" y="2140469"/>
            <a:ext cx="5159244" cy="4206240"/>
          </a:xfrm>
        </p:spPr>
        <p:txBody>
          <a:bodyPr/>
          <a:lstStyle/>
          <a:p>
            <a:r>
              <a:rPr lang="en-US" dirty="0" smtClean="0"/>
              <a:t>We get “eradicate” from Latin </a:t>
            </a:r>
            <a:r>
              <a:rPr lang="en-US" i="1" dirty="0" err="1" smtClean="0"/>
              <a:t>eradicare</a:t>
            </a:r>
            <a:r>
              <a:rPr lang="en-US" dirty="0" smtClean="0"/>
              <a:t>, meaning “to root out.”</a:t>
            </a:r>
          </a:p>
          <a:p>
            <a:r>
              <a:rPr lang="en-US" u="sng" dirty="0" smtClean="0"/>
              <a:t>Question:</a:t>
            </a:r>
            <a:r>
              <a:rPr lang="en-US" dirty="0" smtClean="0"/>
              <a:t> Why is it important to kill weeds at the roots rather than just their tops if you want your garden to thrive?</a:t>
            </a:r>
            <a:endParaRPr lang="en-US" u="sng" dirty="0"/>
          </a:p>
        </p:txBody>
      </p:sp>
      <p:pic>
        <p:nvPicPr>
          <p:cNvPr id="4" name="Picture 3"/>
          <p:cNvPicPr>
            <a:picLocks noChangeAspect="1"/>
          </p:cNvPicPr>
          <p:nvPr/>
        </p:nvPicPr>
        <p:blipFill>
          <a:blip r:embed="rId2"/>
          <a:stretch>
            <a:fillRect/>
          </a:stretch>
        </p:blipFill>
        <p:spPr>
          <a:xfrm>
            <a:off x="857182" y="2320773"/>
            <a:ext cx="5105736" cy="3824374"/>
          </a:xfrm>
          <a:prstGeom prst="rect">
            <a:avLst/>
          </a:prstGeom>
        </p:spPr>
      </p:pic>
    </p:spTree>
    <p:extLst>
      <p:ext uri="{BB962C8B-B14F-4D97-AF65-F5344CB8AC3E}">
        <p14:creationId xmlns:p14="http://schemas.microsoft.com/office/powerpoint/2010/main" val="4176326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putrid</a:t>
            </a:r>
            <a:endParaRPr lang="en-US" dirty="0"/>
          </a:p>
        </p:txBody>
      </p:sp>
      <p:sp>
        <p:nvSpPr>
          <p:cNvPr id="3" name="Content Placeholder 2"/>
          <p:cNvSpPr>
            <a:spLocks noGrp="1"/>
          </p:cNvSpPr>
          <p:nvPr>
            <p:ph idx="1"/>
          </p:nvPr>
        </p:nvSpPr>
        <p:spPr>
          <a:xfrm>
            <a:off x="1099888" y="2011680"/>
            <a:ext cx="5159244" cy="4206240"/>
          </a:xfrm>
        </p:spPr>
        <p:txBody>
          <a:bodyPr/>
          <a:lstStyle/>
          <a:p>
            <a:r>
              <a:rPr lang="en-US" dirty="0" smtClean="0"/>
              <a:t>“Putrid” comes from Latin </a:t>
            </a:r>
            <a:r>
              <a:rPr lang="en-US" i="1" dirty="0" err="1" smtClean="0"/>
              <a:t>putrere</a:t>
            </a:r>
            <a:r>
              <a:rPr lang="en-US" dirty="0" smtClean="0"/>
              <a:t> meaning “to rot.” “Pus” comes from the same root.</a:t>
            </a:r>
          </a:p>
          <a:p>
            <a:r>
              <a:rPr lang="en-US" dirty="0" smtClean="0"/>
              <a:t>Question: Describe the most putrid smell you have ever encountered – be detailed.</a:t>
            </a:r>
            <a:endParaRPr lang="en-US" dirty="0"/>
          </a:p>
        </p:txBody>
      </p:sp>
      <p:pic>
        <p:nvPicPr>
          <p:cNvPr id="4" name="Picture 3"/>
          <p:cNvPicPr>
            <a:picLocks noChangeAspect="1"/>
          </p:cNvPicPr>
          <p:nvPr/>
        </p:nvPicPr>
        <p:blipFill>
          <a:blip r:embed="rId2"/>
          <a:stretch>
            <a:fillRect/>
          </a:stretch>
        </p:blipFill>
        <p:spPr>
          <a:xfrm>
            <a:off x="6854005" y="2505946"/>
            <a:ext cx="4982016" cy="3315305"/>
          </a:xfrm>
          <a:prstGeom prst="rect">
            <a:avLst/>
          </a:prstGeom>
        </p:spPr>
      </p:pic>
    </p:spTree>
    <p:extLst>
      <p:ext uri="{BB962C8B-B14F-4D97-AF65-F5344CB8AC3E}">
        <p14:creationId xmlns:p14="http://schemas.microsoft.com/office/powerpoint/2010/main" val="3155548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sate</a:t>
            </a:r>
            <a:endParaRPr lang="en-US" dirty="0"/>
          </a:p>
        </p:txBody>
      </p:sp>
      <p:sp>
        <p:nvSpPr>
          <p:cNvPr id="3" name="Content Placeholder 2"/>
          <p:cNvSpPr>
            <a:spLocks noGrp="1"/>
          </p:cNvSpPr>
          <p:nvPr>
            <p:ph idx="1"/>
          </p:nvPr>
        </p:nvSpPr>
        <p:spPr>
          <a:xfrm>
            <a:off x="6779471" y="2140469"/>
            <a:ext cx="5159244" cy="4206240"/>
          </a:xfrm>
        </p:spPr>
        <p:txBody>
          <a:bodyPr/>
          <a:lstStyle/>
          <a:p>
            <a:r>
              <a:rPr lang="en-US" dirty="0" smtClean="0"/>
              <a:t>We get “sate” from Old </a:t>
            </a:r>
            <a:r>
              <a:rPr lang="en-US" dirty="0"/>
              <a:t>English </a:t>
            </a:r>
            <a:r>
              <a:rPr lang="en-US" i="1" dirty="0" err="1" smtClean="0"/>
              <a:t>sadian</a:t>
            </a:r>
            <a:r>
              <a:rPr lang="en-US" dirty="0" smtClean="0"/>
              <a:t>,  </a:t>
            </a:r>
            <a:r>
              <a:rPr lang="en-US" dirty="0"/>
              <a:t>"to satiate, fill; be sated, get </a:t>
            </a:r>
            <a:r>
              <a:rPr lang="en-US" dirty="0" smtClean="0"/>
              <a:t>wearied.”</a:t>
            </a:r>
          </a:p>
          <a:p>
            <a:r>
              <a:rPr lang="en-US" dirty="0" smtClean="0"/>
              <a:t>Another great word that relates to “sate” and “satiate” is “slake” – it too is a synonym for “satisfy” or “allay,” but refers more specifically to thirst.</a:t>
            </a:r>
          </a:p>
          <a:p>
            <a:r>
              <a:rPr lang="en-US" u="sng" dirty="0" smtClean="0"/>
              <a:t>Question</a:t>
            </a:r>
            <a:r>
              <a:rPr lang="en-US" dirty="0" smtClean="0"/>
              <a:t>: Describe an appetite that you have for something other than food (a metaphorical appetite) – what sates you?</a:t>
            </a:r>
            <a:endParaRPr lang="en-US" dirty="0"/>
          </a:p>
        </p:txBody>
      </p:sp>
      <p:pic>
        <p:nvPicPr>
          <p:cNvPr id="4" name="Picture 3"/>
          <p:cNvPicPr>
            <a:picLocks noChangeAspect="1"/>
          </p:cNvPicPr>
          <p:nvPr/>
        </p:nvPicPr>
        <p:blipFill>
          <a:blip r:embed="rId2"/>
          <a:stretch>
            <a:fillRect/>
          </a:stretch>
        </p:blipFill>
        <p:spPr>
          <a:xfrm>
            <a:off x="1332459" y="2140469"/>
            <a:ext cx="4762500" cy="4067175"/>
          </a:xfrm>
          <a:prstGeom prst="rect">
            <a:avLst/>
          </a:prstGeom>
        </p:spPr>
      </p:pic>
    </p:spTree>
    <p:extLst>
      <p:ext uri="{BB962C8B-B14F-4D97-AF65-F5344CB8AC3E}">
        <p14:creationId xmlns:p14="http://schemas.microsoft.com/office/powerpoint/2010/main" val="216352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anoint</a:t>
            </a:r>
            <a:endParaRPr lang="en-US" dirty="0"/>
          </a:p>
        </p:txBody>
      </p:sp>
      <p:sp>
        <p:nvSpPr>
          <p:cNvPr id="3" name="Content Placeholder 2"/>
          <p:cNvSpPr>
            <a:spLocks noGrp="1"/>
          </p:cNvSpPr>
          <p:nvPr>
            <p:ph idx="1"/>
          </p:nvPr>
        </p:nvSpPr>
        <p:spPr>
          <a:xfrm>
            <a:off x="1099888" y="2011680"/>
            <a:ext cx="5159244" cy="4206240"/>
          </a:xfrm>
        </p:spPr>
        <p:txBody>
          <a:bodyPr>
            <a:normAutofit fontScale="92500" lnSpcReduction="20000"/>
          </a:bodyPr>
          <a:lstStyle/>
          <a:p>
            <a:r>
              <a:rPr lang="en-US" dirty="0" smtClean="0"/>
              <a:t>“Anoint” comes from Latin </a:t>
            </a:r>
            <a:r>
              <a:rPr lang="en-US" i="1" dirty="0" err="1" smtClean="0"/>
              <a:t>inungere</a:t>
            </a:r>
            <a:r>
              <a:rPr lang="en-US" dirty="0" smtClean="0"/>
              <a:t>, meaning “to smear on.”</a:t>
            </a:r>
          </a:p>
          <a:p>
            <a:r>
              <a:rPr lang="en-US" dirty="0" smtClean="0"/>
              <a:t>To anoint literally means to smear someone with oil, water, or some other liquid. Metaphorically, however, it refers to something spiritual. Many religions imbue special significance to the ceremony of anointing someone.</a:t>
            </a:r>
          </a:p>
          <a:p>
            <a:pPr lvl="1"/>
            <a:r>
              <a:rPr lang="en-US" dirty="0" smtClean="0"/>
              <a:t>The name “Christ” comes from the Greek word for “Anointed One.”</a:t>
            </a:r>
          </a:p>
          <a:p>
            <a:pPr lvl="1"/>
            <a:r>
              <a:rPr lang="en-US" dirty="0" smtClean="0"/>
              <a:t>To “anoint” also often can mean to appoint someone as a leader.</a:t>
            </a:r>
          </a:p>
          <a:p>
            <a:r>
              <a:rPr lang="en-US" u="sng" dirty="0" smtClean="0"/>
              <a:t>Question</a:t>
            </a:r>
            <a:r>
              <a:rPr lang="en-US" dirty="0" smtClean="0"/>
              <a:t>: Why do you think ancient people thought the practice of anointing was so spiritually significant?</a:t>
            </a:r>
            <a:endParaRPr lang="en-US" u="sng" dirty="0"/>
          </a:p>
        </p:txBody>
      </p:sp>
      <p:pic>
        <p:nvPicPr>
          <p:cNvPr id="4" name="Picture 3"/>
          <p:cNvPicPr>
            <a:picLocks noChangeAspect="1"/>
          </p:cNvPicPr>
          <p:nvPr/>
        </p:nvPicPr>
        <p:blipFill>
          <a:blip r:embed="rId2"/>
          <a:stretch>
            <a:fillRect/>
          </a:stretch>
        </p:blipFill>
        <p:spPr>
          <a:xfrm>
            <a:off x="7002887" y="2402313"/>
            <a:ext cx="4419600" cy="2800350"/>
          </a:xfrm>
          <a:prstGeom prst="rect">
            <a:avLst/>
          </a:prstGeom>
        </p:spPr>
      </p:pic>
    </p:spTree>
    <p:extLst>
      <p:ext uri="{BB962C8B-B14F-4D97-AF65-F5344CB8AC3E}">
        <p14:creationId xmlns:p14="http://schemas.microsoft.com/office/powerpoint/2010/main" val="1201074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leech</a:t>
            </a:r>
            <a:endParaRPr lang="en-US" dirty="0"/>
          </a:p>
        </p:txBody>
      </p:sp>
      <p:sp>
        <p:nvSpPr>
          <p:cNvPr id="3" name="Content Placeholder 2"/>
          <p:cNvSpPr>
            <a:spLocks noGrp="1"/>
          </p:cNvSpPr>
          <p:nvPr>
            <p:ph idx="1"/>
          </p:nvPr>
        </p:nvSpPr>
        <p:spPr>
          <a:xfrm>
            <a:off x="6779471" y="2140469"/>
            <a:ext cx="5159244" cy="4206240"/>
          </a:xfrm>
        </p:spPr>
        <p:txBody>
          <a:bodyPr/>
          <a:lstStyle/>
          <a:p>
            <a:r>
              <a:rPr lang="en-US" dirty="0" smtClean="0"/>
              <a:t>We get this word from the Old English </a:t>
            </a:r>
            <a:r>
              <a:rPr lang="en-US" i="1" dirty="0" err="1" smtClean="0"/>
              <a:t>luchen</a:t>
            </a:r>
            <a:r>
              <a:rPr lang="en-US" dirty="0" smtClean="0"/>
              <a:t>, meaning “to pull.”</a:t>
            </a:r>
          </a:p>
          <a:p>
            <a:r>
              <a:rPr lang="en-US" dirty="0" smtClean="0"/>
              <a:t>The word “leech” can be used as a verb figuratively to describe someone who is sucking away resources.</a:t>
            </a:r>
          </a:p>
          <a:p>
            <a:r>
              <a:rPr lang="en-US" dirty="0" smtClean="0"/>
              <a:t>In pre-modern medicine, physicians would often apply leeches to people because they thought illnesses were in the blood and needed to be drained.</a:t>
            </a:r>
          </a:p>
          <a:p>
            <a:r>
              <a:rPr lang="en-US" dirty="0" smtClean="0"/>
              <a:t>Question: Describe someone you know who acts like a leech.</a:t>
            </a:r>
            <a:endParaRPr lang="en-US" dirty="0"/>
          </a:p>
        </p:txBody>
      </p:sp>
      <p:pic>
        <p:nvPicPr>
          <p:cNvPr id="4" name="Picture 3"/>
          <p:cNvPicPr>
            <a:picLocks noChangeAspect="1"/>
          </p:cNvPicPr>
          <p:nvPr/>
        </p:nvPicPr>
        <p:blipFill>
          <a:blip r:embed="rId2"/>
          <a:stretch>
            <a:fillRect/>
          </a:stretch>
        </p:blipFill>
        <p:spPr>
          <a:xfrm>
            <a:off x="1605364" y="1943367"/>
            <a:ext cx="3829520" cy="3679015"/>
          </a:xfrm>
          <a:prstGeom prst="rect">
            <a:avLst/>
          </a:prstGeom>
        </p:spPr>
      </p:pic>
      <p:sp>
        <p:nvSpPr>
          <p:cNvPr id="5" name="TextBox 4"/>
          <p:cNvSpPr txBox="1"/>
          <p:nvPr/>
        </p:nvSpPr>
        <p:spPr>
          <a:xfrm>
            <a:off x="1605364" y="5756856"/>
            <a:ext cx="3829520" cy="369332"/>
          </a:xfrm>
          <a:prstGeom prst="rect">
            <a:avLst/>
          </a:prstGeom>
          <a:noFill/>
        </p:spPr>
        <p:txBody>
          <a:bodyPr wrap="square" rtlCol="0">
            <a:spAutoFit/>
          </a:bodyPr>
          <a:lstStyle/>
          <a:p>
            <a:pPr algn="ctr"/>
            <a:r>
              <a:rPr lang="en-US" dirty="0" smtClean="0"/>
              <a:t>GROSSSSSSSSSSSSSSSS!</a:t>
            </a:r>
            <a:endParaRPr lang="en-US" dirty="0"/>
          </a:p>
        </p:txBody>
      </p:sp>
    </p:spTree>
    <p:extLst>
      <p:ext uri="{BB962C8B-B14F-4D97-AF65-F5344CB8AC3E}">
        <p14:creationId xmlns:p14="http://schemas.microsoft.com/office/powerpoint/2010/main" val="3912604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manifest</a:t>
            </a:r>
            <a:endParaRPr lang="en-US" dirty="0"/>
          </a:p>
        </p:txBody>
      </p:sp>
      <p:sp>
        <p:nvSpPr>
          <p:cNvPr id="3" name="Content Placeholder 2"/>
          <p:cNvSpPr>
            <a:spLocks noGrp="1"/>
          </p:cNvSpPr>
          <p:nvPr>
            <p:ph idx="1"/>
          </p:nvPr>
        </p:nvSpPr>
        <p:spPr>
          <a:xfrm>
            <a:off x="1099888" y="2011680"/>
            <a:ext cx="5159244" cy="4206240"/>
          </a:xfrm>
        </p:spPr>
        <p:txBody>
          <a:bodyPr/>
          <a:lstStyle/>
          <a:p>
            <a:r>
              <a:rPr lang="en-US" dirty="0" smtClean="0"/>
              <a:t>The word “manifest” comes from two Latin words – </a:t>
            </a:r>
            <a:r>
              <a:rPr lang="en-US" i="1" dirty="0" err="1" smtClean="0"/>
              <a:t>manus</a:t>
            </a:r>
            <a:r>
              <a:rPr lang="en-US" dirty="0" smtClean="0"/>
              <a:t>, which means “hand,” and </a:t>
            </a:r>
            <a:r>
              <a:rPr lang="en-US" i="1" dirty="0" err="1" smtClean="0"/>
              <a:t>festus</a:t>
            </a:r>
            <a:r>
              <a:rPr lang="en-US" dirty="0" smtClean="0"/>
              <a:t>, meaning “to strike.” Therefore, if something is manifest, it’s like it’s so obvious you’re being slapped by a hand.</a:t>
            </a:r>
          </a:p>
          <a:p>
            <a:r>
              <a:rPr lang="en-US" dirty="0" smtClean="0"/>
              <a:t>Explain what “Manifest Destiny” means, with specific attention to the word “manifest” – what does the term say about how Americans viewed westward expansion?</a:t>
            </a:r>
            <a:endParaRPr lang="en-US" dirty="0"/>
          </a:p>
        </p:txBody>
      </p:sp>
      <p:pic>
        <p:nvPicPr>
          <p:cNvPr id="4" name="Picture 3"/>
          <p:cNvPicPr>
            <a:picLocks noChangeAspect="1"/>
          </p:cNvPicPr>
          <p:nvPr/>
        </p:nvPicPr>
        <p:blipFill>
          <a:blip r:embed="rId2"/>
          <a:stretch>
            <a:fillRect/>
          </a:stretch>
        </p:blipFill>
        <p:spPr>
          <a:xfrm>
            <a:off x="7294877" y="2247899"/>
            <a:ext cx="4279876" cy="3251379"/>
          </a:xfrm>
          <a:prstGeom prst="rect">
            <a:avLst/>
          </a:prstGeom>
        </p:spPr>
      </p:pic>
    </p:spTree>
    <p:extLst>
      <p:ext uri="{BB962C8B-B14F-4D97-AF65-F5344CB8AC3E}">
        <p14:creationId xmlns:p14="http://schemas.microsoft.com/office/powerpoint/2010/main" val="2281263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noxious</a:t>
            </a:r>
            <a:endParaRPr lang="en-US" dirty="0"/>
          </a:p>
        </p:txBody>
      </p:sp>
      <p:sp>
        <p:nvSpPr>
          <p:cNvPr id="3" name="Content Placeholder 2"/>
          <p:cNvSpPr>
            <a:spLocks noGrp="1"/>
          </p:cNvSpPr>
          <p:nvPr>
            <p:ph idx="1"/>
          </p:nvPr>
        </p:nvSpPr>
        <p:spPr>
          <a:xfrm>
            <a:off x="6779471" y="2140469"/>
            <a:ext cx="5159244" cy="4206240"/>
          </a:xfrm>
        </p:spPr>
        <p:txBody>
          <a:bodyPr/>
          <a:lstStyle/>
          <a:p>
            <a:r>
              <a:rPr lang="en-US" dirty="0" smtClean="0"/>
              <a:t>“Noxious” comes from the Latin word </a:t>
            </a:r>
            <a:r>
              <a:rPr lang="en-US" i="1" dirty="0" err="1" smtClean="0"/>
              <a:t>noxa</a:t>
            </a:r>
            <a:r>
              <a:rPr lang="en-US" dirty="0" smtClean="0"/>
              <a:t>, meaning “hurt or injury.”</a:t>
            </a:r>
          </a:p>
          <a:p>
            <a:r>
              <a:rPr lang="en-US" u="sng" dirty="0" smtClean="0"/>
              <a:t>Question</a:t>
            </a:r>
            <a:r>
              <a:rPr lang="en-US" dirty="0" smtClean="0"/>
              <a:t>: How is the word “noxious” similar to “putrid?” How are they different?</a:t>
            </a:r>
            <a:endParaRPr lang="en-US" dirty="0"/>
          </a:p>
        </p:txBody>
      </p:sp>
      <p:pic>
        <p:nvPicPr>
          <p:cNvPr id="4" name="Picture 3"/>
          <p:cNvPicPr>
            <a:picLocks noChangeAspect="1"/>
          </p:cNvPicPr>
          <p:nvPr/>
        </p:nvPicPr>
        <p:blipFill>
          <a:blip r:embed="rId2"/>
          <a:stretch>
            <a:fillRect/>
          </a:stretch>
        </p:blipFill>
        <p:spPr>
          <a:xfrm>
            <a:off x="1421859" y="2140469"/>
            <a:ext cx="3227413" cy="4140217"/>
          </a:xfrm>
          <a:prstGeom prst="rect">
            <a:avLst/>
          </a:prstGeom>
        </p:spPr>
      </p:pic>
    </p:spTree>
    <p:extLst>
      <p:ext uri="{BB962C8B-B14F-4D97-AF65-F5344CB8AC3E}">
        <p14:creationId xmlns:p14="http://schemas.microsoft.com/office/powerpoint/2010/main" val="954968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pervade</a:t>
            </a:r>
            <a:endParaRPr lang="en-US" dirty="0"/>
          </a:p>
        </p:txBody>
      </p:sp>
      <p:sp>
        <p:nvSpPr>
          <p:cNvPr id="3" name="Content Placeholder 2"/>
          <p:cNvSpPr>
            <a:spLocks noGrp="1"/>
          </p:cNvSpPr>
          <p:nvPr>
            <p:ph idx="1"/>
          </p:nvPr>
        </p:nvSpPr>
        <p:spPr>
          <a:xfrm>
            <a:off x="1099888" y="2011680"/>
            <a:ext cx="5159244" cy="4206240"/>
          </a:xfrm>
        </p:spPr>
        <p:txBody>
          <a:bodyPr/>
          <a:lstStyle/>
          <a:p>
            <a:r>
              <a:rPr lang="en-US" dirty="0" smtClean="0"/>
              <a:t>“Pervade” comes from two Latin words – </a:t>
            </a:r>
            <a:r>
              <a:rPr lang="en-US" i="1" dirty="0" smtClean="0"/>
              <a:t>per</a:t>
            </a:r>
            <a:r>
              <a:rPr lang="en-US" dirty="0" smtClean="0"/>
              <a:t>, meaning “through,” and </a:t>
            </a:r>
            <a:r>
              <a:rPr lang="en-US" i="1" dirty="0" err="1" smtClean="0"/>
              <a:t>vadere</a:t>
            </a:r>
            <a:r>
              <a:rPr lang="en-US" dirty="0" smtClean="0"/>
              <a:t>, meaning “to go.”</a:t>
            </a:r>
          </a:p>
          <a:p>
            <a:r>
              <a:rPr lang="en-US" u="sng" dirty="0" smtClean="0"/>
              <a:t>Question: </a:t>
            </a:r>
            <a:r>
              <a:rPr lang="en-US" dirty="0" smtClean="0"/>
              <a:t>Describe an idea that is </a:t>
            </a:r>
            <a:r>
              <a:rPr lang="en-US" b="1" u="sng" dirty="0" smtClean="0"/>
              <a:t>pervasive</a:t>
            </a:r>
            <a:r>
              <a:rPr lang="en-US" dirty="0" smtClean="0"/>
              <a:t> in our culture.</a:t>
            </a:r>
            <a:endParaRPr lang="en-US" dirty="0"/>
          </a:p>
        </p:txBody>
      </p:sp>
      <p:pic>
        <p:nvPicPr>
          <p:cNvPr id="4" name="Picture 3"/>
          <p:cNvPicPr>
            <a:picLocks noChangeAspect="1"/>
          </p:cNvPicPr>
          <p:nvPr/>
        </p:nvPicPr>
        <p:blipFill>
          <a:blip r:embed="rId2"/>
          <a:stretch>
            <a:fillRect/>
          </a:stretch>
        </p:blipFill>
        <p:spPr>
          <a:xfrm>
            <a:off x="7690526" y="3116083"/>
            <a:ext cx="3927291" cy="1030914"/>
          </a:xfrm>
          <a:prstGeom prst="rect">
            <a:avLst/>
          </a:prstGeom>
        </p:spPr>
      </p:pic>
    </p:spTree>
    <p:extLst>
      <p:ext uri="{BB962C8B-B14F-4D97-AF65-F5344CB8AC3E}">
        <p14:creationId xmlns:p14="http://schemas.microsoft.com/office/powerpoint/2010/main" val="772597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surreal</a:t>
            </a:r>
            <a:endParaRPr lang="en-US" dirty="0"/>
          </a:p>
        </p:txBody>
      </p:sp>
      <p:sp>
        <p:nvSpPr>
          <p:cNvPr id="3" name="Content Placeholder 2"/>
          <p:cNvSpPr>
            <a:spLocks noGrp="1"/>
          </p:cNvSpPr>
          <p:nvPr>
            <p:ph idx="1"/>
          </p:nvPr>
        </p:nvSpPr>
        <p:spPr>
          <a:xfrm>
            <a:off x="6779471" y="2140469"/>
            <a:ext cx="5159244" cy="4206240"/>
          </a:xfrm>
        </p:spPr>
        <p:txBody>
          <a:bodyPr/>
          <a:lstStyle/>
          <a:p>
            <a:r>
              <a:rPr lang="en-US" dirty="0" smtClean="0"/>
              <a:t>The word “surreal” comes from French, </a:t>
            </a:r>
            <a:r>
              <a:rPr lang="fr-FR" dirty="0" err="1"/>
              <a:t>from</a:t>
            </a:r>
            <a:r>
              <a:rPr lang="fr-FR" dirty="0"/>
              <a:t> </a:t>
            </a:r>
            <a:r>
              <a:rPr lang="fr-FR" i="1" dirty="0" smtClean="0"/>
              <a:t>sur</a:t>
            </a:r>
            <a:r>
              <a:rPr lang="fr-FR" dirty="0" smtClean="0"/>
              <a:t>, </a:t>
            </a:r>
            <a:r>
              <a:rPr lang="fr-FR" dirty="0" err="1" smtClean="0"/>
              <a:t>meaning</a:t>
            </a:r>
            <a:r>
              <a:rPr lang="fr-FR" dirty="0" smtClean="0"/>
              <a:t> </a:t>
            </a:r>
            <a:r>
              <a:rPr lang="fr-FR" dirty="0"/>
              <a:t>"</a:t>
            </a:r>
            <a:r>
              <a:rPr lang="fr-FR" dirty="0" err="1"/>
              <a:t>beyond</a:t>
            </a:r>
            <a:r>
              <a:rPr lang="fr-FR" dirty="0"/>
              <a:t>" </a:t>
            </a:r>
            <a:r>
              <a:rPr lang="fr-FR" dirty="0" smtClean="0"/>
              <a:t>and </a:t>
            </a:r>
            <a:r>
              <a:rPr lang="fr-FR" i="1" dirty="0" smtClean="0"/>
              <a:t>réalisme</a:t>
            </a:r>
            <a:r>
              <a:rPr lang="fr-FR" dirty="0" smtClean="0"/>
              <a:t>, </a:t>
            </a:r>
            <a:r>
              <a:rPr lang="fr-FR" dirty="0" err="1" smtClean="0"/>
              <a:t>meaning</a:t>
            </a:r>
            <a:r>
              <a:rPr lang="fr-FR" dirty="0" smtClean="0"/>
              <a:t> </a:t>
            </a:r>
            <a:r>
              <a:rPr lang="fr-FR" dirty="0"/>
              <a:t>"</a:t>
            </a:r>
            <a:r>
              <a:rPr lang="fr-FR" dirty="0" err="1" smtClean="0"/>
              <a:t>realism</a:t>
            </a:r>
            <a:r>
              <a:rPr lang="fr-FR" dirty="0" smtClean="0"/>
              <a:t>." </a:t>
            </a:r>
            <a:r>
              <a:rPr lang="fr-FR" dirty="0" err="1" smtClean="0"/>
              <a:t>Surreal</a:t>
            </a:r>
            <a:r>
              <a:rPr lang="fr-FR" dirty="0" smtClean="0"/>
              <a:t>, </a:t>
            </a:r>
            <a:r>
              <a:rPr lang="fr-FR" dirty="0" err="1" smtClean="0"/>
              <a:t>then</a:t>
            </a:r>
            <a:r>
              <a:rPr lang="fr-FR" dirty="0" smtClean="0"/>
              <a:t>, </a:t>
            </a:r>
            <a:r>
              <a:rPr lang="fr-FR" dirty="0" err="1" smtClean="0"/>
              <a:t>means</a:t>
            </a:r>
            <a:r>
              <a:rPr lang="fr-FR" dirty="0" smtClean="0"/>
              <a:t> </a:t>
            </a:r>
            <a:r>
              <a:rPr lang="fr-FR" dirty="0" err="1" smtClean="0"/>
              <a:t>beyond</a:t>
            </a:r>
            <a:r>
              <a:rPr lang="fr-FR" dirty="0" smtClean="0"/>
              <a:t> reality.</a:t>
            </a:r>
          </a:p>
          <a:p>
            <a:r>
              <a:rPr lang="fr-FR" u="sng" dirty="0" smtClean="0"/>
              <a:t>Question:</a:t>
            </a:r>
            <a:r>
              <a:rPr lang="fr-FR" dirty="0" smtClean="0"/>
              <a:t> This </a:t>
            </a:r>
            <a:r>
              <a:rPr lang="fr-FR" dirty="0" err="1" smtClean="0"/>
              <a:t>word</a:t>
            </a:r>
            <a:r>
              <a:rPr lang="fr-FR" dirty="0" smtClean="0"/>
              <a:t> first came </a:t>
            </a:r>
            <a:r>
              <a:rPr lang="fr-FR" dirty="0" err="1" smtClean="0"/>
              <a:t>into</a:t>
            </a:r>
            <a:r>
              <a:rPr lang="fr-FR" dirty="0" smtClean="0"/>
              <a:t> </a:t>
            </a:r>
            <a:r>
              <a:rPr lang="fr-FR" dirty="0" err="1" smtClean="0"/>
              <a:t>being</a:t>
            </a:r>
            <a:r>
              <a:rPr lang="fr-FR" dirty="0" smtClean="0"/>
              <a:t> in 1927. </a:t>
            </a:r>
            <a:r>
              <a:rPr lang="fr-FR" dirty="0" err="1" smtClean="0"/>
              <a:t>We</a:t>
            </a:r>
            <a:r>
              <a:rPr lang="fr-FR" dirty="0" smtClean="0"/>
              <a:t> </a:t>
            </a:r>
            <a:r>
              <a:rPr lang="fr-FR" dirty="0" err="1" smtClean="0"/>
              <a:t>often</a:t>
            </a:r>
            <a:r>
              <a:rPr lang="fr-FR" dirty="0" smtClean="0"/>
              <a:t> </a:t>
            </a:r>
            <a:r>
              <a:rPr lang="fr-FR" dirty="0" err="1" smtClean="0"/>
              <a:t>invent</a:t>
            </a:r>
            <a:r>
              <a:rPr lang="fr-FR" dirty="0" smtClean="0"/>
              <a:t> </a:t>
            </a:r>
            <a:r>
              <a:rPr lang="fr-FR" dirty="0" err="1" smtClean="0"/>
              <a:t>words</a:t>
            </a:r>
            <a:r>
              <a:rPr lang="fr-FR" dirty="0" smtClean="0"/>
              <a:t> as </a:t>
            </a:r>
            <a:r>
              <a:rPr lang="fr-FR" dirty="0" err="1" smtClean="0"/>
              <a:t>we</a:t>
            </a:r>
            <a:r>
              <a:rPr lang="fr-FR" dirty="0" smtClean="0"/>
              <a:t> </a:t>
            </a:r>
            <a:r>
              <a:rPr lang="fr-FR" dirty="0" err="1" smtClean="0"/>
              <a:t>need</a:t>
            </a:r>
            <a:r>
              <a:rPr lang="fr-FR" dirty="0" smtClean="0"/>
              <a:t> </a:t>
            </a:r>
            <a:r>
              <a:rPr lang="fr-FR" dirty="0" err="1" smtClean="0"/>
              <a:t>them</a:t>
            </a:r>
            <a:r>
              <a:rPr lang="fr-FR" dirty="0" smtClean="0"/>
              <a:t>. </a:t>
            </a:r>
            <a:r>
              <a:rPr lang="fr-FR" dirty="0" err="1" smtClean="0"/>
              <a:t>Why</a:t>
            </a:r>
            <a:r>
              <a:rPr lang="fr-FR" dirty="0" smtClean="0"/>
              <a:t> </a:t>
            </a:r>
            <a:r>
              <a:rPr lang="fr-FR" dirty="0" err="1" smtClean="0"/>
              <a:t>might</a:t>
            </a:r>
            <a:r>
              <a:rPr lang="fr-FR" dirty="0" smtClean="0"/>
              <a:t> </a:t>
            </a:r>
            <a:r>
              <a:rPr lang="fr-FR" dirty="0" err="1" smtClean="0"/>
              <a:t>we</a:t>
            </a:r>
            <a:r>
              <a:rPr lang="fr-FR" dirty="0" smtClean="0"/>
              <a:t> have </a:t>
            </a:r>
            <a:r>
              <a:rPr lang="fr-FR" dirty="0" err="1" smtClean="0"/>
              <a:t>needed</a:t>
            </a:r>
            <a:r>
              <a:rPr lang="fr-FR" dirty="0" smtClean="0"/>
              <a:t> the </a:t>
            </a:r>
            <a:r>
              <a:rPr lang="fr-FR" dirty="0" err="1" smtClean="0"/>
              <a:t>word</a:t>
            </a:r>
            <a:r>
              <a:rPr lang="fr-FR" dirty="0" smtClean="0"/>
              <a:t> </a:t>
            </a:r>
            <a:r>
              <a:rPr lang="fr-FR" b="1" u="sng" dirty="0" err="1" smtClean="0"/>
              <a:t>surreal</a:t>
            </a:r>
            <a:r>
              <a:rPr lang="fr-FR" dirty="0" smtClean="0"/>
              <a:t> in 1927, in </a:t>
            </a:r>
            <a:r>
              <a:rPr lang="fr-FR" dirty="0" err="1" smtClean="0"/>
              <a:t>particular</a:t>
            </a:r>
            <a:r>
              <a:rPr lang="fr-FR" dirty="0" smtClean="0"/>
              <a:t>?</a:t>
            </a:r>
            <a:endParaRPr lang="en-US" u="sng" dirty="0"/>
          </a:p>
        </p:txBody>
      </p:sp>
      <p:pic>
        <p:nvPicPr>
          <p:cNvPr id="4" name="Picture 3"/>
          <p:cNvPicPr>
            <a:picLocks noChangeAspect="1"/>
          </p:cNvPicPr>
          <p:nvPr/>
        </p:nvPicPr>
        <p:blipFill>
          <a:blip r:embed="rId2"/>
          <a:stretch>
            <a:fillRect/>
          </a:stretch>
        </p:blipFill>
        <p:spPr>
          <a:xfrm>
            <a:off x="1934045" y="2140469"/>
            <a:ext cx="3359173" cy="4481532"/>
          </a:xfrm>
          <a:prstGeom prst="rect">
            <a:avLst/>
          </a:prstGeom>
        </p:spPr>
      </p:pic>
    </p:spTree>
    <p:extLst>
      <p:ext uri="{BB962C8B-B14F-4D97-AF65-F5344CB8AC3E}">
        <p14:creationId xmlns:p14="http://schemas.microsoft.com/office/powerpoint/2010/main" val="870370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wrack</a:t>
            </a:r>
            <a:endParaRPr lang="en-US" dirty="0"/>
          </a:p>
        </p:txBody>
      </p:sp>
      <p:sp>
        <p:nvSpPr>
          <p:cNvPr id="3" name="Content Placeholder 2"/>
          <p:cNvSpPr>
            <a:spLocks noGrp="1"/>
          </p:cNvSpPr>
          <p:nvPr>
            <p:ph idx="1"/>
          </p:nvPr>
        </p:nvSpPr>
        <p:spPr>
          <a:xfrm>
            <a:off x="1099888" y="2011680"/>
            <a:ext cx="5159244" cy="4206240"/>
          </a:xfrm>
        </p:spPr>
        <p:txBody>
          <a:bodyPr/>
          <a:lstStyle/>
          <a:p>
            <a:r>
              <a:rPr lang="en-US" dirty="0" smtClean="0"/>
              <a:t>This word comes from the Old English </a:t>
            </a:r>
            <a:r>
              <a:rPr lang="en-US" i="1" dirty="0" err="1" smtClean="0"/>
              <a:t>wrecan</a:t>
            </a:r>
            <a:r>
              <a:rPr lang="en-US" dirty="0" smtClean="0"/>
              <a:t>, meaning “disaster.”</a:t>
            </a:r>
          </a:p>
          <a:p>
            <a:r>
              <a:rPr lang="en-US" u="sng" dirty="0" smtClean="0"/>
              <a:t>Question:</a:t>
            </a:r>
            <a:r>
              <a:rPr lang="en-US" dirty="0" smtClean="0"/>
              <a:t> What does “nerve-wracking” literally mean?</a:t>
            </a:r>
            <a:endParaRPr lang="en-US" u="sng" dirty="0"/>
          </a:p>
        </p:txBody>
      </p:sp>
      <p:pic>
        <p:nvPicPr>
          <p:cNvPr id="4" name="Picture 3"/>
          <p:cNvPicPr>
            <a:picLocks noChangeAspect="1"/>
          </p:cNvPicPr>
          <p:nvPr/>
        </p:nvPicPr>
        <p:blipFill>
          <a:blip r:embed="rId2"/>
          <a:stretch>
            <a:fillRect/>
          </a:stretch>
        </p:blipFill>
        <p:spPr>
          <a:xfrm>
            <a:off x="7552158" y="2582348"/>
            <a:ext cx="3911447" cy="2929810"/>
          </a:xfrm>
          <a:prstGeom prst="rect">
            <a:avLst/>
          </a:prstGeom>
        </p:spPr>
      </p:pic>
    </p:spTree>
    <p:extLst>
      <p:ext uri="{BB962C8B-B14F-4D97-AF65-F5344CB8AC3E}">
        <p14:creationId xmlns:p14="http://schemas.microsoft.com/office/powerpoint/2010/main" val="73641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copse</a:t>
            </a:r>
            <a:endParaRPr lang="en-US" dirty="0"/>
          </a:p>
        </p:txBody>
      </p:sp>
      <p:sp>
        <p:nvSpPr>
          <p:cNvPr id="3" name="Content Placeholder 2"/>
          <p:cNvSpPr>
            <a:spLocks noGrp="1"/>
          </p:cNvSpPr>
          <p:nvPr>
            <p:ph idx="1"/>
          </p:nvPr>
        </p:nvSpPr>
        <p:spPr>
          <a:xfrm>
            <a:off x="6779471" y="2140469"/>
            <a:ext cx="5159244" cy="4206240"/>
          </a:xfrm>
        </p:spPr>
        <p:txBody>
          <a:bodyPr>
            <a:normAutofit lnSpcReduction="10000"/>
          </a:bodyPr>
          <a:lstStyle/>
          <a:p>
            <a:r>
              <a:rPr lang="en-US" dirty="0" smtClean="0"/>
              <a:t>The word “copse” came to us from the French </a:t>
            </a:r>
            <a:r>
              <a:rPr lang="en-US" i="1" dirty="0" err="1" smtClean="0"/>
              <a:t>coupeiz</a:t>
            </a:r>
            <a:r>
              <a:rPr lang="en-US" dirty="0" smtClean="0"/>
              <a:t>, which meant a “cut-over forest.”</a:t>
            </a:r>
          </a:p>
          <a:p>
            <a:r>
              <a:rPr lang="en-US" dirty="0" smtClean="0"/>
              <a:t>Choose two of these words, and explain how a “copse” is similar to and different from them:</a:t>
            </a:r>
          </a:p>
          <a:p>
            <a:pPr lvl="1"/>
            <a:r>
              <a:rPr lang="en-US" dirty="0" smtClean="0"/>
              <a:t>Thicket</a:t>
            </a:r>
          </a:p>
          <a:p>
            <a:pPr lvl="1"/>
            <a:r>
              <a:rPr lang="en-US" dirty="0" smtClean="0"/>
              <a:t>Grove</a:t>
            </a:r>
          </a:p>
          <a:p>
            <a:pPr lvl="1"/>
            <a:r>
              <a:rPr lang="en-US" dirty="0" smtClean="0"/>
              <a:t>Forest</a:t>
            </a:r>
          </a:p>
          <a:p>
            <a:pPr lvl="1"/>
            <a:r>
              <a:rPr lang="en-US" dirty="0" smtClean="0"/>
              <a:t>Woods</a:t>
            </a:r>
          </a:p>
          <a:p>
            <a:pPr lvl="1"/>
            <a:r>
              <a:rPr lang="en-US" dirty="0" smtClean="0"/>
              <a:t>Timberland</a:t>
            </a:r>
          </a:p>
          <a:p>
            <a:pPr lvl="1"/>
            <a:r>
              <a:rPr lang="en-US" dirty="0" smtClean="0"/>
              <a:t>Jungle</a:t>
            </a:r>
          </a:p>
          <a:p>
            <a:pPr lvl="1"/>
            <a:r>
              <a:rPr lang="en-US" dirty="0" smtClean="0"/>
              <a:t>Orchard</a:t>
            </a:r>
            <a:endParaRPr lang="en-US" dirty="0"/>
          </a:p>
        </p:txBody>
      </p:sp>
      <p:pic>
        <p:nvPicPr>
          <p:cNvPr id="4" name="Picture 3"/>
          <p:cNvPicPr>
            <a:picLocks noChangeAspect="1"/>
          </p:cNvPicPr>
          <p:nvPr/>
        </p:nvPicPr>
        <p:blipFill>
          <a:blip r:embed="rId2"/>
          <a:stretch>
            <a:fillRect/>
          </a:stretch>
        </p:blipFill>
        <p:spPr>
          <a:xfrm>
            <a:off x="594842" y="2234618"/>
            <a:ext cx="4737011" cy="3534539"/>
          </a:xfrm>
          <a:prstGeom prst="rect">
            <a:avLst/>
          </a:prstGeom>
        </p:spPr>
      </p:pic>
    </p:spTree>
    <p:extLst>
      <p:ext uri="{BB962C8B-B14F-4D97-AF65-F5344CB8AC3E}">
        <p14:creationId xmlns:p14="http://schemas.microsoft.com/office/powerpoint/2010/main" val="155227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meticulous</a:t>
            </a:r>
            <a:endParaRPr lang="en-US" dirty="0"/>
          </a:p>
        </p:txBody>
      </p:sp>
      <p:sp>
        <p:nvSpPr>
          <p:cNvPr id="3" name="Content Placeholder 2"/>
          <p:cNvSpPr>
            <a:spLocks noGrp="1"/>
          </p:cNvSpPr>
          <p:nvPr>
            <p:ph idx="1"/>
          </p:nvPr>
        </p:nvSpPr>
        <p:spPr>
          <a:xfrm>
            <a:off x="1099888" y="2011680"/>
            <a:ext cx="5159244" cy="4206240"/>
          </a:xfrm>
        </p:spPr>
        <p:txBody>
          <a:bodyPr/>
          <a:lstStyle/>
          <a:p>
            <a:r>
              <a:rPr lang="en-US" dirty="0" smtClean="0"/>
              <a:t>“Meticulous” comes from Latin </a:t>
            </a:r>
            <a:r>
              <a:rPr lang="en-US" i="1" dirty="0" err="1" smtClean="0"/>
              <a:t>metus</a:t>
            </a:r>
            <a:r>
              <a:rPr lang="en-US" dirty="0" smtClean="0"/>
              <a:t>, meaning “fear” – someone who is “meticulous,” then, is “full of fear.”</a:t>
            </a:r>
          </a:p>
          <a:p>
            <a:r>
              <a:rPr lang="en-US" u="sng" dirty="0" smtClean="0"/>
              <a:t>Question</a:t>
            </a:r>
            <a:r>
              <a:rPr lang="en-US" dirty="0" smtClean="0"/>
              <a:t>: Explain the relationship between the root and its derivative.</a:t>
            </a:r>
          </a:p>
          <a:p>
            <a:r>
              <a:rPr lang="en-US" u="sng" dirty="0" smtClean="0"/>
              <a:t>Question</a:t>
            </a:r>
            <a:r>
              <a:rPr lang="en-US" dirty="0" smtClean="0"/>
              <a:t>: Explain the trend of the use of the word over time:</a:t>
            </a:r>
            <a:endParaRPr lang="en-US" u="sng" dirty="0"/>
          </a:p>
        </p:txBody>
      </p:sp>
      <p:pic>
        <p:nvPicPr>
          <p:cNvPr id="4" name="Picture 3"/>
          <p:cNvPicPr>
            <a:picLocks noChangeAspect="1"/>
          </p:cNvPicPr>
          <p:nvPr/>
        </p:nvPicPr>
        <p:blipFill>
          <a:blip r:embed="rId2"/>
          <a:stretch>
            <a:fillRect/>
          </a:stretch>
        </p:blipFill>
        <p:spPr>
          <a:xfrm>
            <a:off x="660085" y="4614930"/>
            <a:ext cx="6038850" cy="1981200"/>
          </a:xfrm>
          <a:prstGeom prst="rect">
            <a:avLst/>
          </a:prstGeom>
        </p:spPr>
      </p:pic>
      <p:pic>
        <p:nvPicPr>
          <p:cNvPr id="5" name="Picture 4"/>
          <p:cNvPicPr>
            <a:picLocks noChangeAspect="1"/>
          </p:cNvPicPr>
          <p:nvPr/>
        </p:nvPicPr>
        <p:blipFill>
          <a:blip r:embed="rId3"/>
          <a:stretch>
            <a:fillRect/>
          </a:stretch>
        </p:blipFill>
        <p:spPr>
          <a:xfrm>
            <a:off x="7646656" y="2720018"/>
            <a:ext cx="4176485" cy="2779261"/>
          </a:xfrm>
          <a:prstGeom prst="rect">
            <a:avLst/>
          </a:prstGeom>
        </p:spPr>
      </p:pic>
    </p:spTree>
    <p:extLst>
      <p:ext uri="{BB962C8B-B14F-4D97-AF65-F5344CB8AC3E}">
        <p14:creationId xmlns:p14="http://schemas.microsoft.com/office/powerpoint/2010/main" val="1266623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proximity</a:t>
            </a:r>
            <a:endParaRPr lang="en-US" dirty="0"/>
          </a:p>
        </p:txBody>
      </p:sp>
      <p:sp>
        <p:nvSpPr>
          <p:cNvPr id="3" name="Content Placeholder 2"/>
          <p:cNvSpPr>
            <a:spLocks noGrp="1"/>
          </p:cNvSpPr>
          <p:nvPr>
            <p:ph idx="1"/>
          </p:nvPr>
        </p:nvSpPr>
        <p:spPr>
          <a:xfrm>
            <a:off x="6779471" y="2140469"/>
            <a:ext cx="5159244" cy="4206240"/>
          </a:xfrm>
        </p:spPr>
        <p:txBody>
          <a:bodyPr/>
          <a:lstStyle/>
          <a:p>
            <a:r>
              <a:rPr lang="en-US" dirty="0" smtClean="0"/>
              <a:t>We get “proximity” from the Latin word </a:t>
            </a:r>
            <a:r>
              <a:rPr lang="en-US" i="1" dirty="0" err="1" smtClean="0"/>
              <a:t>proximus</a:t>
            </a:r>
            <a:r>
              <a:rPr lang="en-US" dirty="0" smtClean="0"/>
              <a:t>, meaning “nearest.”</a:t>
            </a:r>
          </a:p>
          <a:p>
            <a:r>
              <a:rPr lang="en-US" dirty="0" smtClean="0"/>
              <a:t>There is a star called </a:t>
            </a:r>
            <a:r>
              <a:rPr lang="en-US" dirty="0" err="1" smtClean="0"/>
              <a:t>Proxima</a:t>
            </a:r>
            <a:r>
              <a:rPr lang="en-US" dirty="0" smtClean="0"/>
              <a:t> Centauri that is about 4 light-years away, and which scientists hypothesize could support life in its solar system.</a:t>
            </a:r>
          </a:p>
          <a:p>
            <a:r>
              <a:rPr lang="en-US" u="sng" dirty="0" smtClean="0"/>
              <a:t>Question</a:t>
            </a:r>
            <a:r>
              <a:rPr lang="en-US" dirty="0" smtClean="0"/>
              <a:t>: Explain what the word “approximate” means, using the definition of </a:t>
            </a:r>
            <a:r>
              <a:rPr lang="en-US" i="1" dirty="0" err="1" smtClean="0"/>
              <a:t>proximus</a:t>
            </a:r>
            <a:r>
              <a:rPr lang="en-US" dirty="0" smtClean="0"/>
              <a:t>.</a:t>
            </a:r>
            <a:endParaRPr lang="en-US" u="sng" dirty="0"/>
          </a:p>
        </p:txBody>
      </p:sp>
      <p:pic>
        <p:nvPicPr>
          <p:cNvPr id="4" name="Picture 3"/>
          <p:cNvPicPr>
            <a:picLocks noChangeAspect="1"/>
          </p:cNvPicPr>
          <p:nvPr/>
        </p:nvPicPr>
        <p:blipFill>
          <a:blip r:embed="rId2"/>
          <a:stretch>
            <a:fillRect/>
          </a:stretch>
        </p:blipFill>
        <p:spPr>
          <a:xfrm>
            <a:off x="812576" y="2304111"/>
            <a:ext cx="4981843" cy="2989106"/>
          </a:xfrm>
          <a:prstGeom prst="rect">
            <a:avLst/>
          </a:prstGeom>
        </p:spPr>
      </p:pic>
    </p:spTree>
    <p:extLst>
      <p:ext uri="{BB962C8B-B14F-4D97-AF65-F5344CB8AC3E}">
        <p14:creationId xmlns:p14="http://schemas.microsoft.com/office/powerpoint/2010/main" val="1821604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rendezvous</a:t>
            </a:r>
            <a:endParaRPr lang="en-US" dirty="0"/>
          </a:p>
        </p:txBody>
      </p:sp>
      <p:sp>
        <p:nvSpPr>
          <p:cNvPr id="3" name="Content Placeholder 2"/>
          <p:cNvSpPr>
            <a:spLocks noGrp="1"/>
          </p:cNvSpPr>
          <p:nvPr>
            <p:ph idx="1"/>
          </p:nvPr>
        </p:nvSpPr>
        <p:spPr>
          <a:xfrm>
            <a:off x="1099888" y="2011680"/>
            <a:ext cx="5159244" cy="4206240"/>
          </a:xfrm>
        </p:spPr>
        <p:txBody>
          <a:bodyPr/>
          <a:lstStyle/>
          <a:p>
            <a:r>
              <a:rPr lang="en-US" dirty="0" smtClean="0"/>
              <a:t>This word comes to us from two French words – </a:t>
            </a:r>
            <a:r>
              <a:rPr lang="en-US" i="1" dirty="0" err="1" smtClean="0"/>
              <a:t>rendez</a:t>
            </a:r>
            <a:r>
              <a:rPr lang="en-US" dirty="0" smtClean="0"/>
              <a:t>, “to present,” and </a:t>
            </a:r>
            <a:r>
              <a:rPr lang="en-US" i="1" dirty="0" err="1" smtClean="0"/>
              <a:t>vous</a:t>
            </a:r>
            <a:r>
              <a:rPr lang="en-US" dirty="0" smtClean="0"/>
              <a:t>, meaning “yourself.”</a:t>
            </a:r>
          </a:p>
          <a:p>
            <a:r>
              <a:rPr lang="en-US" dirty="0" smtClean="0"/>
              <a:t>This was originally a military term, used to tell troops when and where to meet.</a:t>
            </a:r>
          </a:p>
          <a:p>
            <a:r>
              <a:rPr lang="en-US" dirty="0" smtClean="0"/>
              <a:t>Today, “rendezvous” often has the connotation of a </a:t>
            </a:r>
            <a:r>
              <a:rPr lang="en-US" i="1" dirty="0" smtClean="0"/>
              <a:t>romantic</a:t>
            </a:r>
            <a:r>
              <a:rPr lang="en-US" dirty="0" smtClean="0"/>
              <a:t> meeting.</a:t>
            </a:r>
          </a:p>
          <a:p>
            <a:r>
              <a:rPr lang="en-US" u="sng" dirty="0" smtClean="0"/>
              <a:t>Question</a:t>
            </a:r>
            <a:r>
              <a:rPr lang="en-US" dirty="0" smtClean="0"/>
              <a:t>: With whom would you most like to have a rendezvous?</a:t>
            </a:r>
            <a:endParaRPr lang="en-US" u="sng" dirty="0"/>
          </a:p>
        </p:txBody>
      </p:sp>
      <p:pic>
        <p:nvPicPr>
          <p:cNvPr id="4" name="Picture 3"/>
          <p:cNvPicPr>
            <a:picLocks noChangeAspect="1"/>
          </p:cNvPicPr>
          <p:nvPr/>
        </p:nvPicPr>
        <p:blipFill>
          <a:blip r:embed="rId2"/>
          <a:stretch>
            <a:fillRect/>
          </a:stretch>
        </p:blipFill>
        <p:spPr>
          <a:xfrm>
            <a:off x="6557287" y="2466572"/>
            <a:ext cx="5369354" cy="2337248"/>
          </a:xfrm>
          <a:prstGeom prst="rect">
            <a:avLst/>
          </a:prstGeom>
        </p:spPr>
      </p:pic>
    </p:spTree>
    <p:extLst>
      <p:ext uri="{BB962C8B-B14F-4D97-AF65-F5344CB8AC3E}">
        <p14:creationId xmlns:p14="http://schemas.microsoft.com/office/powerpoint/2010/main" val="669972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wily</a:t>
            </a:r>
            <a:endParaRPr lang="en-US" dirty="0"/>
          </a:p>
        </p:txBody>
      </p:sp>
      <p:sp>
        <p:nvSpPr>
          <p:cNvPr id="3" name="Content Placeholder 2"/>
          <p:cNvSpPr>
            <a:spLocks noGrp="1"/>
          </p:cNvSpPr>
          <p:nvPr>
            <p:ph idx="1"/>
          </p:nvPr>
        </p:nvSpPr>
        <p:spPr>
          <a:xfrm>
            <a:off x="6779471" y="2140469"/>
            <a:ext cx="5159244" cy="4206240"/>
          </a:xfrm>
        </p:spPr>
        <p:txBody>
          <a:bodyPr/>
          <a:lstStyle/>
          <a:p>
            <a:r>
              <a:rPr lang="en-US" dirty="0" smtClean="0"/>
              <a:t>“Wily” may be related to the Old English word </a:t>
            </a:r>
            <a:r>
              <a:rPr lang="en-US" i="1" dirty="0" err="1" smtClean="0"/>
              <a:t>wicca</a:t>
            </a:r>
            <a:r>
              <a:rPr lang="en-US" dirty="0" smtClean="0"/>
              <a:t>, meaning “wizard” – a person who can play tricks.</a:t>
            </a:r>
          </a:p>
          <a:p>
            <a:r>
              <a:rPr lang="en-US" u="sng" dirty="0" smtClean="0"/>
              <a:t>Question</a:t>
            </a:r>
            <a:r>
              <a:rPr lang="en-US" dirty="0" smtClean="0"/>
              <a:t>: Draw a line on your page that looks like this:</a:t>
            </a:r>
          </a:p>
          <a:p>
            <a:endParaRPr lang="en-US" u="sng" dirty="0"/>
          </a:p>
          <a:p>
            <a:pPr marL="0" indent="0">
              <a:buNone/>
            </a:pPr>
            <a:endParaRPr lang="en-US" u="sng" dirty="0" smtClean="0"/>
          </a:p>
          <a:p>
            <a:pPr marL="0" indent="0">
              <a:buNone/>
            </a:pPr>
            <a:r>
              <a:rPr lang="en-US" dirty="0" smtClean="0"/>
              <a:t>Arrange these characters in the order that you think best: </a:t>
            </a:r>
            <a:r>
              <a:rPr lang="en-US" dirty="0" err="1" smtClean="0"/>
              <a:t>Katniss</a:t>
            </a:r>
            <a:r>
              <a:rPr lang="en-US" dirty="0" smtClean="0"/>
              <a:t>, </a:t>
            </a:r>
            <a:r>
              <a:rPr lang="en-US" dirty="0" err="1" smtClean="0"/>
              <a:t>Peeta</a:t>
            </a:r>
            <a:r>
              <a:rPr lang="en-US" dirty="0" smtClean="0"/>
              <a:t>, Gale, Prim, Rue, Cato, Glimmer, </a:t>
            </a:r>
            <a:r>
              <a:rPr lang="en-US" dirty="0" err="1" smtClean="0"/>
              <a:t>Foxface</a:t>
            </a:r>
            <a:r>
              <a:rPr lang="en-US" dirty="0" smtClean="0"/>
              <a:t>, </a:t>
            </a:r>
            <a:r>
              <a:rPr lang="en-US" dirty="0" err="1" smtClean="0"/>
              <a:t>Haymitch</a:t>
            </a:r>
            <a:r>
              <a:rPr lang="en-US" dirty="0" smtClean="0"/>
              <a:t>, Effie, President Snow</a:t>
            </a:r>
            <a:endParaRPr lang="en-US" dirty="0"/>
          </a:p>
        </p:txBody>
      </p:sp>
      <p:cxnSp>
        <p:nvCxnSpPr>
          <p:cNvPr id="5" name="Straight Arrow Connector 4"/>
          <p:cNvCxnSpPr/>
          <p:nvPr/>
        </p:nvCxnSpPr>
        <p:spPr>
          <a:xfrm flipV="1">
            <a:off x="6993228" y="4610639"/>
            <a:ext cx="4546242" cy="12879"/>
          </a:xfrm>
          <a:prstGeom prst="straightConnector1">
            <a:avLst/>
          </a:prstGeom>
          <a:ln w="76200">
            <a:headEnd type="triangle"/>
            <a:tailEnd type="triangle"/>
          </a:ln>
        </p:spPr>
        <p:style>
          <a:lnRef idx="3">
            <a:schemeClr val="dk1"/>
          </a:lnRef>
          <a:fillRef idx="0">
            <a:schemeClr val="dk1"/>
          </a:fillRef>
          <a:effectRef idx="2">
            <a:schemeClr val="dk1"/>
          </a:effectRef>
          <a:fontRef idx="minor">
            <a:schemeClr val="tx1"/>
          </a:fontRef>
        </p:style>
      </p:cxnSp>
      <p:sp>
        <p:nvSpPr>
          <p:cNvPr id="6" name="TextBox 5"/>
          <p:cNvSpPr txBox="1"/>
          <p:nvPr/>
        </p:nvSpPr>
        <p:spPr>
          <a:xfrm>
            <a:off x="6877318" y="4078440"/>
            <a:ext cx="1429555" cy="369332"/>
          </a:xfrm>
          <a:prstGeom prst="rect">
            <a:avLst/>
          </a:prstGeom>
          <a:noFill/>
        </p:spPr>
        <p:txBody>
          <a:bodyPr wrap="square" rtlCol="0">
            <a:spAutoFit/>
          </a:bodyPr>
          <a:lstStyle/>
          <a:p>
            <a:r>
              <a:rPr lang="en-US" b="1" dirty="0" smtClean="0"/>
              <a:t>Least Wily</a:t>
            </a:r>
            <a:endParaRPr lang="en-US" b="1" dirty="0"/>
          </a:p>
        </p:txBody>
      </p:sp>
      <p:sp>
        <p:nvSpPr>
          <p:cNvPr id="7" name="TextBox 6"/>
          <p:cNvSpPr txBox="1"/>
          <p:nvPr/>
        </p:nvSpPr>
        <p:spPr>
          <a:xfrm>
            <a:off x="10586433" y="4078440"/>
            <a:ext cx="1352282" cy="369332"/>
          </a:xfrm>
          <a:prstGeom prst="rect">
            <a:avLst/>
          </a:prstGeom>
          <a:noFill/>
        </p:spPr>
        <p:txBody>
          <a:bodyPr wrap="square" rtlCol="0">
            <a:spAutoFit/>
          </a:bodyPr>
          <a:lstStyle/>
          <a:p>
            <a:r>
              <a:rPr lang="en-US" b="1" dirty="0" smtClean="0"/>
              <a:t>Most Wily</a:t>
            </a:r>
            <a:endParaRPr lang="en-US" b="1" dirty="0"/>
          </a:p>
        </p:txBody>
      </p:sp>
      <p:pic>
        <p:nvPicPr>
          <p:cNvPr id="4" name="Picture 3"/>
          <p:cNvPicPr>
            <a:picLocks noChangeAspect="1"/>
          </p:cNvPicPr>
          <p:nvPr/>
        </p:nvPicPr>
        <p:blipFill>
          <a:blip r:embed="rId2"/>
          <a:stretch>
            <a:fillRect/>
          </a:stretch>
        </p:blipFill>
        <p:spPr>
          <a:xfrm>
            <a:off x="818546" y="2230590"/>
            <a:ext cx="4938310" cy="3698966"/>
          </a:xfrm>
          <a:prstGeom prst="rect">
            <a:avLst/>
          </a:prstGeom>
        </p:spPr>
      </p:pic>
    </p:spTree>
    <p:extLst>
      <p:ext uri="{BB962C8B-B14F-4D97-AF65-F5344CB8AC3E}">
        <p14:creationId xmlns:p14="http://schemas.microsoft.com/office/powerpoint/2010/main" val="2269440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acrid</a:t>
            </a:r>
            <a:endParaRPr lang="en-US" dirty="0"/>
          </a:p>
        </p:txBody>
      </p:sp>
      <p:sp>
        <p:nvSpPr>
          <p:cNvPr id="3" name="Content Placeholder 2"/>
          <p:cNvSpPr>
            <a:spLocks noGrp="1"/>
          </p:cNvSpPr>
          <p:nvPr>
            <p:ph idx="1"/>
          </p:nvPr>
        </p:nvSpPr>
        <p:spPr>
          <a:xfrm>
            <a:off x="1099888" y="2011679"/>
            <a:ext cx="5159244" cy="4608061"/>
          </a:xfrm>
        </p:spPr>
        <p:txBody>
          <a:bodyPr>
            <a:normAutofit fontScale="92500" lnSpcReduction="20000"/>
          </a:bodyPr>
          <a:lstStyle/>
          <a:p>
            <a:r>
              <a:rPr lang="en-US" dirty="0" smtClean="0"/>
              <a:t>Here are some of the possible roots of “acrid”:</a:t>
            </a:r>
          </a:p>
          <a:p>
            <a:pPr lvl="1"/>
            <a:r>
              <a:rPr lang="en-US" dirty="0" smtClean="0"/>
              <a:t>Latin – </a:t>
            </a:r>
            <a:r>
              <a:rPr lang="en-US" i="1" dirty="0" err="1" smtClean="0"/>
              <a:t>acer</a:t>
            </a:r>
            <a:r>
              <a:rPr lang="en-US" dirty="0"/>
              <a:t> - "sharp, pungent, bitter, eager, </a:t>
            </a:r>
            <a:r>
              <a:rPr lang="en-US" dirty="0" smtClean="0"/>
              <a:t>fierce”</a:t>
            </a:r>
          </a:p>
          <a:p>
            <a:pPr lvl="1"/>
            <a:r>
              <a:rPr lang="en-US" dirty="0" smtClean="0"/>
              <a:t>Greek – </a:t>
            </a:r>
            <a:r>
              <a:rPr lang="en-US" i="1" dirty="0" err="1" smtClean="0"/>
              <a:t>akis</a:t>
            </a:r>
            <a:r>
              <a:rPr lang="en-US" dirty="0"/>
              <a:t> - "sharp </a:t>
            </a:r>
            <a:r>
              <a:rPr lang="en-US" dirty="0" smtClean="0"/>
              <a:t>point”</a:t>
            </a:r>
          </a:p>
          <a:p>
            <a:pPr lvl="1"/>
            <a:r>
              <a:rPr lang="en-US" dirty="0" smtClean="0"/>
              <a:t>Greek – </a:t>
            </a:r>
            <a:r>
              <a:rPr lang="en-US" i="1" dirty="0" err="1" smtClean="0"/>
              <a:t>akantha</a:t>
            </a:r>
            <a:r>
              <a:rPr lang="en-US" dirty="0" smtClean="0"/>
              <a:t> – “thorn”</a:t>
            </a:r>
          </a:p>
          <a:p>
            <a:pPr lvl="1"/>
            <a:r>
              <a:rPr lang="en-US" dirty="0" smtClean="0"/>
              <a:t>Greek – </a:t>
            </a:r>
            <a:r>
              <a:rPr lang="en-US" i="1" dirty="0" smtClean="0"/>
              <a:t>acme</a:t>
            </a:r>
            <a:r>
              <a:rPr lang="en-US" dirty="0" smtClean="0"/>
              <a:t> – “summit, highest point”</a:t>
            </a:r>
          </a:p>
          <a:p>
            <a:pPr lvl="1"/>
            <a:r>
              <a:rPr lang="en-US" dirty="0" smtClean="0"/>
              <a:t>Sanskrit – </a:t>
            </a:r>
            <a:r>
              <a:rPr lang="en-US" i="1" dirty="0" err="1" smtClean="0"/>
              <a:t>acri</a:t>
            </a:r>
            <a:r>
              <a:rPr lang="en-US" dirty="0" smtClean="0"/>
              <a:t> – “corner, edge”</a:t>
            </a:r>
          </a:p>
          <a:p>
            <a:pPr lvl="1"/>
            <a:r>
              <a:rPr lang="en-US" dirty="0" smtClean="0"/>
              <a:t>Lithuanian – </a:t>
            </a:r>
            <a:r>
              <a:rPr lang="en-US" i="1" dirty="0" err="1" smtClean="0"/>
              <a:t>akstis</a:t>
            </a:r>
            <a:r>
              <a:rPr lang="en-US" dirty="0" smtClean="0"/>
              <a:t> – sharp stick</a:t>
            </a:r>
          </a:p>
          <a:p>
            <a:pPr lvl="1"/>
            <a:r>
              <a:rPr lang="en-US" dirty="0" smtClean="0"/>
              <a:t>Welsh – </a:t>
            </a:r>
            <a:r>
              <a:rPr lang="en-US" i="1" dirty="0" err="1" smtClean="0"/>
              <a:t>ochr</a:t>
            </a:r>
            <a:r>
              <a:rPr lang="en-US" dirty="0" smtClean="0"/>
              <a:t> – “edge, corner, border”</a:t>
            </a:r>
          </a:p>
          <a:p>
            <a:pPr lvl="1"/>
            <a:r>
              <a:rPr lang="en-US" dirty="0" smtClean="0"/>
              <a:t>Old English – </a:t>
            </a:r>
            <a:r>
              <a:rPr lang="en-US" i="1" dirty="0" err="1" smtClean="0"/>
              <a:t>ecg</a:t>
            </a:r>
            <a:r>
              <a:rPr lang="en-US" dirty="0" smtClean="0"/>
              <a:t> – “sword</a:t>
            </a:r>
          </a:p>
          <a:p>
            <a:r>
              <a:rPr lang="en-US" u="sng" dirty="0" smtClean="0"/>
              <a:t>Question</a:t>
            </a:r>
            <a:r>
              <a:rPr lang="en-US" dirty="0" smtClean="0"/>
              <a:t>: Give a theory about why these many diverse languages all have a world that sounds so similar with such a close meaning.</a:t>
            </a:r>
          </a:p>
          <a:p>
            <a:r>
              <a:rPr lang="en-US" u="sng" dirty="0" smtClean="0"/>
              <a:t>Question</a:t>
            </a:r>
            <a:r>
              <a:rPr lang="en-US" dirty="0" smtClean="0"/>
              <a:t>: Explain how “acrid” is similar to and different from “pungent” and “noxious.”</a:t>
            </a:r>
            <a:endParaRPr lang="en-US" u="sng" dirty="0"/>
          </a:p>
        </p:txBody>
      </p:sp>
      <p:pic>
        <p:nvPicPr>
          <p:cNvPr id="4" name="Picture 3"/>
          <p:cNvPicPr>
            <a:picLocks noChangeAspect="1"/>
          </p:cNvPicPr>
          <p:nvPr/>
        </p:nvPicPr>
        <p:blipFill>
          <a:blip r:embed="rId2"/>
          <a:stretch>
            <a:fillRect/>
          </a:stretch>
        </p:blipFill>
        <p:spPr>
          <a:xfrm>
            <a:off x="7959144" y="2237838"/>
            <a:ext cx="3441878" cy="4004493"/>
          </a:xfrm>
          <a:prstGeom prst="rect">
            <a:avLst/>
          </a:prstGeom>
        </p:spPr>
      </p:pic>
    </p:spTree>
    <p:extLst>
      <p:ext uri="{BB962C8B-B14F-4D97-AF65-F5344CB8AC3E}">
        <p14:creationId xmlns:p14="http://schemas.microsoft.com/office/powerpoint/2010/main" val="1454943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decadent</a:t>
            </a:r>
            <a:endParaRPr lang="en-US" dirty="0"/>
          </a:p>
        </p:txBody>
      </p:sp>
      <p:sp>
        <p:nvSpPr>
          <p:cNvPr id="3" name="Content Placeholder 2"/>
          <p:cNvSpPr>
            <a:spLocks noGrp="1"/>
          </p:cNvSpPr>
          <p:nvPr>
            <p:ph idx="1"/>
          </p:nvPr>
        </p:nvSpPr>
        <p:spPr>
          <a:xfrm>
            <a:off x="6779471" y="2140469"/>
            <a:ext cx="5159244" cy="4206240"/>
          </a:xfrm>
        </p:spPr>
        <p:txBody>
          <a:bodyPr/>
          <a:lstStyle/>
          <a:p>
            <a:r>
              <a:rPr lang="en-US" dirty="0" smtClean="0"/>
              <a:t>This word came from </a:t>
            </a:r>
            <a:r>
              <a:rPr lang="en-US" dirty="0"/>
              <a:t>the French </a:t>
            </a:r>
            <a:r>
              <a:rPr lang="en-US" i="1" dirty="0" smtClean="0"/>
              <a:t>decadent</a:t>
            </a:r>
            <a:r>
              <a:rPr lang="en-US" dirty="0" smtClean="0"/>
              <a:t>, meaning “in a state of decline or decay.” The term only began to mean “extremely self-indulgent” (as in chocolate cake or other rich desserts) in the 1970’s.</a:t>
            </a:r>
          </a:p>
          <a:p>
            <a:r>
              <a:rPr lang="en-US" u="sng" dirty="0" smtClean="0"/>
              <a:t>Question</a:t>
            </a:r>
            <a:r>
              <a:rPr lang="en-US" dirty="0" smtClean="0"/>
              <a:t>: What is the connection between “in a state of decline or decay” and “extremely self-indulgent?”</a:t>
            </a:r>
            <a:endParaRPr lang="en-US" u="sng" dirty="0"/>
          </a:p>
        </p:txBody>
      </p:sp>
      <p:pic>
        <p:nvPicPr>
          <p:cNvPr id="4" name="Picture 3"/>
          <p:cNvPicPr>
            <a:picLocks noChangeAspect="1"/>
          </p:cNvPicPr>
          <p:nvPr/>
        </p:nvPicPr>
        <p:blipFill>
          <a:blip r:embed="rId2"/>
          <a:stretch>
            <a:fillRect/>
          </a:stretch>
        </p:blipFill>
        <p:spPr>
          <a:xfrm>
            <a:off x="712898" y="569980"/>
            <a:ext cx="5301535" cy="3140978"/>
          </a:xfrm>
          <a:prstGeom prst="rect">
            <a:avLst/>
          </a:prstGeom>
        </p:spPr>
      </p:pic>
      <p:pic>
        <p:nvPicPr>
          <p:cNvPr id="5" name="Picture 4"/>
          <p:cNvPicPr>
            <a:picLocks noChangeAspect="1"/>
          </p:cNvPicPr>
          <p:nvPr/>
        </p:nvPicPr>
        <p:blipFill>
          <a:blip r:embed="rId3"/>
          <a:stretch>
            <a:fillRect/>
          </a:stretch>
        </p:blipFill>
        <p:spPr>
          <a:xfrm>
            <a:off x="3698249" y="4243589"/>
            <a:ext cx="1962150" cy="2333625"/>
          </a:xfrm>
          <a:prstGeom prst="rect">
            <a:avLst/>
          </a:prstGeom>
        </p:spPr>
      </p:pic>
    </p:spTree>
    <p:extLst>
      <p:ext uri="{BB962C8B-B14F-4D97-AF65-F5344CB8AC3E}">
        <p14:creationId xmlns:p14="http://schemas.microsoft.com/office/powerpoint/2010/main" val="3477702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famished</a:t>
            </a:r>
            <a:endParaRPr lang="en-US" dirty="0"/>
          </a:p>
        </p:txBody>
      </p:sp>
      <p:sp>
        <p:nvSpPr>
          <p:cNvPr id="3" name="Content Placeholder 2"/>
          <p:cNvSpPr>
            <a:spLocks noGrp="1"/>
          </p:cNvSpPr>
          <p:nvPr>
            <p:ph idx="1"/>
          </p:nvPr>
        </p:nvSpPr>
        <p:spPr>
          <a:xfrm>
            <a:off x="1099888" y="2011680"/>
            <a:ext cx="5159244" cy="4206240"/>
          </a:xfrm>
        </p:spPr>
        <p:txBody>
          <a:bodyPr/>
          <a:lstStyle/>
          <a:p>
            <a:r>
              <a:rPr lang="en-US" dirty="0" smtClean="0"/>
              <a:t>“Famished” comes from Latin </a:t>
            </a:r>
            <a:r>
              <a:rPr lang="en-US" i="1" dirty="0" smtClean="0"/>
              <a:t>fames</a:t>
            </a:r>
            <a:r>
              <a:rPr lang="en-US" dirty="0" smtClean="0"/>
              <a:t>, meaning “hunger or starvation.”</a:t>
            </a:r>
          </a:p>
          <a:p>
            <a:r>
              <a:rPr lang="en-US" u="sng" dirty="0" smtClean="0"/>
              <a:t>Question: </a:t>
            </a:r>
            <a:r>
              <a:rPr lang="en-US" dirty="0" smtClean="0"/>
              <a:t>“Feast or famine” is an expression that refers to having either too much or not enough of a certain thing. Use that expression in a sentence, giving lots of context.</a:t>
            </a:r>
            <a:endParaRPr lang="en-US" dirty="0"/>
          </a:p>
        </p:txBody>
      </p:sp>
      <p:pic>
        <p:nvPicPr>
          <p:cNvPr id="4" name="Picture 3"/>
          <p:cNvPicPr>
            <a:picLocks noChangeAspect="1"/>
          </p:cNvPicPr>
          <p:nvPr/>
        </p:nvPicPr>
        <p:blipFill>
          <a:blip r:embed="rId2"/>
          <a:stretch>
            <a:fillRect/>
          </a:stretch>
        </p:blipFill>
        <p:spPr>
          <a:xfrm>
            <a:off x="6571413" y="2456711"/>
            <a:ext cx="5296872" cy="3003931"/>
          </a:xfrm>
          <a:prstGeom prst="rect">
            <a:avLst/>
          </a:prstGeom>
        </p:spPr>
      </p:pic>
    </p:spTree>
    <p:extLst>
      <p:ext uri="{BB962C8B-B14F-4D97-AF65-F5344CB8AC3E}">
        <p14:creationId xmlns:p14="http://schemas.microsoft.com/office/powerpoint/2010/main" val="1552235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salvage</a:t>
            </a:r>
            <a:endParaRPr lang="en-US" dirty="0"/>
          </a:p>
        </p:txBody>
      </p:sp>
      <p:sp>
        <p:nvSpPr>
          <p:cNvPr id="3" name="Content Placeholder 2"/>
          <p:cNvSpPr>
            <a:spLocks noGrp="1"/>
          </p:cNvSpPr>
          <p:nvPr>
            <p:ph idx="1"/>
          </p:nvPr>
        </p:nvSpPr>
        <p:spPr>
          <a:xfrm>
            <a:off x="6779471" y="2140469"/>
            <a:ext cx="5159244" cy="4206240"/>
          </a:xfrm>
        </p:spPr>
        <p:txBody>
          <a:bodyPr/>
          <a:lstStyle/>
          <a:p>
            <a:r>
              <a:rPr lang="en-US" dirty="0" smtClean="0"/>
              <a:t>“Salvage” comes from the Latin </a:t>
            </a:r>
            <a:r>
              <a:rPr lang="en-US" i="1" dirty="0" err="1" smtClean="0"/>
              <a:t>salvare</a:t>
            </a:r>
            <a:r>
              <a:rPr lang="en-US" dirty="0" smtClean="0"/>
              <a:t>, meaning “to save.”</a:t>
            </a:r>
          </a:p>
          <a:p>
            <a:r>
              <a:rPr lang="en-US" u="sng" dirty="0" smtClean="0"/>
              <a:t>Question</a:t>
            </a:r>
            <a:r>
              <a:rPr lang="en-US" dirty="0" smtClean="0"/>
              <a:t>: “Salvage” has the same root as one of our previous words, “savior.” Explain how both of those words are related.</a:t>
            </a:r>
          </a:p>
          <a:p>
            <a:r>
              <a:rPr lang="en-US" u="sng" dirty="0" smtClean="0"/>
              <a:t>Question</a:t>
            </a:r>
            <a:r>
              <a:rPr lang="en-US" dirty="0" smtClean="0"/>
              <a:t>: What is something you have salvaged?</a:t>
            </a:r>
            <a:endParaRPr lang="en-US" u="sng" dirty="0"/>
          </a:p>
        </p:txBody>
      </p:sp>
      <p:pic>
        <p:nvPicPr>
          <p:cNvPr id="4" name="Picture 3"/>
          <p:cNvPicPr>
            <a:picLocks noChangeAspect="1"/>
          </p:cNvPicPr>
          <p:nvPr/>
        </p:nvPicPr>
        <p:blipFill>
          <a:blip r:embed="rId2"/>
          <a:stretch>
            <a:fillRect/>
          </a:stretch>
        </p:blipFill>
        <p:spPr>
          <a:xfrm>
            <a:off x="562578" y="2140468"/>
            <a:ext cx="5889737" cy="3704499"/>
          </a:xfrm>
          <a:prstGeom prst="rect">
            <a:avLst/>
          </a:prstGeom>
        </p:spPr>
      </p:pic>
    </p:spTree>
    <p:extLst>
      <p:ext uri="{BB962C8B-B14F-4D97-AF65-F5344CB8AC3E}">
        <p14:creationId xmlns:p14="http://schemas.microsoft.com/office/powerpoint/2010/main" val="3360571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despondent</a:t>
            </a:r>
            <a:endParaRPr lang="en-US" dirty="0"/>
          </a:p>
        </p:txBody>
      </p:sp>
      <p:sp>
        <p:nvSpPr>
          <p:cNvPr id="3" name="Content Placeholder 2"/>
          <p:cNvSpPr>
            <a:spLocks noGrp="1"/>
          </p:cNvSpPr>
          <p:nvPr>
            <p:ph idx="1"/>
          </p:nvPr>
        </p:nvSpPr>
        <p:spPr>
          <a:xfrm>
            <a:off x="1099888" y="2011680"/>
            <a:ext cx="5159244" cy="4206240"/>
          </a:xfrm>
        </p:spPr>
        <p:txBody>
          <a:bodyPr/>
          <a:lstStyle/>
          <a:p>
            <a:r>
              <a:rPr lang="en-US" dirty="0" smtClean="0"/>
              <a:t>We get “despondent” from </a:t>
            </a:r>
            <a:r>
              <a:rPr lang="en-US" dirty="0"/>
              <a:t>the Latin </a:t>
            </a:r>
            <a:r>
              <a:rPr lang="en-US" i="1" dirty="0" err="1" smtClean="0"/>
              <a:t>desperare</a:t>
            </a:r>
            <a:r>
              <a:rPr lang="en-US" dirty="0" smtClean="0"/>
              <a:t>, meaning “to lose hope” (</a:t>
            </a:r>
            <a:r>
              <a:rPr lang="en-US" i="1" dirty="0" smtClean="0"/>
              <a:t>de</a:t>
            </a:r>
            <a:r>
              <a:rPr lang="en-US" dirty="0" smtClean="0"/>
              <a:t> – away; </a:t>
            </a:r>
            <a:r>
              <a:rPr lang="en-US" i="1" dirty="0" err="1" smtClean="0"/>
              <a:t>sperare</a:t>
            </a:r>
            <a:r>
              <a:rPr lang="en-US" dirty="0" smtClean="0"/>
              <a:t> – to hope).</a:t>
            </a:r>
          </a:p>
          <a:p>
            <a:r>
              <a:rPr lang="en-US" u="sng" dirty="0" smtClean="0"/>
              <a:t>Question</a:t>
            </a:r>
            <a:r>
              <a:rPr lang="en-US" dirty="0" smtClean="0"/>
              <a:t>: What would make you despondent?</a:t>
            </a:r>
            <a:endParaRPr lang="en-US" u="sng" dirty="0"/>
          </a:p>
        </p:txBody>
      </p:sp>
      <p:pic>
        <p:nvPicPr>
          <p:cNvPr id="4" name="Picture 3"/>
          <p:cNvPicPr>
            <a:picLocks noChangeAspect="1"/>
          </p:cNvPicPr>
          <p:nvPr/>
        </p:nvPicPr>
        <p:blipFill>
          <a:blip r:embed="rId2"/>
          <a:stretch>
            <a:fillRect/>
          </a:stretch>
        </p:blipFill>
        <p:spPr>
          <a:xfrm>
            <a:off x="7774407" y="2333960"/>
            <a:ext cx="3238349" cy="3577443"/>
          </a:xfrm>
          <a:prstGeom prst="rect">
            <a:avLst/>
          </a:prstGeom>
        </p:spPr>
      </p:pic>
    </p:spTree>
    <p:extLst>
      <p:ext uri="{BB962C8B-B14F-4D97-AF65-F5344CB8AC3E}">
        <p14:creationId xmlns:p14="http://schemas.microsoft.com/office/powerpoint/2010/main" val="20046160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induce</a:t>
            </a:r>
            <a:endParaRPr lang="en-US" dirty="0"/>
          </a:p>
        </p:txBody>
      </p:sp>
      <p:sp>
        <p:nvSpPr>
          <p:cNvPr id="3" name="Content Placeholder 2"/>
          <p:cNvSpPr>
            <a:spLocks noGrp="1"/>
          </p:cNvSpPr>
          <p:nvPr>
            <p:ph idx="1"/>
          </p:nvPr>
        </p:nvSpPr>
        <p:spPr>
          <a:xfrm>
            <a:off x="6779471" y="2140469"/>
            <a:ext cx="5159244" cy="4206240"/>
          </a:xfrm>
        </p:spPr>
        <p:txBody>
          <a:bodyPr/>
          <a:lstStyle/>
          <a:p>
            <a:r>
              <a:rPr lang="en-US" dirty="0" smtClean="0"/>
              <a:t>We get “induce” from the Latin </a:t>
            </a:r>
            <a:r>
              <a:rPr lang="en-US" i="1" dirty="0" smtClean="0"/>
              <a:t>inducer</a:t>
            </a:r>
            <a:r>
              <a:rPr lang="en-US" dirty="0"/>
              <a:t>, meaning </a:t>
            </a:r>
            <a:r>
              <a:rPr lang="en-US" dirty="0" smtClean="0"/>
              <a:t>“lead </a:t>
            </a:r>
            <a:r>
              <a:rPr lang="en-US" dirty="0"/>
              <a:t>into, bring in, introduce, conduct, </a:t>
            </a:r>
            <a:r>
              <a:rPr lang="en-US" dirty="0" smtClean="0"/>
              <a:t>persuade” (</a:t>
            </a:r>
            <a:r>
              <a:rPr lang="en-US" i="1" dirty="0" smtClean="0"/>
              <a:t>in</a:t>
            </a:r>
            <a:r>
              <a:rPr lang="en-US" dirty="0" smtClean="0"/>
              <a:t> – in; </a:t>
            </a:r>
            <a:r>
              <a:rPr lang="en-US" i="1" dirty="0" err="1" smtClean="0"/>
              <a:t>ducere</a:t>
            </a:r>
            <a:r>
              <a:rPr lang="en-US" dirty="0" smtClean="0"/>
              <a:t> – to lead).</a:t>
            </a:r>
          </a:p>
          <a:p>
            <a:r>
              <a:rPr lang="en-US" dirty="0" smtClean="0"/>
              <a:t>When it is time for a baby to be delivered but the birthing process hasn’t started naturally, doctors will sometimes </a:t>
            </a:r>
            <a:r>
              <a:rPr lang="en-US" i="1" dirty="0" smtClean="0"/>
              <a:t>induce</a:t>
            </a:r>
            <a:r>
              <a:rPr lang="en-US" dirty="0" smtClean="0"/>
              <a:t> labor.</a:t>
            </a:r>
          </a:p>
          <a:p>
            <a:r>
              <a:rPr lang="en-US" u="sng" dirty="0" smtClean="0"/>
              <a:t>Question</a:t>
            </a:r>
            <a:r>
              <a:rPr lang="en-US" dirty="0" smtClean="0"/>
              <a:t>: Another word that we get from </a:t>
            </a:r>
            <a:r>
              <a:rPr lang="en-US" i="1" dirty="0" err="1" smtClean="0"/>
              <a:t>ducere</a:t>
            </a:r>
            <a:r>
              <a:rPr lang="en-US" dirty="0" smtClean="0"/>
              <a:t> is “educate.” How does “to educate” mean “to lead?”</a:t>
            </a:r>
            <a:endParaRPr lang="en-US" u="sng" dirty="0"/>
          </a:p>
        </p:txBody>
      </p:sp>
      <p:pic>
        <p:nvPicPr>
          <p:cNvPr id="4" name="Picture 3"/>
          <p:cNvPicPr>
            <a:picLocks noChangeAspect="1"/>
          </p:cNvPicPr>
          <p:nvPr/>
        </p:nvPicPr>
        <p:blipFill>
          <a:blip r:embed="rId2"/>
          <a:stretch>
            <a:fillRect/>
          </a:stretch>
        </p:blipFill>
        <p:spPr>
          <a:xfrm>
            <a:off x="689019" y="1950075"/>
            <a:ext cx="4076163" cy="4076163"/>
          </a:xfrm>
          <a:prstGeom prst="rect">
            <a:avLst/>
          </a:prstGeom>
        </p:spPr>
      </p:pic>
    </p:spTree>
    <p:extLst>
      <p:ext uri="{BB962C8B-B14F-4D97-AF65-F5344CB8AC3E}">
        <p14:creationId xmlns:p14="http://schemas.microsoft.com/office/powerpoint/2010/main" val="2000935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lethargy</a:t>
            </a:r>
            <a:endParaRPr lang="en-US" dirty="0"/>
          </a:p>
        </p:txBody>
      </p:sp>
      <p:sp>
        <p:nvSpPr>
          <p:cNvPr id="3" name="Content Placeholder 2"/>
          <p:cNvSpPr>
            <a:spLocks noGrp="1"/>
          </p:cNvSpPr>
          <p:nvPr>
            <p:ph idx="1"/>
          </p:nvPr>
        </p:nvSpPr>
        <p:spPr>
          <a:xfrm>
            <a:off x="1099888" y="2011680"/>
            <a:ext cx="5159244" cy="4206240"/>
          </a:xfrm>
        </p:spPr>
        <p:txBody>
          <a:bodyPr/>
          <a:lstStyle/>
          <a:p>
            <a:r>
              <a:rPr lang="en-US" dirty="0" smtClean="0"/>
              <a:t>“Lethargy” comes from the Greek word </a:t>
            </a:r>
            <a:r>
              <a:rPr lang="en-US" i="1" dirty="0" err="1" smtClean="0"/>
              <a:t>lethe</a:t>
            </a:r>
            <a:r>
              <a:rPr lang="en-US" dirty="0" smtClean="0"/>
              <a:t>, or “forgetfulness.”</a:t>
            </a:r>
          </a:p>
          <a:p>
            <a:r>
              <a:rPr lang="en-US" dirty="0" smtClean="0"/>
              <a:t>In the Greek Underworld, the river Lethe was the River of Forgetfulness – dead souls would drink from it to forget their lives on Earth.</a:t>
            </a:r>
          </a:p>
          <a:p>
            <a:r>
              <a:rPr lang="en-US" u="sng" dirty="0" smtClean="0"/>
              <a:t>Question</a:t>
            </a:r>
            <a:r>
              <a:rPr lang="en-US" dirty="0" smtClean="0"/>
              <a:t>: What are the three most lethargic animals, in your opinion?</a:t>
            </a:r>
            <a:endParaRPr lang="en-US" u="sng" dirty="0"/>
          </a:p>
        </p:txBody>
      </p:sp>
      <p:pic>
        <p:nvPicPr>
          <p:cNvPr id="4" name="Picture 3"/>
          <p:cNvPicPr>
            <a:picLocks noChangeAspect="1"/>
          </p:cNvPicPr>
          <p:nvPr/>
        </p:nvPicPr>
        <p:blipFill>
          <a:blip r:embed="rId2"/>
          <a:stretch>
            <a:fillRect/>
          </a:stretch>
        </p:blipFill>
        <p:spPr>
          <a:xfrm>
            <a:off x="6880327" y="2544584"/>
            <a:ext cx="4672357" cy="3109241"/>
          </a:xfrm>
          <a:prstGeom prst="rect">
            <a:avLst/>
          </a:prstGeom>
        </p:spPr>
      </p:pic>
    </p:spTree>
    <p:extLst>
      <p:ext uri="{BB962C8B-B14F-4D97-AF65-F5344CB8AC3E}">
        <p14:creationId xmlns:p14="http://schemas.microsoft.com/office/powerpoint/2010/main" val="38489599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novice</a:t>
            </a:r>
            <a:endParaRPr lang="en-US" dirty="0"/>
          </a:p>
        </p:txBody>
      </p:sp>
      <p:sp>
        <p:nvSpPr>
          <p:cNvPr id="3" name="Content Placeholder 2"/>
          <p:cNvSpPr>
            <a:spLocks noGrp="1"/>
          </p:cNvSpPr>
          <p:nvPr>
            <p:ph idx="1"/>
          </p:nvPr>
        </p:nvSpPr>
        <p:spPr>
          <a:xfrm>
            <a:off x="6779471" y="2140469"/>
            <a:ext cx="5159244" cy="4206240"/>
          </a:xfrm>
        </p:spPr>
        <p:txBody>
          <a:bodyPr/>
          <a:lstStyle/>
          <a:p>
            <a:r>
              <a:rPr lang="en-US" dirty="0" smtClean="0"/>
              <a:t>“Novice” comes from the Latin word </a:t>
            </a:r>
            <a:r>
              <a:rPr lang="en-US" i="1" dirty="0" err="1" smtClean="0"/>
              <a:t>novus</a:t>
            </a:r>
            <a:r>
              <a:rPr lang="en-US" dirty="0" smtClean="0"/>
              <a:t>, meaning “new.”</a:t>
            </a:r>
          </a:p>
          <a:p>
            <a:r>
              <a:rPr lang="en-US" u="sng" dirty="0" smtClean="0"/>
              <a:t>Question</a:t>
            </a:r>
            <a:r>
              <a:rPr lang="en-US" dirty="0" smtClean="0"/>
              <a:t>: As a freshman at Bellaire, what are some areas in which you are still a novice?</a:t>
            </a:r>
            <a:endParaRPr lang="en-US" u="sng" dirty="0"/>
          </a:p>
        </p:txBody>
      </p:sp>
      <p:pic>
        <p:nvPicPr>
          <p:cNvPr id="4" name="Picture 3"/>
          <p:cNvPicPr>
            <a:picLocks noChangeAspect="1"/>
          </p:cNvPicPr>
          <p:nvPr/>
        </p:nvPicPr>
        <p:blipFill>
          <a:blip r:embed="rId2"/>
          <a:stretch>
            <a:fillRect/>
          </a:stretch>
        </p:blipFill>
        <p:spPr>
          <a:xfrm>
            <a:off x="1031986" y="2140469"/>
            <a:ext cx="4209715" cy="4209715"/>
          </a:xfrm>
          <a:prstGeom prst="rect">
            <a:avLst/>
          </a:prstGeom>
        </p:spPr>
      </p:pic>
    </p:spTree>
    <p:extLst>
      <p:ext uri="{BB962C8B-B14F-4D97-AF65-F5344CB8AC3E}">
        <p14:creationId xmlns:p14="http://schemas.microsoft.com/office/powerpoint/2010/main" val="38186313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docProps/app.xml><?xml version="1.0" encoding="utf-8"?>
<Properties xmlns="http://schemas.openxmlformats.org/officeDocument/2006/extended-properties" xmlns:vt="http://schemas.openxmlformats.org/officeDocument/2006/docPropsVTypes">
  <Template>TC103090430[[fn=Banded]]</Template>
  <TotalTime>866</TotalTime>
  <Words>1757</Words>
  <Application>Microsoft Office PowerPoint</Application>
  <PresentationFormat>Widescreen</PresentationFormat>
  <Paragraphs>129</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Corbel</vt:lpstr>
      <vt:lpstr>Wingdings</vt:lpstr>
      <vt:lpstr>Banded</vt:lpstr>
      <vt:lpstr>List 4 Vocabulary Words</vt:lpstr>
      <vt:lpstr>rejuvenate</vt:lpstr>
      <vt:lpstr>Abstain</vt:lpstr>
      <vt:lpstr>deluded</vt:lpstr>
      <vt:lpstr>gall</vt:lpstr>
      <vt:lpstr>abate</vt:lpstr>
      <vt:lpstr>quell</vt:lpstr>
      <vt:lpstr>befuddle</vt:lpstr>
      <vt:lpstr>eradicate</vt:lpstr>
      <vt:lpstr>putrid</vt:lpstr>
      <vt:lpstr>sate</vt:lpstr>
      <vt:lpstr>anoint</vt:lpstr>
      <vt:lpstr>leech</vt:lpstr>
      <vt:lpstr>manifest</vt:lpstr>
      <vt:lpstr>noxious</vt:lpstr>
      <vt:lpstr>pervade</vt:lpstr>
      <vt:lpstr>surreal</vt:lpstr>
      <vt:lpstr>wrack</vt:lpstr>
      <vt:lpstr>copse</vt:lpstr>
      <vt:lpstr>meticulous</vt:lpstr>
      <vt:lpstr>proximity</vt:lpstr>
      <vt:lpstr>rendezvous</vt:lpstr>
      <vt:lpstr>wily</vt:lpstr>
      <vt:lpstr>acrid</vt:lpstr>
      <vt:lpstr>decadent</vt:lpstr>
      <vt:lpstr>famished</vt:lpstr>
      <vt:lpstr>salvage</vt:lpstr>
      <vt:lpstr>despondent</vt:lpstr>
      <vt:lpstr>induce</vt:lpstr>
      <vt:lpstr>lethargy</vt:lpstr>
      <vt:lpstr>novice</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List 4 Vocabulary Words</dc:title>
  <dc:creator>Chapman, Elizabeth M</dc:creator>
  <cp:lastModifiedBy>Chapman, Elizabeth M</cp:lastModifiedBy>
  <cp:revision>33</cp:revision>
  <dcterms:created xsi:type="dcterms:W3CDTF">2013-09-21T14:41:13Z</dcterms:created>
  <dcterms:modified xsi:type="dcterms:W3CDTF">2013-09-22T16:04:05Z</dcterms:modified>
</cp:coreProperties>
</file>