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6" r:id="rId10"/>
    <p:sldId id="265" r:id="rId11"/>
    <p:sldId id="268" r:id="rId12"/>
    <p:sldId id="267" r:id="rId13"/>
    <p:sldId id="270"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1169A4-D544-7E4B-BB24-8CC51E2F0884}"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169A4-D544-7E4B-BB24-8CC51E2F0884}"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169A4-D544-7E4B-BB24-8CC51E2F0884}"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1169A4-D544-7E4B-BB24-8CC51E2F0884}" type="datetimeFigureOut">
              <a:rPr lang="en-US" smtClean="0"/>
              <a:t>9/4/2013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1169A4-D544-7E4B-BB24-8CC51E2F0884}" type="datetimeFigureOut">
              <a:rPr lang="en-US" smtClean="0"/>
              <a:t>9/4/2013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1169A4-D544-7E4B-BB24-8CC51E2F0884}" type="datetimeFigureOut">
              <a:rPr lang="en-US" smtClean="0"/>
              <a:t>9/4/2013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169A4-D544-7E4B-BB24-8CC51E2F0884}" type="datetimeFigureOut">
              <a:rPr lang="en-US" smtClean="0"/>
              <a:t>9/4/2013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169A4-D544-7E4B-BB24-8CC51E2F0884}" type="datetimeFigureOut">
              <a:rPr lang="en-US" smtClean="0"/>
              <a:t>9/4/2013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169A4-D544-7E4B-BB24-8CC51E2F0884}" type="datetimeFigureOut">
              <a:rPr lang="en-US" smtClean="0"/>
              <a:t>9/4/2013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169A4-D544-7E4B-BB24-8CC51E2F0884}"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169A4-D544-7E4B-BB24-8CC51E2F0884}" type="datetimeFigureOut">
              <a:rPr lang="en-US" smtClean="0"/>
              <a:t>9/4/2013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E9CB4-A5BB-2744-AE17-1AD00A08F5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3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169A4-D544-7E4B-BB24-8CC51E2F0884}" type="datetimeFigureOut">
              <a:rPr lang="en-US" smtClean="0"/>
              <a:t>9/4/2013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E9CB4-A5BB-2744-AE17-1AD00A08F5B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85295"/>
            <a:ext cx="3948000" cy="4624515"/>
          </a:xfrm>
        </p:spPr>
        <p:txBody>
          <a:bodyPr/>
          <a:lstStyle/>
          <a:p>
            <a:r>
              <a:rPr lang="en-US" i="1" dirty="0" smtClean="0">
                <a:latin typeface="Gorey"/>
                <a:cs typeface="Gorey"/>
              </a:rPr>
              <a:t>The Hunger Games </a:t>
            </a:r>
            <a:r>
              <a:rPr lang="en-US" dirty="0" smtClean="0">
                <a:latin typeface="Gorey"/>
                <a:cs typeface="Gorey"/>
              </a:rPr>
              <a:t>Vocabulary – Chapter 1</a:t>
            </a:r>
            <a:endParaRPr lang="en-US" dirty="0">
              <a:latin typeface="Gorey"/>
              <a:cs typeface="Gorey"/>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95"/>
            <a:ext cx="3948000" cy="1173095"/>
          </a:xfrm>
        </p:spPr>
        <p:txBody>
          <a:bodyPr>
            <a:normAutofit fontScale="90000"/>
          </a:bodyPr>
          <a:lstStyle/>
          <a:p>
            <a:pPr algn="l"/>
            <a:r>
              <a:rPr lang="en-US" sz="8000" dirty="0" smtClean="0">
                <a:latin typeface="Gorey"/>
                <a:cs typeface="Gorey"/>
              </a:rPr>
              <a:t>reap</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pic>
        <p:nvPicPr>
          <p:cNvPr id="3" name="Picture 2"/>
          <p:cNvPicPr>
            <a:picLocks noChangeAspect="1"/>
          </p:cNvPicPr>
          <p:nvPr/>
        </p:nvPicPr>
        <p:blipFill>
          <a:blip r:embed="rId2"/>
          <a:stretch>
            <a:fillRect/>
          </a:stretch>
        </p:blipFill>
        <p:spPr>
          <a:xfrm>
            <a:off x="5473857" y="393855"/>
            <a:ext cx="2343840" cy="1787520"/>
          </a:xfrm>
          <a:prstGeom prst="rect">
            <a:avLst/>
          </a:prstGeom>
        </p:spPr>
      </p:pic>
      <p:pic>
        <p:nvPicPr>
          <p:cNvPr id="4" name="Picture 3"/>
          <p:cNvPicPr>
            <a:picLocks noChangeAspect="1"/>
          </p:cNvPicPr>
          <p:nvPr/>
        </p:nvPicPr>
        <p:blipFill>
          <a:blip r:embed="rId3"/>
          <a:stretch>
            <a:fillRect/>
          </a:stretch>
        </p:blipFill>
        <p:spPr>
          <a:xfrm>
            <a:off x="5972099" y="2825581"/>
            <a:ext cx="1845598" cy="1845598"/>
          </a:xfrm>
          <a:prstGeom prst="rect">
            <a:avLst/>
          </a:prstGeom>
        </p:spPr>
      </p:pic>
      <p:pic>
        <p:nvPicPr>
          <p:cNvPr id="5" name="Picture 4"/>
          <p:cNvPicPr>
            <a:picLocks noChangeAspect="1"/>
          </p:cNvPicPr>
          <p:nvPr/>
        </p:nvPicPr>
        <p:blipFill>
          <a:blip r:embed="rId4"/>
          <a:stretch>
            <a:fillRect/>
          </a:stretch>
        </p:blipFill>
        <p:spPr>
          <a:xfrm>
            <a:off x="5599542" y="4976584"/>
            <a:ext cx="1861640" cy="1451200"/>
          </a:xfrm>
          <a:prstGeom prst="rect">
            <a:avLst/>
          </a:prstGeom>
        </p:spPr>
      </p:pic>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fontScale="77500" lnSpcReduction="2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“reap” comes from the Old English word </a:t>
            </a:r>
            <a:r>
              <a:rPr lang="en-US" sz="2800" i="1" dirty="0" smtClean="0"/>
              <a:t>ripe</a:t>
            </a:r>
            <a:r>
              <a:rPr lang="en-US" sz="2800" dirty="0" smtClean="0"/>
              <a:t> meaning (surprise) “ripe”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One of the most famous uses of the word “reap” comes from the Bible, in Galatians 6:7-9:</a:t>
            </a:r>
          </a:p>
          <a:p>
            <a:pPr marL="800100" lvl="1" indent="-342900">
              <a:spcBef>
                <a:spcPct val="20000"/>
              </a:spcBef>
            </a:pPr>
            <a:r>
              <a:rPr lang="en-US" sz="2800" dirty="0" smtClean="0"/>
              <a:t>Be not deceived; God is not mocked: for whatsoever a man </a:t>
            </a:r>
            <a:r>
              <a:rPr lang="en-US" sz="2800" dirty="0" err="1" smtClean="0"/>
              <a:t>soweth</a:t>
            </a:r>
            <a:r>
              <a:rPr lang="en-US" sz="2800" dirty="0" smtClean="0"/>
              <a:t>, that shall he also reap.</a:t>
            </a:r>
          </a:p>
          <a:p>
            <a:pPr marL="800100" lvl="1" indent="-342900">
              <a:spcBef>
                <a:spcPct val="20000"/>
              </a:spcBef>
            </a:pPr>
            <a:r>
              <a:rPr lang="en-US" sz="2800" dirty="0" smtClean="0"/>
              <a:t> For he that </a:t>
            </a:r>
            <a:r>
              <a:rPr lang="en-US" sz="2800" dirty="0" err="1" smtClean="0"/>
              <a:t>soweth</a:t>
            </a:r>
            <a:r>
              <a:rPr lang="en-US" sz="2800" dirty="0" smtClean="0"/>
              <a:t> to his flesh shall of the flesh reap corruption; but he that </a:t>
            </a:r>
            <a:r>
              <a:rPr lang="en-US" sz="2800" dirty="0" err="1" smtClean="0"/>
              <a:t>soweth</a:t>
            </a:r>
            <a:r>
              <a:rPr lang="en-US" sz="2800" dirty="0" smtClean="0"/>
              <a:t> to the Spirit shall of the Spirit reap life everlasting.</a:t>
            </a:r>
          </a:p>
          <a:p>
            <a:pPr marL="800100" lvl="1" indent="-342900">
              <a:spcBef>
                <a:spcPct val="20000"/>
              </a:spcBef>
            </a:pPr>
            <a:r>
              <a:rPr lang="en-US" sz="2800" dirty="0" smtClean="0"/>
              <a:t>And let us not be weary in well doing: for in due season we shall reap, if we faint not.</a:t>
            </a:r>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95"/>
            <a:ext cx="3948000" cy="1173095"/>
          </a:xfrm>
        </p:spPr>
        <p:txBody>
          <a:bodyPr>
            <a:normAutofit fontScale="90000"/>
          </a:bodyPr>
          <a:lstStyle/>
          <a:p>
            <a:pPr algn="l"/>
            <a:r>
              <a:rPr lang="en-US" sz="8000" dirty="0" smtClean="0">
                <a:latin typeface="Gorey"/>
                <a:cs typeface="Gorey"/>
              </a:rPr>
              <a:t>reap</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pic>
        <p:nvPicPr>
          <p:cNvPr id="3" name="Picture 2"/>
          <p:cNvPicPr>
            <a:picLocks noChangeAspect="1"/>
          </p:cNvPicPr>
          <p:nvPr/>
        </p:nvPicPr>
        <p:blipFill>
          <a:blip r:embed="rId2"/>
          <a:stretch>
            <a:fillRect/>
          </a:stretch>
        </p:blipFill>
        <p:spPr>
          <a:xfrm>
            <a:off x="5473857" y="393855"/>
            <a:ext cx="2343840" cy="1787520"/>
          </a:xfrm>
          <a:prstGeom prst="rect">
            <a:avLst/>
          </a:prstGeom>
        </p:spPr>
      </p:pic>
      <p:pic>
        <p:nvPicPr>
          <p:cNvPr id="4" name="Picture 3"/>
          <p:cNvPicPr>
            <a:picLocks noChangeAspect="1"/>
          </p:cNvPicPr>
          <p:nvPr/>
        </p:nvPicPr>
        <p:blipFill>
          <a:blip r:embed="rId3"/>
          <a:stretch>
            <a:fillRect/>
          </a:stretch>
        </p:blipFill>
        <p:spPr>
          <a:xfrm>
            <a:off x="5972099" y="2825581"/>
            <a:ext cx="1845598" cy="1845598"/>
          </a:xfrm>
          <a:prstGeom prst="rect">
            <a:avLst/>
          </a:prstGeom>
        </p:spPr>
      </p:pic>
      <p:pic>
        <p:nvPicPr>
          <p:cNvPr id="5" name="Picture 4"/>
          <p:cNvPicPr>
            <a:picLocks noChangeAspect="1"/>
          </p:cNvPicPr>
          <p:nvPr/>
        </p:nvPicPr>
        <p:blipFill>
          <a:blip r:embed="rId4"/>
          <a:stretch>
            <a:fillRect/>
          </a:stretch>
        </p:blipFill>
        <p:spPr>
          <a:xfrm>
            <a:off x="5599542" y="4976584"/>
            <a:ext cx="1861640" cy="1451200"/>
          </a:xfrm>
          <a:prstGeom prst="rect">
            <a:avLst/>
          </a:prstGeom>
        </p:spPr>
      </p:pic>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do you expect to reap this year in school?</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sort of emotional connotations does the word “reap” carry?</a:t>
            </a:r>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95"/>
            <a:ext cx="3948000" cy="1173095"/>
          </a:xfrm>
        </p:spPr>
        <p:txBody>
          <a:bodyPr>
            <a:normAutofit fontScale="90000"/>
          </a:bodyPr>
          <a:lstStyle/>
          <a:p>
            <a:pPr algn="l"/>
            <a:r>
              <a:rPr lang="en-US" sz="8000" dirty="0" smtClean="0">
                <a:latin typeface="Gorey"/>
                <a:cs typeface="Gorey"/>
              </a:rPr>
              <a:t>entrails</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“entrails” comes from the Latin word </a:t>
            </a:r>
            <a:r>
              <a:rPr lang="en-US" sz="2800" i="1" dirty="0" err="1" smtClean="0"/>
              <a:t>intralia</a:t>
            </a:r>
            <a:r>
              <a:rPr lang="en-US" sz="2800" dirty="0" smtClean="0"/>
              <a:t>, meaning “inward parts, or intestines”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metaphorical uses of the word entrails can you imagine? (Talking about something other than human guts!)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7" name="Picture 6"/>
          <p:cNvPicPr>
            <a:picLocks noChangeAspect="1"/>
          </p:cNvPicPr>
          <p:nvPr/>
        </p:nvPicPr>
        <p:blipFill>
          <a:blip r:embed="rId2"/>
          <a:stretch>
            <a:fillRect/>
          </a:stretch>
        </p:blipFill>
        <p:spPr>
          <a:xfrm>
            <a:off x="5147588" y="2625010"/>
            <a:ext cx="3581400" cy="22733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95"/>
            <a:ext cx="3948000" cy="1173095"/>
          </a:xfrm>
        </p:spPr>
        <p:txBody>
          <a:bodyPr>
            <a:normAutofit fontScale="90000"/>
          </a:bodyPr>
          <a:lstStyle/>
          <a:p>
            <a:pPr algn="l"/>
            <a:r>
              <a:rPr lang="en-US" sz="8000" dirty="0" smtClean="0">
                <a:latin typeface="Gorey"/>
                <a:cs typeface="Gorey"/>
              </a:rPr>
              <a:t>forage</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“forage” comes from the Old French word </a:t>
            </a:r>
            <a:r>
              <a:rPr lang="en-US" sz="2800" i="1" dirty="0" err="1" smtClean="0"/>
              <a:t>feurre</a:t>
            </a:r>
            <a:r>
              <a:rPr lang="en-US" sz="2800" dirty="0" smtClean="0"/>
              <a:t>, meaning “straw”</a:t>
            </a:r>
          </a:p>
          <a:p>
            <a:pPr marL="800100" lvl="1" indent="-342900">
              <a:spcBef>
                <a:spcPct val="20000"/>
              </a:spcBef>
              <a:buFont typeface="Arial"/>
              <a:buChar char="•"/>
            </a:pPr>
            <a:r>
              <a:rPr lang="en-US" sz="2800" dirty="0" smtClean="0"/>
              <a:t>What’s the connection between these two terms?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In a zombie survival situation, how would you forage for food?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do people forage for besides food?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4"/>
          <p:cNvPicPr>
            <a:picLocks noChangeAspect="1"/>
          </p:cNvPicPr>
          <p:nvPr/>
        </p:nvPicPr>
        <p:blipFill>
          <a:blip r:embed="rId2"/>
          <a:stretch>
            <a:fillRect/>
          </a:stretch>
        </p:blipFill>
        <p:spPr>
          <a:xfrm>
            <a:off x="5834792" y="534895"/>
            <a:ext cx="2425700" cy="3352800"/>
          </a:xfrm>
          <a:prstGeom prst="rect">
            <a:avLst/>
          </a:prstGeom>
        </p:spPr>
      </p:pic>
      <p:pic>
        <p:nvPicPr>
          <p:cNvPr id="8" name="Picture 7"/>
          <p:cNvPicPr>
            <a:picLocks noChangeAspect="1"/>
          </p:cNvPicPr>
          <p:nvPr/>
        </p:nvPicPr>
        <p:blipFill>
          <a:blip r:embed="rId3"/>
          <a:stretch>
            <a:fillRect/>
          </a:stretch>
        </p:blipFill>
        <p:spPr>
          <a:xfrm>
            <a:off x="5306050" y="4197299"/>
            <a:ext cx="3289300" cy="24638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95"/>
            <a:ext cx="3948000" cy="1173095"/>
          </a:xfrm>
        </p:spPr>
        <p:txBody>
          <a:bodyPr>
            <a:normAutofit fontScale="90000"/>
          </a:bodyPr>
          <a:lstStyle/>
          <a:p>
            <a:pPr algn="l"/>
            <a:r>
              <a:rPr lang="en-US" sz="8000" dirty="0" smtClean="0">
                <a:latin typeface="Gorey"/>
                <a:cs typeface="Gorey"/>
              </a:rPr>
              <a:t>squat</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“squat” comes from the </a:t>
            </a:r>
            <a:r>
              <a:rPr lang="en-US" sz="2800" dirty="0" err="1" smtClean="0"/>
              <a:t>Latinword</a:t>
            </a:r>
            <a:r>
              <a:rPr lang="en-US" sz="2800" dirty="0" smtClean="0"/>
              <a:t> </a:t>
            </a:r>
            <a:r>
              <a:rPr lang="en-US" sz="2800" i="1" dirty="0" err="1" smtClean="0"/>
              <a:t>coactus</a:t>
            </a:r>
            <a:r>
              <a:rPr lang="en-US" sz="2800" dirty="0" smtClean="0"/>
              <a:t>, meaning “to compress, or force together”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Why are people who occupy a building without permission called “squatters?”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Do you think squatters should be allowed to live in the places they have occupied for years, even if they don’t own them?</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7" name="Picture 6"/>
          <p:cNvPicPr>
            <a:picLocks noChangeAspect="1"/>
          </p:cNvPicPr>
          <p:nvPr/>
        </p:nvPicPr>
        <p:blipFill>
          <a:blip r:embed="rId2"/>
          <a:stretch>
            <a:fillRect/>
          </a:stretch>
        </p:blipFill>
        <p:spPr>
          <a:xfrm>
            <a:off x="6098636" y="203595"/>
            <a:ext cx="1520883" cy="1677235"/>
          </a:xfrm>
          <a:prstGeom prst="rect">
            <a:avLst/>
          </a:prstGeom>
        </p:spPr>
      </p:pic>
      <p:pic>
        <p:nvPicPr>
          <p:cNvPr id="9" name="Picture 8"/>
          <p:cNvPicPr>
            <a:picLocks noChangeAspect="1"/>
          </p:cNvPicPr>
          <p:nvPr/>
        </p:nvPicPr>
        <p:blipFill>
          <a:blip r:embed="rId3"/>
          <a:stretch>
            <a:fillRect/>
          </a:stretch>
        </p:blipFill>
        <p:spPr>
          <a:xfrm>
            <a:off x="6974496" y="2263060"/>
            <a:ext cx="1614514" cy="2280822"/>
          </a:xfrm>
          <a:prstGeom prst="rect">
            <a:avLst/>
          </a:prstGeom>
        </p:spPr>
      </p:pic>
      <p:pic>
        <p:nvPicPr>
          <p:cNvPr id="10" name="Picture 9"/>
          <p:cNvPicPr>
            <a:picLocks noChangeAspect="1"/>
          </p:cNvPicPr>
          <p:nvPr/>
        </p:nvPicPr>
        <p:blipFill>
          <a:blip r:embed="rId4"/>
          <a:stretch>
            <a:fillRect/>
          </a:stretch>
        </p:blipFill>
        <p:spPr>
          <a:xfrm>
            <a:off x="6495076" y="4935515"/>
            <a:ext cx="2381404" cy="178375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3595"/>
            <a:ext cx="3948000" cy="1173095"/>
          </a:xfrm>
        </p:spPr>
        <p:txBody>
          <a:bodyPr>
            <a:normAutofit fontScale="90000"/>
          </a:bodyPr>
          <a:lstStyle/>
          <a:p>
            <a:pPr algn="l"/>
            <a:r>
              <a:rPr lang="en-US" sz="8000" dirty="0" smtClean="0">
                <a:latin typeface="Gorey"/>
                <a:cs typeface="Gorey"/>
              </a:rPr>
              <a:t>scruffy</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“scruffy” entered the English language in the 1650’s, and originally meant “covered in dandruff” (from Old English “scurf” meaning “rough and dirty”)</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sort of connotations does the word “scruffy” carry today? Mostly positive or negative?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Are scruffy dogs cute?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8" name="Picture 7"/>
          <p:cNvPicPr>
            <a:picLocks noChangeAspect="1"/>
          </p:cNvPicPr>
          <p:nvPr/>
        </p:nvPicPr>
        <p:blipFill>
          <a:blip r:embed="rId2"/>
          <a:stretch>
            <a:fillRect/>
          </a:stretch>
        </p:blipFill>
        <p:spPr>
          <a:xfrm>
            <a:off x="5981974" y="203595"/>
            <a:ext cx="2374378" cy="1717826"/>
          </a:xfrm>
          <a:prstGeom prst="rect">
            <a:avLst/>
          </a:prstGeom>
        </p:spPr>
      </p:pic>
      <p:pic>
        <p:nvPicPr>
          <p:cNvPr id="11" name="Picture 10"/>
          <p:cNvPicPr>
            <a:picLocks noChangeAspect="1"/>
          </p:cNvPicPr>
          <p:nvPr/>
        </p:nvPicPr>
        <p:blipFill>
          <a:blip r:embed="rId3"/>
          <a:stretch>
            <a:fillRect/>
          </a:stretch>
        </p:blipFill>
        <p:spPr>
          <a:xfrm>
            <a:off x="5981975" y="2345238"/>
            <a:ext cx="2447560" cy="1833308"/>
          </a:xfrm>
          <a:prstGeom prst="rect">
            <a:avLst/>
          </a:prstGeom>
        </p:spPr>
      </p:pic>
      <p:pic>
        <p:nvPicPr>
          <p:cNvPr id="12" name="Picture 11"/>
          <p:cNvPicPr>
            <a:picLocks noChangeAspect="1"/>
          </p:cNvPicPr>
          <p:nvPr/>
        </p:nvPicPr>
        <p:blipFill>
          <a:blip r:embed="rId4"/>
          <a:stretch>
            <a:fillRect/>
          </a:stretch>
        </p:blipFill>
        <p:spPr>
          <a:xfrm>
            <a:off x="6486578" y="4482727"/>
            <a:ext cx="1792222" cy="224923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3595"/>
            <a:ext cx="4684755" cy="1173095"/>
          </a:xfrm>
        </p:spPr>
        <p:txBody>
          <a:bodyPr>
            <a:normAutofit fontScale="90000"/>
          </a:bodyPr>
          <a:lstStyle/>
          <a:p>
            <a:pPr algn="l"/>
            <a:r>
              <a:rPr lang="en-US" sz="8000" dirty="0" smtClean="0">
                <a:latin typeface="Gorey"/>
                <a:cs typeface="Gorey"/>
              </a:rPr>
              <a:t>deterrent</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fontScale="92500" lnSpcReduction="2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“deterrent” comes from Latin </a:t>
            </a:r>
            <a:r>
              <a:rPr lang="en-US" sz="2800" i="1" dirty="0" err="1" smtClean="0"/>
              <a:t>deterrere</a:t>
            </a:r>
            <a:r>
              <a:rPr lang="en-US" sz="2800" dirty="0" smtClean="0"/>
              <a:t>, meaning “to frighten off, discourage, prevent, hinder, or avert.”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In the 20</a:t>
            </a:r>
            <a:r>
              <a:rPr lang="en-US" sz="2800" baseline="30000" dirty="0" smtClean="0"/>
              <a:t>th</a:t>
            </a:r>
            <a:r>
              <a:rPr lang="en-US" sz="2800" dirty="0" smtClean="0"/>
              <a:t> century, people thought that the threat of nuclear war could be avoided by a deterrent called “Mutually Assured Destruction” – in which no country wants to begin a nuclear war because the costs are so high. What are the problems with this theory?</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are the best ways to deter crime?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7" name="Picture 6"/>
          <p:cNvPicPr>
            <a:picLocks noChangeAspect="1"/>
          </p:cNvPicPr>
          <p:nvPr/>
        </p:nvPicPr>
        <p:blipFill>
          <a:blip r:embed="rId2"/>
          <a:stretch>
            <a:fillRect/>
          </a:stretch>
        </p:blipFill>
        <p:spPr>
          <a:xfrm>
            <a:off x="5649953" y="827465"/>
            <a:ext cx="3187700" cy="2552700"/>
          </a:xfrm>
          <a:prstGeom prst="rect">
            <a:avLst/>
          </a:prstGeom>
        </p:spPr>
      </p:pic>
      <p:pic>
        <p:nvPicPr>
          <p:cNvPr id="9" name="Picture 8"/>
          <p:cNvPicPr>
            <a:picLocks noChangeAspect="1"/>
          </p:cNvPicPr>
          <p:nvPr/>
        </p:nvPicPr>
        <p:blipFill>
          <a:blip r:embed="rId3"/>
          <a:stretch>
            <a:fillRect/>
          </a:stretch>
        </p:blipFill>
        <p:spPr>
          <a:xfrm>
            <a:off x="6029756" y="4371531"/>
            <a:ext cx="2807897" cy="190278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79023" y="180830"/>
            <a:ext cx="6502400" cy="6502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3595"/>
            <a:ext cx="4684755" cy="1173095"/>
          </a:xfrm>
        </p:spPr>
        <p:txBody>
          <a:bodyPr>
            <a:normAutofit fontScale="90000"/>
          </a:bodyPr>
          <a:lstStyle/>
          <a:p>
            <a:pPr algn="l"/>
            <a:r>
              <a:rPr lang="en-US" sz="8000" dirty="0" smtClean="0">
                <a:latin typeface="Gorey"/>
                <a:cs typeface="Gorey"/>
              </a:rPr>
              <a:t>poach</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fontScale="92500" lnSpcReduction="2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The word “poach” comes from the French word </a:t>
            </a:r>
            <a:r>
              <a:rPr lang="en-US" sz="2800" i="1" dirty="0" err="1" smtClean="0"/>
              <a:t>pocher</a:t>
            </a:r>
            <a:r>
              <a:rPr lang="en-US" sz="2800" dirty="0" smtClean="0"/>
              <a:t>, meaning “to push, or poke.” It’s also derived from the Old English </a:t>
            </a:r>
            <a:r>
              <a:rPr lang="en-US" sz="2800" i="1" dirty="0" err="1" smtClean="0"/>
              <a:t>pocchen</a:t>
            </a:r>
            <a:r>
              <a:rPr lang="en-US" sz="2800" dirty="0" smtClean="0"/>
              <a:t>, meaning “enclosed in a pocket or bag.”</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Poaching from the King’s forests was considered heroic in the Robin Hood legends.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How can we deter poaching, especially among impoverished people in the developing world who lack other job opportunities?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8" name="Picture 7"/>
          <p:cNvPicPr>
            <a:picLocks noChangeAspect="1"/>
          </p:cNvPicPr>
          <p:nvPr/>
        </p:nvPicPr>
        <p:blipFill>
          <a:blip r:embed="rId2"/>
          <a:stretch>
            <a:fillRect/>
          </a:stretch>
        </p:blipFill>
        <p:spPr>
          <a:xfrm>
            <a:off x="5089424" y="259090"/>
            <a:ext cx="3644900" cy="2235200"/>
          </a:xfrm>
          <a:prstGeom prst="rect">
            <a:avLst/>
          </a:prstGeom>
        </p:spPr>
      </p:pic>
      <p:pic>
        <p:nvPicPr>
          <p:cNvPr id="10" name="Picture 9"/>
          <p:cNvPicPr>
            <a:picLocks noChangeAspect="1"/>
          </p:cNvPicPr>
          <p:nvPr/>
        </p:nvPicPr>
        <p:blipFill>
          <a:blip r:embed="rId3"/>
          <a:stretch>
            <a:fillRect/>
          </a:stretch>
        </p:blipFill>
        <p:spPr>
          <a:xfrm>
            <a:off x="5241824" y="3204045"/>
            <a:ext cx="3492500" cy="23368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34" y="756210"/>
            <a:ext cx="9025665" cy="4227020"/>
          </a:xfrm>
          <a:prstGeom prst="rect">
            <a:avLst/>
          </a:prstGeom>
        </p:spPr>
      </p:pic>
      <p:sp>
        <p:nvSpPr>
          <p:cNvPr id="5" name="TextBox 4"/>
          <p:cNvSpPr txBox="1"/>
          <p:nvPr/>
        </p:nvSpPr>
        <p:spPr>
          <a:xfrm>
            <a:off x="106634" y="5206215"/>
            <a:ext cx="8802283" cy="461665"/>
          </a:xfrm>
          <a:prstGeom prst="rect">
            <a:avLst/>
          </a:prstGeom>
          <a:noFill/>
        </p:spPr>
        <p:txBody>
          <a:bodyPr wrap="square" rtlCol="0">
            <a:spAutoFit/>
          </a:bodyPr>
          <a:lstStyle/>
          <a:p>
            <a:pPr algn="ctr"/>
            <a:r>
              <a:rPr lang="en-US" sz="2400" dirty="0" smtClean="0"/>
              <a:t>Poaching </a:t>
            </a:r>
            <a:r>
              <a:rPr lang="en-US" sz="2400" dirty="0" err="1" smtClean="0"/>
              <a:t>PSAs</a:t>
            </a:r>
            <a:r>
              <a:rPr lang="en-US" sz="2400" dirty="0" smtClean="0"/>
              <a:t> from the World Wildlife Fund</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3595"/>
            <a:ext cx="4946498" cy="1173095"/>
          </a:xfrm>
        </p:spPr>
        <p:txBody>
          <a:bodyPr>
            <a:normAutofit fontScale="90000"/>
          </a:bodyPr>
          <a:lstStyle/>
          <a:p>
            <a:pPr algn="l"/>
            <a:r>
              <a:rPr lang="en-US" sz="8000" dirty="0" smtClean="0">
                <a:latin typeface="Gorey"/>
                <a:cs typeface="Gorey"/>
              </a:rPr>
              <a:t>indifferent</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fontScale="85000" lnSpcReduction="10000"/>
          </a:bodyPr>
          <a:lstStyle/>
          <a:p>
            <a:pPr marL="342900" lvl="0" indent="-342900">
              <a:spcBef>
                <a:spcPct val="20000"/>
              </a:spcBef>
              <a:buFont typeface="Arial"/>
              <a:buChar char="•"/>
            </a:pPr>
            <a:r>
              <a:rPr lang="en-US" sz="2800" dirty="0" smtClean="0"/>
              <a:t>Explain Edmund Burke’s famous saying, “All that is necessary for the triumph of evil is that good men do nothing.”</a:t>
            </a:r>
          </a:p>
          <a:p>
            <a:pPr marL="342900" lvl="0" indent="-342900">
              <a:spcBef>
                <a:spcPct val="20000"/>
              </a:spcBef>
              <a:buFont typeface="Arial"/>
              <a:buChar char="•"/>
            </a:pPr>
            <a:r>
              <a:rPr lang="en-US" sz="2800" dirty="0" smtClean="0"/>
              <a:t>Do you agree with </a:t>
            </a:r>
            <a:r>
              <a:rPr lang="en-US" sz="2800" dirty="0" err="1" smtClean="0"/>
              <a:t>Elie</a:t>
            </a:r>
            <a:r>
              <a:rPr lang="en-US" sz="2800" dirty="0" smtClean="0"/>
              <a:t> </a:t>
            </a:r>
            <a:r>
              <a:rPr lang="en-US" sz="2800" dirty="0" err="1" smtClean="0"/>
              <a:t>Weisel</a:t>
            </a:r>
            <a:r>
              <a:rPr lang="en-US" sz="2800" dirty="0" smtClean="0"/>
              <a:t> (a Holocaust survivor and memoirist) when he says, “The opposite of love is not hate, it's indifference. The opposite of beauty is not ugliness, it's indifference. The opposite of faith is not heresy, it's indifference. And the opposite of life is not death, but indifference between life and death.” - ?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4"/>
          <p:cNvPicPr>
            <a:picLocks noChangeAspect="1"/>
          </p:cNvPicPr>
          <p:nvPr/>
        </p:nvPicPr>
        <p:blipFill>
          <a:blip r:embed="rId2"/>
          <a:stretch>
            <a:fillRect/>
          </a:stretch>
        </p:blipFill>
        <p:spPr>
          <a:xfrm>
            <a:off x="6016352" y="830185"/>
            <a:ext cx="2857500" cy="2857500"/>
          </a:xfrm>
          <a:prstGeom prst="rect">
            <a:avLst/>
          </a:prstGeom>
        </p:spPr>
      </p:pic>
      <p:pic>
        <p:nvPicPr>
          <p:cNvPr id="7" name="Picture 6"/>
          <p:cNvPicPr>
            <a:picLocks noChangeAspect="1"/>
          </p:cNvPicPr>
          <p:nvPr/>
        </p:nvPicPr>
        <p:blipFill>
          <a:blip r:embed="rId3"/>
          <a:stretch>
            <a:fillRect/>
          </a:stretch>
        </p:blipFill>
        <p:spPr>
          <a:xfrm>
            <a:off x="5632297" y="3849684"/>
            <a:ext cx="3149600" cy="25781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3497" y="0"/>
            <a:ext cx="4100091" cy="3432362"/>
          </a:xfrm>
          <a:prstGeom prst="rect">
            <a:avLst/>
          </a:prstGeom>
        </p:spPr>
      </p:pic>
      <p:pic>
        <p:nvPicPr>
          <p:cNvPr id="6" name="Picture 5"/>
          <p:cNvPicPr>
            <a:picLocks noChangeAspect="1"/>
          </p:cNvPicPr>
          <p:nvPr/>
        </p:nvPicPr>
        <p:blipFill>
          <a:blip r:embed="rId3"/>
          <a:stretch>
            <a:fillRect/>
          </a:stretch>
        </p:blipFill>
        <p:spPr>
          <a:xfrm>
            <a:off x="5668000" y="75604"/>
            <a:ext cx="2187144" cy="2706861"/>
          </a:xfrm>
          <a:prstGeom prst="rect">
            <a:avLst/>
          </a:prstGeom>
        </p:spPr>
      </p:pic>
      <p:pic>
        <p:nvPicPr>
          <p:cNvPr id="7" name="Picture 6"/>
          <p:cNvPicPr>
            <a:picLocks noChangeAspect="1"/>
          </p:cNvPicPr>
          <p:nvPr/>
        </p:nvPicPr>
        <p:blipFill>
          <a:blip r:embed="rId4"/>
          <a:stretch>
            <a:fillRect/>
          </a:stretch>
        </p:blipFill>
        <p:spPr>
          <a:xfrm>
            <a:off x="4894155" y="3250604"/>
            <a:ext cx="3940282" cy="3607396"/>
          </a:xfrm>
          <a:prstGeom prst="rect">
            <a:avLst/>
          </a:prstGeom>
        </p:spPr>
      </p:pic>
      <p:sp>
        <p:nvSpPr>
          <p:cNvPr id="8" name="TextBox 7"/>
          <p:cNvSpPr txBox="1"/>
          <p:nvPr/>
        </p:nvSpPr>
        <p:spPr>
          <a:xfrm>
            <a:off x="484707" y="3810135"/>
            <a:ext cx="3838881" cy="1200329"/>
          </a:xfrm>
          <a:prstGeom prst="rect">
            <a:avLst/>
          </a:prstGeom>
          <a:noFill/>
        </p:spPr>
        <p:txBody>
          <a:bodyPr wrap="square" rtlCol="0">
            <a:spAutoFit/>
          </a:bodyPr>
          <a:lstStyle/>
          <a:p>
            <a:r>
              <a:rPr lang="en-US" sz="3600" dirty="0" smtClean="0"/>
              <a:t>Cats – the most indifferent species?</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sentimental</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“sentimental” comes from the Latin </a:t>
            </a:r>
            <a:r>
              <a:rPr lang="en-US" sz="2800" i="1" dirty="0" err="1" smtClean="0"/>
              <a:t>sentire</a:t>
            </a:r>
            <a:r>
              <a:rPr lang="en-US" sz="2800" dirty="0" smtClean="0"/>
              <a:t>, meaning “to feel.”</a:t>
            </a:r>
          </a:p>
          <a:p>
            <a:pPr marL="342900" lvl="0" indent="-342900">
              <a:spcBef>
                <a:spcPct val="20000"/>
              </a:spcBef>
              <a:buFont typeface="Arial"/>
              <a:buChar char="•"/>
            </a:pPr>
            <a:r>
              <a:rPr lang="en-US" sz="2800" dirty="0" smtClean="0"/>
              <a:t>What kinds of connotations does the word “sentimental” carry?</a:t>
            </a:r>
          </a:p>
          <a:p>
            <a:pPr marL="342900" lvl="0" indent="-342900">
              <a:spcBef>
                <a:spcPct val="20000"/>
              </a:spcBef>
              <a:buFont typeface="Arial"/>
              <a:buChar char="•"/>
            </a:pPr>
            <a:r>
              <a:rPr lang="en-US" sz="2800" dirty="0" smtClean="0"/>
              <a:t>What makes you sentimental?</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9" name="Picture 8"/>
          <p:cNvPicPr>
            <a:picLocks noChangeAspect="1"/>
          </p:cNvPicPr>
          <p:nvPr/>
        </p:nvPicPr>
        <p:blipFill>
          <a:blip r:embed="rId2"/>
          <a:stretch>
            <a:fillRect/>
          </a:stretch>
        </p:blipFill>
        <p:spPr>
          <a:xfrm>
            <a:off x="6016351" y="575790"/>
            <a:ext cx="2743200" cy="2959100"/>
          </a:xfrm>
          <a:prstGeom prst="rect">
            <a:avLst/>
          </a:prstGeom>
        </p:spPr>
      </p:pic>
      <p:pic>
        <p:nvPicPr>
          <p:cNvPr id="10" name="Picture 9"/>
          <p:cNvPicPr>
            <a:picLocks noChangeAspect="1"/>
          </p:cNvPicPr>
          <p:nvPr/>
        </p:nvPicPr>
        <p:blipFill>
          <a:blip r:embed="rId3"/>
          <a:stretch>
            <a:fillRect/>
          </a:stretch>
        </p:blipFill>
        <p:spPr>
          <a:xfrm>
            <a:off x="5603213" y="3809499"/>
            <a:ext cx="2796606" cy="2094755"/>
          </a:xfrm>
          <a:prstGeom prst="rect">
            <a:avLst/>
          </a:prstGeom>
        </p:spPr>
      </p:pic>
      <p:sp>
        <p:nvSpPr>
          <p:cNvPr id="11" name="TextBox 10"/>
          <p:cNvSpPr txBox="1"/>
          <p:nvPr/>
        </p:nvSpPr>
        <p:spPr>
          <a:xfrm>
            <a:off x="5419026" y="5904254"/>
            <a:ext cx="2980793" cy="369332"/>
          </a:xfrm>
          <a:prstGeom prst="rect">
            <a:avLst/>
          </a:prstGeom>
          <a:noFill/>
        </p:spPr>
        <p:txBody>
          <a:bodyPr wrap="square" rtlCol="0">
            <a:spAutoFit/>
          </a:bodyPr>
          <a:lstStyle/>
          <a:p>
            <a:pPr algn="ctr"/>
            <a:r>
              <a:rPr lang="en-US" dirty="0" smtClean="0"/>
              <a:t>Was this tattoo a </a:t>
            </a:r>
            <a:r>
              <a:rPr lang="en-US" smtClean="0"/>
              <a:t>good idea?</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supple</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supple” </a:t>
            </a:r>
            <a:r>
              <a:rPr lang="en-US" sz="2800" dirty="0" smtClean="0"/>
              <a:t>comes from the Latin </a:t>
            </a:r>
            <a:r>
              <a:rPr lang="en-US" sz="2800" i="1" dirty="0" err="1" smtClean="0"/>
              <a:t>supplex</a:t>
            </a:r>
            <a:r>
              <a:rPr lang="en-US" sz="2800" dirty="0" smtClean="0"/>
              <a:t>, </a:t>
            </a:r>
            <a:r>
              <a:rPr lang="en-US" sz="2800" dirty="0" smtClean="0"/>
              <a:t>meaning </a:t>
            </a:r>
            <a:r>
              <a:rPr lang="en-US" sz="2800" dirty="0" smtClean="0"/>
              <a:t>“</a:t>
            </a:r>
            <a:r>
              <a:rPr lang="en-US" sz="2800" dirty="0" smtClean="0"/>
              <a:t>submissive</a:t>
            </a:r>
            <a:r>
              <a:rPr lang="en-US" sz="2800" dirty="0" smtClean="0"/>
              <a:t>.”</a:t>
            </a:r>
            <a:endParaRPr lang="en-US" sz="2800" dirty="0" smtClean="0"/>
          </a:p>
          <a:p>
            <a:pPr marL="342900" lvl="0" indent="-342900">
              <a:spcBef>
                <a:spcPct val="20000"/>
              </a:spcBef>
              <a:buFont typeface="Arial"/>
              <a:buChar char="•"/>
            </a:pPr>
            <a:r>
              <a:rPr lang="en-US" sz="2800" dirty="0" smtClean="0"/>
              <a:t>Give some examples of literal and figurative objects and people that could be supple.</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4" name="Picture 3"/>
          <p:cNvPicPr>
            <a:picLocks noChangeAspect="1"/>
          </p:cNvPicPr>
          <p:nvPr/>
        </p:nvPicPr>
        <p:blipFill>
          <a:blip r:embed="rId2"/>
          <a:stretch>
            <a:fillRect/>
          </a:stretch>
        </p:blipFill>
        <p:spPr>
          <a:xfrm>
            <a:off x="5561951" y="573632"/>
            <a:ext cx="3238500" cy="2571750"/>
          </a:xfrm>
          <a:prstGeom prst="rect">
            <a:avLst/>
          </a:prstGeom>
        </p:spPr>
      </p:pic>
      <p:pic>
        <p:nvPicPr>
          <p:cNvPr id="5" name="Picture 4"/>
          <p:cNvPicPr>
            <a:picLocks noChangeAspect="1"/>
          </p:cNvPicPr>
          <p:nvPr/>
        </p:nvPicPr>
        <p:blipFill>
          <a:blip r:embed="rId3"/>
          <a:stretch>
            <a:fillRect/>
          </a:stretch>
        </p:blipFill>
        <p:spPr>
          <a:xfrm>
            <a:off x="5990576" y="3582635"/>
            <a:ext cx="2381250" cy="2419350"/>
          </a:xfrm>
          <a:prstGeom prst="rect">
            <a:avLst/>
          </a:prstGeom>
        </p:spPr>
      </p:pic>
    </p:spTree>
    <p:extLst>
      <p:ext uri="{BB962C8B-B14F-4D97-AF65-F5344CB8AC3E}">
        <p14:creationId xmlns:p14="http://schemas.microsoft.com/office/powerpoint/2010/main" val="38819656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maniacally</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a:t>
            </a:r>
            <a:r>
              <a:rPr lang="en-US" sz="2800" dirty="0" smtClean="0"/>
              <a:t>mania</a:t>
            </a:r>
            <a:r>
              <a:rPr lang="en-US" sz="2800" dirty="0" smtClean="0"/>
              <a:t>” </a:t>
            </a:r>
            <a:r>
              <a:rPr lang="en-US" sz="2800" dirty="0" smtClean="0"/>
              <a:t>comes from the </a:t>
            </a:r>
            <a:r>
              <a:rPr lang="en-US" sz="2800" dirty="0" smtClean="0"/>
              <a:t>Greek</a:t>
            </a:r>
            <a:r>
              <a:rPr lang="en-US" sz="2800" dirty="0" smtClean="0"/>
              <a:t> </a:t>
            </a:r>
            <a:r>
              <a:rPr lang="en-US" sz="2800" i="1" dirty="0" smtClean="0"/>
              <a:t>mania</a:t>
            </a:r>
            <a:r>
              <a:rPr lang="en-US" sz="2800" dirty="0" smtClean="0"/>
              <a:t>, </a:t>
            </a:r>
            <a:r>
              <a:rPr lang="en-US" sz="2800" dirty="0" smtClean="0"/>
              <a:t>meaning </a:t>
            </a:r>
            <a:r>
              <a:rPr lang="en-US" sz="2800" dirty="0" smtClean="0"/>
              <a:t>“madness or frenzy.”</a:t>
            </a:r>
            <a:endParaRPr lang="en-US" sz="2800" dirty="0" smtClean="0"/>
          </a:p>
          <a:p>
            <a:pPr marL="342900" lvl="0" indent="-342900">
              <a:spcBef>
                <a:spcPct val="20000"/>
              </a:spcBef>
              <a:buFont typeface="Arial"/>
              <a:buChar char="•"/>
            </a:pPr>
            <a:r>
              <a:rPr lang="en-US" sz="2800" dirty="0" smtClean="0"/>
              <a:t>What would make you maniacal?</a:t>
            </a:r>
          </a:p>
          <a:p>
            <a:pPr marL="342900" lvl="0" indent="-342900">
              <a:spcBef>
                <a:spcPct val="20000"/>
              </a:spcBef>
              <a:buFont typeface="Arial"/>
              <a:buChar char="•"/>
            </a:pPr>
            <a:r>
              <a:rPr lang="en-US" sz="2800" dirty="0" smtClean="0"/>
              <a:t>Who are some famous maniacs?</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 name="Picture 2"/>
          <p:cNvPicPr>
            <a:picLocks noChangeAspect="1"/>
          </p:cNvPicPr>
          <p:nvPr/>
        </p:nvPicPr>
        <p:blipFill>
          <a:blip r:embed="rId2"/>
          <a:stretch>
            <a:fillRect/>
          </a:stretch>
        </p:blipFill>
        <p:spPr>
          <a:xfrm>
            <a:off x="6182933" y="1124447"/>
            <a:ext cx="2619375" cy="1743075"/>
          </a:xfrm>
          <a:prstGeom prst="rect">
            <a:avLst/>
          </a:prstGeom>
        </p:spPr>
      </p:pic>
    </p:spTree>
    <p:extLst>
      <p:ext uri="{BB962C8B-B14F-4D97-AF65-F5344CB8AC3E}">
        <p14:creationId xmlns:p14="http://schemas.microsoft.com/office/powerpoint/2010/main" val="2263162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verve</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fontScale="92500" lnSpcReduction="20000"/>
          </a:bodyPr>
          <a:lstStyle/>
          <a:p>
            <a:pPr marL="342900" lvl="0" indent="-342900">
              <a:spcBef>
                <a:spcPct val="20000"/>
              </a:spcBef>
              <a:buFont typeface="Arial"/>
              <a:buChar char="•"/>
            </a:pPr>
            <a:r>
              <a:rPr lang="en-US" sz="2800" dirty="0" smtClean="0"/>
              <a:t>The word </a:t>
            </a:r>
            <a:r>
              <a:rPr lang="en-US" sz="2800" dirty="0" smtClean="0"/>
              <a:t>“</a:t>
            </a:r>
            <a:r>
              <a:rPr lang="en-US" sz="2800" dirty="0" smtClean="0"/>
              <a:t>verve</a:t>
            </a:r>
            <a:r>
              <a:rPr lang="en-US" sz="2800" dirty="0" smtClean="0"/>
              <a:t>” ultimately derives </a:t>
            </a:r>
            <a:r>
              <a:rPr lang="en-US" sz="2800" dirty="0" smtClean="0"/>
              <a:t>from the </a:t>
            </a:r>
            <a:r>
              <a:rPr lang="en-US" sz="2800" dirty="0" smtClean="0"/>
              <a:t>Latin </a:t>
            </a:r>
            <a:r>
              <a:rPr lang="en-US" sz="2800" i="1" dirty="0" err="1" smtClean="0"/>
              <a:t>verba</a:t>
            </a:r>
            <a:r>
              <a:rPr lang="en-US" sz="2800" dirty="0" smtClean="0"/>
              <a:t>, </a:t>
            </a:r>
            <a:r>
              <a:rPr lang="en-US" sz="2800" dirty="0" smtClean="0"/>
              <a:t>meaning </a:t>
            </a:r>
            <a:r>
              <a:rPr lang="en-US" sz="2800" dirty="0" smtClean="0"/>
              <a:t>“madness or frenzy,” which probably coursed its way through the history of language to our modern usage with an intermediary meaning of “skilled with words” or “witty.”</a:t>
            </a:r>
            <a:endParaRPr lang="en-US" sz="2800" dirty="0" smtClean="0"/>
          </a:p>
          <a:p>
            <a:pPr marL="342900" lvl="0" indent="-342900">
              <a:spcBef>
                <a:spcPct val="20000"/>
              </a:spcBef>
              <a:buFont typeface="Arial"/>
              <a:buChar char="•"/>
            </a:pPr>
            <a:r>
              <a:rPr lang="en-US" sz="2800" dirty="0" smtClean="0"/>
              <a:t>The Verve is also a fantastic English band, whose 1998 hit “Bittersweet Symphony” was listed by </a:t>
            </a:r>
            <a:r>
              <a:rPr lang="en-US" sz="2800" i="1" dirty="0" smtClean="0"/>
              <a:t>Rolling Stone</a:t>
            </a:r>
            <a:r>
              <a:rPr lang="en-US" sz="2800" dirty="0" smtClean="0"/>
              <a:t> as number 392 out of the 500 Best Songs of All Time.</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4" name="Picture 3"/>
          <p:cNvPicPr>
            <a:picLocks noChangeAspect="1"/>
          </p:cNvPicPr>
          <p:nvPr/>
        </p:nvPicPr>
        <p:blipFill>
          <a:blip r:embed="rId2"/>
          <a:stretch>
            <a:fillRect/>
          </a:stretch>
        </p:blipFill>
        <p:spPr>
          <a:xfrm>
            <a:off x="5561951" y="842962"/>
            <a:ext cx="3086100" cy="1724025"/>
          </a:xfrm>
          <a:prstGeom prst="rect">
            <a:avLst/>
          </a:prstGeom>
        </p:spPr>
      </p:pic>
      <p:pic>
        <p:nvPicPr>
          <p:cNvPr id="5" name="Picture 4"/>
          <p:cNvPicPr>
            <a:picLocks noChangeAspect="1"/>
          </p:cNvPicPr>
          <p:nvPr/>
        </p:nvPicPr>
        <p:blipFill>
          <a:blip r:embed="rId3"/>
          <a:stretch>
            <a:fillRect/>
          </a:stretch>
        </p:blipFill>
        <p:spPr>
          <a:xfrm>
            <a:off x="5654678" y="3206354"/>
            <a:ext cx="2900646" cy="2586748"/>
          </a:xfrm>
          <a:prstGeom prst="rect">
            <a:avLst/>
          </a:prstGeom>
        </p:spPr>
      </p:pic>
    </p:spTree>
    <p:extLst>
      <p:ext uri="{BB962C8B-B14F-4D97-AF65-F5344CB8AC3E}">
        <p14:creationId xmlns:p14="http://schemas.microsoft.com/office/powerpoint/2010/main" val="191584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apothecary</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“apothecary” comes from </a:t>
            </a:r>
            <a:r>
              <a:rPr lang="en-US" sz="2800" dirty="0" smtClean="0"/>
              <a:t>the </a:t>
            </a:r>
            <a:r>
              <a:rPr lang="en-US" sz="2800" dirty="0" smtClean="0"/>
              <a:t>Greek</a:t>
            </a:r>
            <a:r>
              <a:rPr lang="en-US" sz="2800" dirty="0" smtClean="0"/>
              <a:t> </a:t>
            </a:r>
            <a:r>
              <a:rPr lang="en-US" sz="2800" i="1" dirty="0" err="1" smtClean="0"/>
              <a:t>apotheka</a:t>
            </a:r>
            <a:r>
              <a:rPr lang="en-US" sz="2800" dirty="0" smtClean="0"/>
              <a:t>, </a:t>
            </a:r>
            <a:r>
              <a:rPr lang="en-US" sz="2800" dirty="0" smtClean="0"/>
              <a:t>meaning </a:t>
            </a:r>
            <a:r>
              <a:rPr lang="en-US" sz="2800" dirty="0" smtClean="0"/>
              <a:t>“barn or storehouse.”</a:t>
            </a:r>
            <a:endParaRPr lang="en-US" sz="2800" dirty="0" smtClean="0"/>
          </a:p>
          <a:p>
            <a:pPr marL="342900" lvl="0" indent="-342900">
              <a:spcBef>
                <a:spcPct val="20000"/>
              </a:spcBef>
              <a:buFont typeface="Arial"/>
              <a:buChar char="•"/>
            </a:pPr>
            <a:r>
              <a:rPr lang="en-US" sz="2800" dirty="0" smtClean="0"/>
              <a:t>Do you think it would be better to visit an apothecary or a traditional doctor?</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1951" y="1132764"/>
            <a:ext cx="3375547" cy="2531660"/>
          </a:xfrm>
          <a:prstGeom prst="rect">
            <a:avLst/>
          </a:prstGeom>
        </p:spPr>
      </p:pic>
      <p:pic>
        <p:nvPicPr>
          <p:cNvPr id="8" name="Picture 7"/>
          <p:cNvPicPr>
            <a:picLocks noChangeAspect="1"/>
          </p:cNvPicPr>
          <p:nvPr/>
        </p:nvPicPr>
        <p:blipFill>
          <a:blip r:embed="rId3"/>
          <a:stretch>
            <a:fillRect/>
          </a:stretch>
        </p:blipFill>
        <p:spPr>
          <a:xfrm>
            <a:off x="5561951" y="4177835"/>
            <a:ext cx="3374924" cy="2249949"/>
          </a:xfrm>
          <a:prstGeom prst="rect">
            <a:avLst/>
          </a:prstGeom>
        </p:spPr>
      </p:pic>
    </p:spTree>
    <p:extLst>
      <p:ext uri="{BB962C8B-B14F-4D97-AF65-F5344CB8AC3E}">
        <p14:creationId xmlns:p14="http://schemas.microsoft.com/office/powerpoint/2010/main" val="573244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teem</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“teem” comes from </a:t>
            </a:r>
            <a:r>
              <a:rPr lang="en-US" sz="2800" dirty="0" smtClean="0"/>
              <a:t>the </a:t>
            </a:r>
            <a:r>
              <a:rPr lang="en-US" sz="2800" dirty="0" smtClean="0"/>
              <a:t>Old Norse </a:t>
            </a:r>
            <a:r>
              <a:rPr lang="en-US" sz="2800" i="1" dirty="0" err="1" smtClean="0"/>
              <a:t>toema</a:t>
            </a:r>
            <a:r>
              <a:rPr lang="en-US" sz="2800" dirty="0" smtClean="0"/>
              <a:t>, </a:t>
            </a:r>
            <a:r>
              <a:rPr lang="en-US" sz="2800" dirty="0" smtClean="0"/>
              <a:t>meaning </a:t>
            </a:r>
            <a:r>
              <a:rPr lang="en-US" sz="2800" dirty="0" smtClean="0"/>
              <a:t>“empty” – as in, “to empty a vessel” and thus, “to flow copiously.</a:t>
            </a:r>
            <a:endParaRPr lang="en-US" sz="2800" dirty="0" smtClean="0"/>
          </a:p>
          <a:p>
            <a:pPr marL="342900" lvl="0" indent="-342900">
              <a:spcBef>
                <a:spcPct val="20000"/>
              </a:spcBef>
              <a:buFont typeface="Arial"/>
              <a:buChar char="•"/>
            </a:pPr>
            <a:r>
              <a:rPr lang="en-US" sz="2800" dirty="0" smtClean="0"/>
              <a:t>Give some examples of teeming other than fis</a:t>
            </a:r>
            <a:r>
              <a:rPr lang="en-US" sz="2800" dirty="0" smtClean="0"/>
              <a:t>h and bacteria</a:t>
            </a:r>
            <a:r>
              <a:rPr lang="en-US" sz="2800" dirty="0" smtClean="0"/>
              <a:t>.</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 name="Picture 2"/>
          <p:cNvPicPr>
            <a:picLocks noChangeAspect="1"/>
          </p:cNvPicPr>
          <p:nvPr/>
        </p:nvPicPr>
        <p:blipFill>
          <a:blip r:embed="rId2"/>
          <a:stretch>
            <a:fillRect/>
          </a:stretch>
        </p:blipFill>
        <p:spPr>
          <a:xfrm>
            <a:off x="5561951" y="457200"/>
            <a:ext cx="2971800" cy="2971800"/>
          </a:xfrm>
          <a:prstGeom prst="rect">
            <a:avLst/>
          </a:prstGeom>
        </p:spPr>
      </p:pic>
      <p:pic>
        <p:nvPicPr>
          <p:cNvPr id="4" name="Picture 3"/>
          <p:cNvPicPr>
            <a:picLocks noChangeAspect="1"/>
          </p:cNvPicPr>
          <p:nvPr/>
        </p:nvPicPr>
        <p:blipFill>
          <a:blip r:embed="rId3"/>
          <a:stretch>
            <a:fillRect/>
          </a:stretch>
        </p:blipFill>
        <p:spPr>
          <a:xfrm>
            <a:off x="4946176" y="4065611"/>
            <a:ext cx="3810000" cy="2247900"/>
          </a:xfrm>
          <a:prstGeom prst="rect">
            <a:avLst/>
          </a:prstGeom>
        </p:spPr>
      </p:pic>
    </p:spTree>
    <p:extLst>
      <p:ext uri="{BB962C8B-B14F-4D97-AF65-F5344CB8AC3E}">
        <p14:creationId xmlns:p14="http://schemas.microsoft.com/office/powerpoint/2010/main" val="433620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haggle</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fontScale="92500"/>
          </a:bodyPr>
          <a:lstStyle/>
          <a:p>
            <a:pPr marL="342900" lvl="0" indent="-342900">
              <a:spcBef>
                <a:spcPct val="20000"/>
              </a:spcBef>
              <a:buFont typeface="Arial"/>
              <a:buChar char="•"/>
            </a:pPr>
            <a:r>
              <a:rPr lang="en-US" sz="2800" dirty="0" smtClean="0"/>
              <a:t>The word </a:t>
            </a:r>
            <a:r>
              <a:rPr lang="en-US" sz="2800" dirty="0" smtClean="0"/>
              <a:t>“haggle” comes from </a:t>
            </a:r>
            <a:r>
              <a:rPr lang="en-US" sz="2800" dirty="0" smtClean="0"/>
              <a:t>the </a:t>
            </a:r>
            <a:r>
              <a:rPr lang="en-US" sz="2800" dirty="0" smtClean="0"/>
              <a:t>Old Norse </a:t>
            </a:r>
            <a:r>
              <a:rPr lang="en-US" sz="2800" i="1" dirty="0" smtClean="0"/>
              <a:t>haggle</a:t>
            </a:r>
            <a:r>
              <a:rPr lang="en-US" sz="2800" dirty="0" smtClean="0"/>
              <a:t>, </a:t>
            </a:r>
            <a:r>
              <a:rPr lang="en-US" sz="2800" dirty="0" smtClean="0"/>
              <a:t>meaning </a:t>
            </a:r>
            <a:r>
              <a:rPr lang="en-US" sz="2800" dirty="0" smtClean="0"/>
              <a:t>“to chop” – it probably came to the meaning we know today through the notion of chopping away at a price.</a:t>
            </a:r>
            <a:endParaRPr lang="en-US" sz="2800" dirty="0" smtClean="0"/>
          </a:p>
          <a:p>
            <a:pPr marL="342900" lvl="0" indent="-342900">
              <a:spcBef>
                <a:spcPct val="20000"/>
              </a:spcBef>
              <a:buFont typeface="Arial"/>
              <a:buChar char="•"/>
            </a:pPr>
            <a:r>
              <a:rPr lang="en-US" sz="2800" dirty="0" smtClean="0"/>
              <a:t>When is it appropriate to haggle, and when should you accept a price can’t be negotiated?</a:t>
            </a:r>
          </a:p>
          <a:p>
            <a:pPr marL="342900" lvl="0" indent="-342900">
              <a:spcBef>
                <a:spcPct val="20000"/>
              </a:spcBef>
              <a:buFont typeface="Arial"/>
              <a:buChar char="•"/>
            </a:pPr>
            <a:r>
              <a:rPr lang="en-US" sz="2800" dirty="0" smtClean="0"/>
              <a:t>Do you haggle about your grades with your teacher?</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4"/>
          <p:cNvPicPr>
            <a:picLocks noChangeAspect="1"/>
          </p:cNvPicPr>
          <p:nvPr/>
        </p:nvPicPr>
        <p:blipFill>
          <a:blip r:embed="rId2"/>
          <a:stretch>
            <a:fillRect/>
          </a:stretch>
        </p:blipFill>
        <p:spPr>
          <a:xfrm>
            <a:off x="5089424" y="1285875"/>
            <a:ext cx="3810000" cy="4286250"/>
          </a:xfrm>
          <a:prstGeom prst="rect">
            <a:avLst/>
          </a:prstGeom>
        </p:spPr>
      </p:pic>
    </p:spTree>
    <p:extLst>
      <p:ext uri="{BB962C8B-B14F-4D97-AF65-F5344CB8AC3E}">
        <p14:creationId xmlns:p14="http://schemas.microsoft.com/office/powerpoint/2010/main" val="37788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drab</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“drab” comes from </a:t>
            </a:r>
            <a:r>
              <a:rPr lang="en-US" sz="2800" dirty="0" smtClean="0"/>
              <a:t>the </a:t>
            </a:r>
            <a:r>
              <a:rPr lang="en-US" sz="2800" dirty="0" smtClean="0"/>
              <a:t>French </a:t>
            </a:r>
            <a:r>
              <a:rPr lang="en-US" sz="2800" i="1" dirty="0" err="1" smtClean="0"/>
              <a:t>drap</a:t>
            </a:r>
            <a:r>
              <a:rPr lang="en-US" sz="2800" dirty="0" smtClean="0"/>
              <a:t>, </a:t>
            </a:r>
            <a:r>
              <a:rPr lang="en-US" sz="2800" dirty="0" smtClean="0"/>
              <a:t>meaning </a:t>
            </a:r>
            <a:r>
              <a:rPr lang="en-US" sz="2800" dirty="0" smtClean="0"/>
              <a:t>“drape” – particularly a piece of undyed cloth.</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What kinds of clothes do you find drab today?</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 name="Picture 2"/>
          <p:cNvPicPr>
            <a:picLocks noChangeAspect="1"/>
          </p:cNvPicPr>
          <p:nvPr/>
        </p:nvPicPr>
        <p:blipFill>
          <a:blip r:embed="rId2"/>
          <a:stretch>
            <a:fillRect/>
          </a:stretch>
        </p:blipFill>
        <p:spPr>
          <a:xfrm>
            <a:off x="5854897" y="452765"/>
            <a:ext cx="2966746" cy="2222196"/>
          </a:xfrm>
          <a:prstGeom prst="rect">
            <a:avLst/>
          </a:prstGeom>
        </p:spPr>
      </p:pic>
      <p:pic>
        <p:nvPicPr>
          <p:cNvPr id="4" name="Picture 3"/>
          <p:cNvPicPr>
            <a:picLocks noChangeAspect="1"/>
          </p:cNvPicPr>
          <p:nvPr/>
        </p:nvPicPr>
        <p:blipFill>
          <a:blip r:embed="rId3"/>
          <a:stretch>
            <a:fillRect/>
          </a:stretch>
        </p:blipFill>
        <p:spPr>
          <a:xfrm>
            <a:off x="5340252" y="3428999"/>
            <a:ext cx="3481392" cy="2316708"/>
          </a:xfrm>
          <a:prstGeom prst="rect">
            <a:avLst/>
          </a:prstGeom>
        </p:spPr>
      </p:pic>
    </p:spTree>
    <p:extLst>
      <p:ext uri="{BB962C8B-B14F-4D97-AF65-F5344CB8AC3E}">
        <p14:creationId xmlns:p14="http://schemas.microsoft.com/office/powerpoint/2010/main" val="3638905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rant</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“rant” comes from </a:t>
            </a:r>
            <a:r>
              <a:rPr lang="en-US" sz="2800" dirty="0" smtClean="0"/>
              <a:t>the </a:t>
            </a:r>
            <a:r>
              <a:rPr lang="en-US" sz="2800" dirty="0" smtClean="0"/>
              <a:t>Dutch</a:t>
            </a:r>
            <a:r>
              <a:rPr lang="en-US" sz="2800" dirty="0" smtClean="0"/>
              <a:t> </a:t>
            </a:r>
            <a:r>
              <a:rPr lang="en-US" sz="2800" i="1" dirty="0" err="1" smtClean="0"/>
              <a:t>ranten</a:t>
            </a:r>
            <a:r>
              <a:rPr lang="en-US" sz="2800" dirty="0" smtClean="0"/>
              <a:t>, </a:t>
            </a:r>
            <a:r>
              <a:rPr lang="en-US" sz="2800" dirty="0" smtClean="0"/>
              <a:t>meaning </a:t>
            </a:r>
            <a:r>
              <a:rPr lang="en-US" sz="2800" dirty="0" smtClean="0"/>
              <a:t>“talk, nonsense, or rave.”</a:t>
            </a:r>
          </a:p>
          <a:p>
            <a:pPr marL="342900" lvl="0" indent="-342900">
              <a:spcBef>
                <a:spcPct val="20000"/>
              </a:spcBef>
              <a:buFont typeface="Arial"/>
              <a:buChar char="•"/>
            </a:pPr>
            <a:r>
              <a:rPr lang="en-US" sz="2800" dirty="0" smtClean="0"/>
              <a:t>Do you ever rant? If so, about what subjects?</a:t>
            </a:r>
          </a:p>
          <a:p>
            <a:pPr marL="342900" lvl="0" indent="-342900">
              <a:spcBef>
                <a:spcPct val="20000"/>
              </a:spcBef>
              <a:buFont typeface="Arial"/>
              <a:buChar char="•"/>
            </a:pPr>
            <a:r>
              <a:rPr lang="en-US" sz="2800" dirty="0" smtClean="0"/>
              <a:t>How can people avoid ranting on a subject about which they feel passionately?</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4"/>
          <p:cNvPicPr>
            <a:picLocks noChangeAspect="1"/>
          </p:cNvPicPr>
          <p:nvPr/>
        </p:nvPicPr>
        <p:blipFill>
          <a:blip r:embed="rId2"/>
          <a:stretch>
            <a:fillRect/>
          </a:stretch>
        </p:blipFill>
        <p:spPr>
          <a:xfrm>
            <a:off x="5880267" y="2191176"/>
            <a:ext cx="2723011" cy="2039630"/>
          </a:xfrm>
          <a:prstGeom prst="rect">
            <a:avLst/>
          </a:prstGeom>
        </p:spPr>
      </p:pic>
    </p:spTree>
    <p:extLst>
      <p:ext uri="{BB962C8B-B14F-4D97-AF65-F5344CB8AC3E}">
        <p14:creationId xmlns:p14="http://schemas.microsoft.com/office/powerpoint/2010/main" val="29336499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sustenance</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“sustenance” comes from </a:t>
            </a:r>
            <a:r>
              <a:rPr lang="en-US" sz="2800" dirty="0" smtClean="0"/>
              <a:t>the </a:t>
            </a:r>
            <a:r>
              <a:rPr lang="en-US" sz="2800" dirty="0" smtClean="0"/>
              <a:t>Latin </a:t>
            </a:r>
            <a:r>
              <a:rPr lang="en-US" sz="2800" i="1" dirty="0" err="1" smtClean="0"/>
              <a:t>sustinere</a:t>
            </a:r>
            <a:r>
              <a:rPr lang="en-US" sz="2800" dirty="0" smtClean="0"/>
              <a:t>, </a:t>
            </a:r>
            <a:r>
              <a:rPr lang="en-US" sz="2800" dirty="0" smtClean="0"/>
              <a:t>meaning </a:t>
            </a:r>
            <a:r>
              <a:rPr lang="en-US" sz="2800" dirty="0" smtClean="0"/>
              <a:t>“to endure.”</a:t>
            </a:r>
          </a:p>
          <a:p>
            <a:pPr marL="342900" lvl="0" indent="-342900">
              <a:spcBef>
                <a:spcPct val="20000"/>
              </a:spcBef>
              <a:buFont typeface="Arial"/>
              <a:buChar char="•"/>
            </a:pPr>
            <a:r>
              <a:rPr lang="en-US" sz="2800" dirty="0" smtClean="0"/>
              <a:t>What are the most important things to sustenance?</a:t>
            </a:r>
          </a:p>
          <a:p>
            <a:pPr marL="342900" lvl="0" indent="-342900">
              <a:spcBef>
                <a:spcPct val="20000"/>
              </a:spcBef>
              <a:buFont typeface="Arial"/>
              <a:buChar char="•"/>
            </a:pPr>
            <a:r>
              <a:rPr lang="en-US" sz="2800" dirty="0" smtClean="0"/>
              <a:t>Where would you look for sustenance if you were stranded on a deserted island?</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4" name="Picture 3"/>
          <p:cNvPicPr>
            <a:picLocks noChangeAspect="1"/>
          </p:cNvPicPr>
          <p:nvPr/>
        </p:nvPicPr>
        <p:blipFill>
          <a:blip r:embed="rId2"/>
          <a:stretch>
            <a:fillRect/>
          </a:stretch>
        </p:blipFill>
        <p:spPr>
          <a:xfrm>
            <a:off x="5308906" y="1742080"/>
            <a:ext cx="3528303" cy="2475078"/>
          </a:xfrm>
          <a:prstGeom prst="rect">
            <a:avLst/>
          </a:prstGeom>
        </p:spPr>
      </p:pic>
    </p:spTree>
    <p:extLst>
      <p:ext uri="{BB962C8B-B14F-4D97-AF65-F5344CB8AC3E}">
        <p14:creationId xmlns:p14="http://schemas.microsoft.com/office/powerpoint/2010/main" val="15449917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brutal</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“brutal” comes from </a:t>
            </a:r>
            <a:r>
              <a:rPr lang="en-US" sz="2800" dirty="0" smtClean="0"/>
              <a:t>the </a:t>
            </a:r>
            <a:r>
              <a:rPr lang="en-US" sz="2800" dirty="0" smtClean="0"/>
              <a:t>Latin </a:t>
            </a:r>
            <a:r>
              <a:rPr lang="en-US" sz="2800" i="1" dirty="0" err="1" smtClean="0"/>
              <a:t>brutus</a:t>
            </a:r>
            <a:r>
              <a:rPr lang="en-US" sz="2800" dirty="0" smtClean="0"/>
              <a:t>, </a:t>
            </a:r>
            <a:r>
              <a:rPr lang="en-US" sz="2800" dirty="0" smtClean="0"/>
              <a:t>meaning </a:t>
            </a:r>
            <a:r>
              <a:rPr lang="en-US" sz="2800" dirty="0" smtClean="0"/>
              <a:t>“dull, stupid, or fierce.”</a:t>
            </a:r>
          </a:p>
          <a:p>
            <a:pPr marL="342900" lvl="0" indent="-342900">
              <a:spcBef>
                <a:spcPct val="20000"/>
              </a:spcBef>
              <a:buFont typeface="Arial"/>
              <a:buChar char="•"/>
            </a:pPr>
            <a:r>
              <a:rPr lang="en-US" sz="2800" dirty="0" smtClean="0"/>
              <a:t>What is the relationship between the dull, stupid, and fierce, as concepts?</a:t>
            </a:r>
          </a:p>
          <a:p>
            <a:pPr marL="342900" lvl="0" indent="-342900">
              <a:spcBef>
                <a:spcPct val="20000"/>
              </a:spcBef>
              <a:buFont typeface="Arial"/>
              <a:buChar char="•"/>
            </a:pPr>
            <a:r>
              <a:rPr lang="en-US" sz="2800" dirty="0" smtClean="0"/>
              <a:t>What does “brute force” mean?</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 name="Picture 2"/>
          <p:cNvPicPr>
            <a:picLocks noChangeAspect="1"/>
          </p:cNvPicPr>
          <p:nvPr/>
        </p:nvPicPr>
        <p:blipFill>
          <a:blip r:embed="rId2"/>
          <a:stretch>
            <a:fillRect/>
          </a:stretch>
        </p:blipFill>
        <p:spPr>
          <a:xfrm>
            <a:off x="6165518" y="1033676"/>
            <a:ext cx="2381250" cy="3562350"/>
          </a:xfrm>
          <a:prstGeom prst="rect">
            <a:avLst/>
          </a:prstGeom>
        </p:spPr>
      </p:pic>
    </p:spTree>
    <p:extLst>
      <p:ext uri="{BB962C8B-B14F-4D97-AF65-F5344CB8AC3E}">
        <p14:creationId xmlns:p14="http://schemas.microsoft.com/office/powerpoint/2010/main" val="31071402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8" y="203595"/>
            <a:ext cx="5330553" cy="1173095"/>
          </a:xfrm>
        </p:spPr>
        <p:txBody>
          <a:bodyPr>
            <a:normAutofit fontScale="90000"/>
          </a:bodyPr>
          <a:lstStyle/>
          <a:p>
            <a:pPr algn="l"/>
            <a:r>
              <a:rPr lang="en-US" sz="8000" dirty="0" smtClean="0">
                <a:latin typeface="Gorey"/>
                <a:cs typeface="Gorey"/>
              </a:rPr>
              <a:t>pit</a:t>
            </a:r>
            <a:r>
              <a:rPr lang="en-US" sz="2000" i="1" dirty="0" smtClean="0">
                <a:latin typeface="Gorey"/>
                <a:cs typeface="Gorey"/>
              </a:rPr>
              <a:t/>
            </a:r>
            <a:br>
              <a:rPr lang="en-US" sz="2000" i="1" dirty="0" smtClean="0">
                <a:latin typeface="Gorey"/>
                <a:cs typeface="Gorey"/>
              </a:rPr>
            </a:br>
            <a:endParaRPr lang="en-US" sz="2000" dirty="0">
              <a:latin typeface="Gorey"/>
              <a:cs typeface="Gorey"/>
            </a:endParaRPr>
          </a:p>
        </p:txBody>
      </p:sp>
      <p:sp>
        <p:nvSpPr>
          <p:cNvPr id="6" name="Content Placeholder 9"/>
          <p:cNvSpPr txBox="1">
            <a:spLocks/>
          </p:cNvSpPr>
          <p:nvPr/>
        </p:nvSpPr>
        <p:spPr>
          <a:xfrm>
            <a:off x="213271" y="1376690"/>
            <a:ext cx="4876153" cy="5051094"/>
          </a:xfrm>
          <a:prstGeom prst="rect">
            <a:avLst/>
          </a:prstGeom>
        </p:spPr>
        <p:txBody>
          <a:bodyPr vert="horz" lIns="91440" tIns="45720" rIns="91440" bIns="45720" rtlCol="0">
            <a:normAutofit/>
          </a:bodyPr>
          <a:lstStyle/>
          <a:p>
            <a:pPr marL="342900" lvl="0" indent="-342900">
              <a:spcBef>
                <a:spcPct val="20000"/>
              </a:spcBef>
              <a:buFont typeface="Arial"/>
              <a:buChar char="•"/>
            </a:pPr>
            <a:r>
              <a:rPr lang="en-US" sz="2800" dirty="0" smtClean="0"/>
              <a:t>The word </a:t>
            </a:r>
            <a:r>
              <a:rPr lang="en-US" sz="2800" dirty="0" smtClean="0"/>
              <a:t>“pit” comes from </a:t>
            </a:r>
            <a:r>
              <a:rPr lang="en-US" sz="2800" dirty="0" smtClean="0"/>
              <a:t>the </a:t>
            </a:r>
            <a:r>
              <a:rPr lang="en-US" sz="2800" dirty="0" smtClean="0"/>
              <a:t>Latin </a:t>
            </a:r>
            <a:r>
              <a:rPr lang="en-US" sz="2800" i="1" dirty="0" err="1" smtClean="0"/>
              <a:t>puteus</a:t>
            </a:r>
            <a:r>
              <a:rPr lang="en-US" sz="2800" dirty="0" smtClean="0"/>
              <a:t>, </a:t>
            </a:r>
            <a:r>
              <a:rPr lang="en-US" sz="2800" dirty="0" smtClean="0"/>
              <a:t>meaning </a:t>
            </a:r>
            <a:r>
              <a:rPr lang="en-US" sz="2800" dirty="0" smtClean="0"/>
              <a:t>“well, or shaft.”</a:t>
            </a:r>
          </a:p>
          <a:p>
            <a:pPr marL="342900" lvl="0" indent="-342900">
              <a:spcBef>
                <a:spcPct val="20000"/>
              </a:spcBef>
              <a:buFont typeface="Arial"/>
              <a:buChar char="•"/>
            </a:pPr>
            <a:r>
              <a:rPr lang="en-US" sz="2800" dirty="0" smtClean="0"/>
              <a:t>“Pit” as a verb is usually used with the preposition “against,” and typically means “to set to fighting.”</a:t>
            </a:r>
          </a:p>
          <a:p>
            <a:pPr marL="342900" lvl="0" indent="-342900">
              <a:spcBef>
                <a:spcPct val="20000"/>
              </a:spcBef>
              <a:buFont typeface="Arial"/>
              <a:buChar char="•"/>
            </a:pPr>
            <a:r>
              <a:rPr lang="en-US" sz="2800" dirty="0" smtClean="0"/>
              <a:t>Can you think of a time when you were pitted against a friend or family member?</a:t>
            </a:r>
            <a:endParaRPr lang="en-US" sz="28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2800" dirty="0" smtClean="0"/>
          </a:p>
          <a:p>
            <a:pPr marL="342900" marR="0" lvl="0" indent="-342900" algn="l" defTabSz="457200" rtl="0" eaLnBrk="1" fontAlgn="auto" latinLnBrk="0" hangingPunct="1">
              <a:lnSpc>
                <a:spcPct val="100000"/>
              </a:lnSpc>
              <a:spcBef>
                <a:spcPct val="20000"/>
              </a:spcBef>
              <a:spcAft>
                <a:spcPts val="0"/>
              </a:spcAft>
              <a:buClrTx/>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4" name="Picture 3"/>
          <p:cNvPicPr>
            <a:picLocks noChangeAspect="1"/>
          </p:cNvPicPr>
          <p:nvPr/>
        </p:nvPicPr>
        <p:blipFill>
          <a:blip r:embed="rId2"/>
          <a:stretch>
            <a:fillRect/>
          </a:stretch>
        </p:blipFill>
        <p:spPr>
          <a:xfrm>
            <a:off x="5645055" y="2238233"/>
            <a:ext cx="3185046" cy="2123364"/>
          </a:xfrm>
          <a:prstGeom prst="rect">
            <a:avLst/>
          </a:prstGeom>
        </p:spPr>
      </p:pic>
    </p:spTree>
    <p:extLst>
      <p:ext uri="{BB962C8B-B14F-4D97-AF65-F5344CB8AC3E}">
        <p14:creationId xmlns:p14="http://schemas.microsoft.com/office/powerpoint/2010/main" val="12177671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141</TotalTime>
  <Words>1174</Words>
  <Application>Microsoft Office PowerPoint</Application>
  <PresentationFormat>On-screen Show (4:3)</PresentationFormat>
  <Paragraphs>104</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Gorey</vt:lpstr>
      <vt:lpstr>Office Theme</vt:lpstr>
      <vt:lpstr>The Hunger Games Vocabulary – Chapter 1</vt:lpstr>
      <vt:lpstr>reap </vt:lpstr>
      <vt:lpstr>reap </vt:lpstr>
      <vt:lpstr>entrails </vt:lpstr>
      <vt:lpstr>forage </vt:lpstr>
      <vt:lpstr>squat </vt:lpstr>
      <vt:lpstr>scruffy </vt:lpstr>
      <vt:lpstr>deterrent </vt:lpstr>
      <vt:lpstr>PowerPoint Presentation</vt:lpstr>
      <vt:lpstr>poach </vt:lpstr>
      <vt:lpstr>PowerPoint Presentation</vt:lpstr>
      <vt:lpstr>indifferent </vt:lpstr>
      <vt:lpstr>PowerPoint Presentation</vt:lpstr>
      <vt:lpstr>sentimental </vt:lpstr>
      <vt:lpstr>supple </vt:lpstr>
      <vt:lpstr>maniacally </vt:lpstr>
      <vt:lpstr>verve </vt:lpstr>
      <vt:lpstr>apothecary </vt:lpstr>
      <vt:lpstr>teem </vt:lpstr>
      <vt:lpstr>haggle </vt:lpstr>
      <vt:lpstr>drab </vt:lpstr>
      <vt:lpstr>rant </vt:lpstr>
      <vt:lpstr>sustenance </vt:lpstr>
      <vt:lpstr>brutal </vt:lpstr>
      <vt:lpstr>pit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Hunger Games Vocabulary – Chapter 1</dc:title>
  <dc:creator>Elizabeth Chapman</dc:creator>
  <cp:lastModifiedBy>Chapman, Elizabeth M</cp:lastModifiedBy>
  <cp:revision>9</cp:revision>
  <dcterms:created xsi:type="dcterms:W3CDTF">2013-09-04T01:33:29Z</dcterms:created>
  <dcterms:modified xsi:type="dcterms:W3CDTF">2013-09-05T03:23:13Z</dcterms:modified>
</cp:coreProperties>
</file>